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4"/>
    <p:sldMasterId id="2147483996" r:id="rId5"/>
    <p:sldMasterId id="2147483980" r:id="rId6"/>
    <p:sldMasterId id="2147484013" r:id="rId7"/>
    <p:sldMasterId id="2147484029" r:id="rId8"/>
  </p:sldMasterIdLst>
  <p:notesMasterIdLst>
    <p:notesMasterId r:id="rId30"/>
  </p:notesMasterIdLst>
  <p:handoutMasterIdLst>
    <p:handoutMasterId r:id="rId31"/>
  </p:handoutMasterIdLst>
  <p:sldIdLst>
    <p:sldId id="1453" r:id="rId9"/>
    <p:sldId id="3786" r:id="rId10"/>
    <p:sldId id="3787" r:id="rId11"/>
    <p:sldId id="3788" r:id="rId12"/>
    <p:sldId id="921" r:id="rId13"/>
    <p:sldId id="920" r:id="rId14"/>
    <p:sldId id="3789" r:id="rId15"/>
    <p:sldId id="3790" r:id="rId16"/>
    <p:sldId id="2142533202" r:id="rId17"/>
    <p:sldId id="2138" r:id="rId18"/>
    <p:sldId id="534" r:id="rId19"/>
    <p:sldId id="472" r:id="rId20"/>
    <p:sldId id="2142533039" r:id="rId21"/>
    <p:sldId id="2142533203" r:id="rId22"/>
    <p:sldId id="6303" r:id="rId23"/>
    <p:sldId id="6306" r:id="rId24"/>
    <p:sldId id="6293" r:id="rId25"/>
    <p:sldId id="362" r:id="rId26"/>
    <p:sldId id="928" r:id="rId27"/>
    <p:sldId id="926" r:id="rId28"/>
    <p:sldId id="2142533204" r:id="rId2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dy, Maritza" initials="RM" lastIdx="30" clrIdx="0">
    <p:extLst>
      <p:ext uri="{19B8F6BF-5375-455C-9EA6-DF929625EA0E}">
        <p15:presenceInfo xmlns:p15="http://schemas.microsoft.com/office/powerpoint/2012/main" userId="S::maritza.ruddy@brookfield.com::78261444-93a0-415a-8461-8253172e23da" providerId="AD"/>
      </p:ext>
    </p:extLst>
  </p:cmAuthor>
  <p:cmAuthor id="2" name="Agana, Melissa" initials="AM" lastIdx="42" clrIdx="1">
    <p:extLst>
      <p:ext uri="{19B8F6BF-5375-455C-9EA6-DF929625EA0E}">
        <p15:presenceInfo xmlns:p15="http://schemas.microsoft.com/office/powerpoint/2012/main" userId="S::Melissa.Agana@brookfield.com::963fb53d-eda5-4009-9345-4acda22bb0c5" providerId="AD"/>
      </p:ext>
    </p:extLst>
  </p:cmAuthor>
  <p:cmAuthor id="3" name="Katherine Atmar" initials="KA" lastIdx="1" clrIdx="2">
    <p:extLst>
      <p:ext uri="{19B8F6BF-5375-455C-9EA6-DF929625EA0E}">
        <p15:presenceInfo xmlns:p15="http://schemas.microsoft.com/office/powerpoint/2012/main" userId="cf2199ad01399b9d" providerId="Windows Live"/>
      </p:ext>
    </p:extLst>
  </p:cmAuthor>
  <p:cmAuthor id="4" name="Lewis, Lisa" initials="LL" lastIdx="6" clrIdx="3">
    <p:extLst>
      <p:ext uri="{19B8F6BF-5375-455C-9EA6-DF929625EA0E}">
        <p15:presenceInfo xmlns:p15="http://schemas.microsoft.com/office/powerpoint/2012/main" userId="S::lisa.lewis@brookfield.com::9c9837c7-8224-47c8-a43e-3c9d137c4f09" providerId="AD"/>
      </p:ext>
    </p:extLst>
  </p:cmAuthor>
  <p:cmAuthor id="5" name="Mahajan, Puneet" initials="MP" lastIdx="1" clrIdx="4">
    <p:extLst>
      <p:ext uri="{19B8F6BF-5375-455C-9EA6-DF929625EA0E}">
        <p15:presenceInfo xmlns:p15="http://schemas.microsoft.com/office/powerpoint/2012/main" userId="S::puneet.mahajan@brookfield.com::0daae75e-e208-437d-a265-a0348965b847" providerId="AD"/>
      </p:ext>
    </p:extLst>
  </p:cmAuthor>
  <p:cmAuthor id="6" name="Harrison, Fiona" initials="HF" lastIdx="2" clrIdx="5">
    <p:extLst>
      <p:ext uri="{19B8F6BF-5375-455C-9EA6-DF929625EA0E}">
        <p15:presenceInfo xmlns:p15="http://schemas.microsoft.com/office/powerpoint/2012/main" userId="S::fiona.harrison@brookfield.com::418bd202-d6c3-4d9e-a8da-102453c8c2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C96"/>
    <a:srgbClr val="F5CD07"/>
    <a:srgbClr val="56BA20"/>
    <a:srgbClr val="3863D9"/>
    <a:srgbClr val="8853CF"/>
    <a:srgbClr val="FF8200"/>
    <a:srgbClr val="4D4D4D"/>
    <a:srgbClr val="407EB6"/>
    <a:srgbClr val="FFE26A"/>
    <a:srgbClr val="E0AF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183E5-ABE7-4293-A769-91E7965BB419}" v="33" dt="2022-07-05T19:21:20.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2" autoAdjust="0"/>
    <p:restoredTop sz="94660"/>
  </p:normalViewPr>
  <p:slideViewPr>
    <p:cSldViewPr snapToGrid="0">
      <p:cViewPr varScale="1">
        <p:scale>
          <a:sx n="154" d="100"/>
          <a:sy n="154" d="100"/>
        </p:scale>
        <p:origin x="4542" y="132"/>
      </p:cViewPr>
      <p:guideLst/>
    </p:cSldViewPr>
  </p:slideViewPr>
  <p:notesTextViewPr>
    <p:cViewPr>
      <p:scale>
        <a:sx n="1" d="1"/>
        <a:sy n="1" d="1"/>
      </p:scale>
      <p:origin x="0" y="0"/>
    </p:cViewPr>
  </p:notesTextViewPr>
  <p:sorterViewPr>
    <p:cViewPr>
      <p:scale>
        <a:sx n="100" d="100"/>
        <a:sy n="100" d="100"/>
      </p:scale>
      <p:origin x="0" y="-1324"/>
    </p:cViewPr>
  </p:sorter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35B6F3B0-73ED-42F3-BED3-2697E3B20ADF}" type="datetimeFigureOut">
              <a:rPr lang="en-US" smtClean="0"/>
              <a:t>7/5/2022</a:t>
            </a:fld>
            <a:endParaRPr lang="en-US" dirty="0"/>
          </a:p>
        </p:txBody>
      </p:sp>
      <p:sp>
        <p:nvSpPr>
          <p:cNvPr id="4" name="Footer Placeholder 3"/>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68DD6CAB-1541-4575-B88C-71ABF7D3F583}" type="slidenum">
              <a:rPr lang="en-US" smtClean="0"/>
              <a:t>‹#›</a:t>
            </a:fld>
            <a:endParaRPr lang="en-US" dirty="0"/>
          </a:p>
        </p:txBody>
      </p:sp>
    </p:spTree>
    <p:extLst>
      <p:ext uri="{BB962C8B-B14F-4D97-AF65-F5344CB8AC3E}">
        <p14:creationId xmlns:p14="http://schemas.microsoft.com/office/powerpoint/2010/main" val="1687162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122333D6-4D26-4072-BD23-6358AD8FA124}" type="datetimeFigureOut">
              <a:rPr lang="en-US" smtClean="0"/>
              <a:t>7/5/2022</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BDFE11B6-E5A3-4F23-BF37-5F77474A1000}" type="slidenum">
              <a:rPr lang="en-US" smtClean="0"/>
              <a:t>‹#›</a:t>
            </a:fld>
            <a:endParaRPr lang="en-US" dirty="0"/>
          </a:p>
        </p:txBody>
      </p:sp>
    </p:spTree>
    <p:extLst>
      <p:ext uri="{BB962C8B-B14F-4D97-AF65-F5344CB8AC3E}">
        <p14:creationId xmlns:p14="http://schemas.microsoft.com/office/powerpoint/2010/main" val="177784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to provide an overview of benefits offered in Canada. To get more detailed information review the  Vendor documents and plan guides</a:t>
            </a:r>
          </a:p>
        </p:txBody>
      </p:sp>
      <p:sp>
        <p:nvSpPr>
          <p:cNvPr id="4" name="Slide Number Placeholder 3"/>
          <p:cNvSpPr>
            <a:spLocks noGrp="1"/>
          </p:cNvSpPr>
          <p:nvPr>
            <p:ph type="sldNum" sz="quarter" idx="5"/>
          </p:nvPr>
        </p:nvSpPr>
        <p:spPr/>
        <p:txBody>
          <a:bodyPr/>
          <a:lstStyle/>
          <a:p>
            <a:fld id="{7DE5BFAA-FEAE-47F0-9B6B-1636353B8823}" type="slidenum">
              <a:rPr lang="en-US" smtClean="0"/>
              <a:pPr/>
              <a:t>1</a:t>
            </a:fld>
            <a:endParaRPr lang="en-US" dirty="0"/>
          </a:p>
        </p:txBody>
      </p:sp>
    </p:spTree>
    <p:extLst>
      <p:ext uri="{BB962C8B-B14F-4D97-AF65-F5344CB8AC3E}">
        <p14:creationId xmlns:p14="http://schemas.microsoft.com/office/powerpoint/2010/main" val="355930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16</a:t>
            </a:fld>
            <a:endParaRPr lang="en-US" dirty="0"/>
          </a:p>
        </p:txBody>
      </p:sp>
    </p:spTree>
    <p:extLst>
      <p:ext uri="{BB962C8B-B14F-4D97-AF65-F5344CB8AC3E}">
        <p14:creationId xmlns:p14="http://schemas.microsoft.com/office/powerpoint/2010/main" val="3390136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17</a:t>
            </a:fld>
            <a:endParaRPr lang="en-US" dirty="0"/>
          </a:p>
        </p:txBody>
      </p:sp>
    </p:spTree>
    <p:extLst>
      <p:ext uri="{BB962C8B-B14F-4D97-AF65-F5344CB8AC3E}">
        <p14:creationId xmlns:p14="http://schemas.microsoft.com/office/powerpoint/2010/main" val="233445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163757-1D20-ED4F-BE1E-2A4F3CD04102}" type="slidenum">
              <a:rPr lang="en-US" smtClean="0"/>
              <a:t>18</a:t>
            </a:fld>
            <a:endParaRPr lang="en-US" dirty="0"/>
          </a:p>
        </p:txBody>
      </p:sp>
    </p:spTree>
    <p:extLst>
      <p:ext uri="{BB962C8B-B14F-4D97-AF65-F5344CB8AC3E}">
        <p14:creationId xmlns:p14="http://schemas.microsoft.com/office/powerpoint/2010/main" val="55471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Sometimes your health question can’t wait until your doctor’s visit. Or even the next morning. With the 24-Hour Nurse Line, you can speak to a registered nurse about health issues that are on your mind — whenever you need to. Of course, only your doctor can diagnose, </a:t>
            </a:r>
            <a:r>
              <a:rPr lang="en-US" dirty="0">
                <a:latin typeface="Arial"/>
                <a:ea typeface="ＭＳ Ｐゴシック"/>
                <a:cs typeface="Arial"/>
              </a:rPr>
              <a:t>prescribe or give medical advice. But Informed Health Line nurses can provide information on more than 5,000 health topics. They can help you save a trip to the ER or make smarter decisions about your health care. </a:t>
            </a:r>
            <a:endParaRPr lang="en-US" dirty="0">
              <a:ea typeface="ＭＳ Ｐゴシック" charset="0"/>
              <a:cs typeface="Calibri"/>
            </a:endParaRPr>
          </a:p>
          <a:p>
            <a:endParaRPr lang="en-US" dirty="0">
              <a:cs typeface="Calibri"/>
            </a:endParaRPr>
          </a:p>
          <a:p>
            <a:r>
              <a:rPr lang="en-US" dirty="0">
                <a:latin typeface="Arial"/>
                <a:cs typeface="Arial"/>
              </a:rPr>
              <a:t>Plus —</a:t>
            </a:r>
          </a:p>
          <a:p>
            <a:r>
              <a:rPr lang="en-US" dirty="0">
                <a:latin typeface="Arial"/>
                <a:cs typeface="Arial"/>
              </a:rPr>
              <a:t>• It’s toll-free.</a:t>
            </a:r>
          </a:p>
          <a:p>
            <a:r>
              <a:rPr lang="en-US" dirty="0">
                <a:latin typeface="Arial"/>
                <a:cs typeface="Arial"/>
              </a:rPr>
              <a:t>• You can call as many times as you need — at no extra cost.</a:t>
            </a:r>
          </a:p>
          <a:p>
            <a:r>
              <a:rPr lang="en-US" dirty="0">
                <a:latin typeface="Arial"/>
                <a:cs typeface="Arial"/>
              </a:rPr>
              <a:t>• Your covered family members can use it, too.</a:t>
            </a:r>
          </a:p>
          <a:p>
            <a:endParaRPr lang="en-US" dirty="0">
              <a:cs typeface="Calibri"/>
            </a:endParaRPr>
          </a:p>
          <a:p>
            <a:pPr defTabSz="914350">
              <a:spcBef>
                <a:spcPct val="30000"/>
              </a:spcBef>
              <a:spcAft>
                <a:spcPct val="0"/>
              </a:spcAft>
              <a:defRPr/>
            </a:pPr>
            <a:r>
              <a:rPr lang="en-US" dirty="0">
                <a:latin typeface="Arial"/>
                <a:cs typeface="Arial"/>
              </a:rPr>
              <a:t>The 24-Hour Nurse Line can provide helpful information and possibly prevent an unneeded trip to the emergency room (ER). That can be a money-saver. Plus, you’ll be able to make smarter health decisions. You’ll have reliable information you can trust — and it’s only a phone call or click away</a:t>
            </a:r>
          </a:p>
          <a:p>
            <a:pPr defTabSz="914350">
              <a:spcBef>
                <a:spcPct val="30000"/>
              </a:spcBef>
              <a:spcAft>
                <a:spcPct val="0"/>
              </a:spcAft>
              <a:defRPr/>
            </a:pPr>
            <a:endParaRPr lang="en-US" dirty="0">
              <a:latin typeface="Arial"/>
              <a:ea typeface="ＭＳ Ｐゴシック"/>
              <a:cs typeface="Arial"/>
            </a:endParaRPr>
          </a:p>
          <a:p>
            <a:pPr defTabSz="914350">
              <a:spcBef>
                <a:spcPct val="30000"/>
              </a:spcBef>
              <a:spcAft>
                <a:spcPct val="0"/>
              </a:spcAft>
              <a:defRPr/>
            </a:pPr>
            <a:endParaRPr lang="en-US" dirty="0">
              <a:latin typeface="Arial"/>
              <a:ea typeface="ＭＳ Ｐゴシック"/>
              <a:cs typeface="Arial"/>
            </a:endParaRPr>
          </a:p>
          <a:p>
            <a:pPr defTabSz="914350">
              <a:spcBef>
                <a:spcPct val="30000"/>
              </a:spcBef>
              <a:spcAft>
                <a:spcPct val="0"/>
              </a:spcAft>
              <a:defRPr/>
            </a:pPr>
            <a:r>
              <a:rPr lang="en-US" dirty="0">
                <a:latin typeface="Arial"/>
                <a:ea typeface="ＭＳ Ｐゴシック"/>
                <a:cs typeface="Arial"/>
              </a:rPr>
              <a:t>Remember to contact your doctor first with any questions or concerns regarding your health care needs.</a:t>
            </a:r>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19</a:t>
            </a:fld>
            <a:endParaRPr lang="en-US" dirty="0"/>
          </a:p>
        </p:txBody>
      </p:sp>
    </p:spTree>
    <p:extLst>
      <p:ext uri="{BB962C8B-B14F-4D97-AF65-F5344CB8AC3E}">
        <p14:creationId xmlns:p14="http://schemas.microsoft.com/office/powerpoint/2010/main" val="159105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Calibri"/>
              </a:rPr>
              <a:t>At the heart of a simple experience is the Aetna Health Concierge. </a:t>
            </a:r>
          </a:p>
          <a:p>
            <a:endParaRPr lang="en-US" dirty="0">
              <a:ea typeface="ＭＳ Ｐゴシック" charset="0"/>
              <a:cs typeface="Calibri"/>
            </a:endParaRPr>
          </a:p>
          <a:p>
            <a:r>
              <a:rPr lang="en-US" dirty="0">
                <a:ea typeface="ＭＳ Ｐゴシック" charset="0"/>
                <a:cs typeface="Calibri"/>
              </a:rPr>
              <a:t>Aetna Concierge helps you with whatever you need. We’re available through a single phone number, chat or email. </a:t>
            </a:r>
          </a:p>
          <a:p>
            <a:endParaRPr lang="en-US" dirty="0">
              <a:ea typeface="ＭＳ Ｐゴシック" charset="0"/>
              <a:cs typeface="Calibri"/>
            </a:endParaRPr>
          </a:p>
          <a:p>
            <a:r>
              <a:rPr lang="en-US" dirty="0">
                <a:ea typeface="ＭＳ Ｐゴシック" charset="0"/>
                <a:cs typeface="Calibri"/>
              </a:rPr>
              <a:t>Our Aetna Health Concierge service connects you to available programs, tools and resources to provide you with right solutions at the right times. Care team representatives stand by to explain benefits, answer benefits questions and walk you through tools step by step at your convenience. </a:t>
            </a:r>
          </a:p>
          <a:p>
            <a:endParaRPr lang="en-US" dirty="0">
              <a:ea typeface="ＭＳ Ｐゴシック" charset="0"/>
              <a:cs typeface="Calibri"/>
            </a:endParaRPr>
          </a:p>
          <a:p>
            <a:r>
              <a:rPr lang="en-US" dirty="0">
                <a:ea typeface="ＭＳ Ｐゴシック" charset="0"/>
                <a:cs typeface="Calibri"/>
              </a:rPr>
              <a:t>Imagine. You call to ask about maternity benefits. After answering the benefit questions, the concierge gets a system alert (a smart edit) that our maternity nurse has been trying to reach you. The concierge takes action and immediately connects you with the nurse — to help ensure that you have a healthy pregnancy and baby. She can even connect you with your employee assistance program for access to valuable work life benefits that support new mothers. </a:t>
            </a:r>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20</a:t>
            </a:fld>
            <a:endParaRPr lang="en-US" dirty="0"/>
          </a:p>
        </p:txBody>
      </p:sp>
    </p:spTree>
    <p:extLst>
      <p:ext uri="{BB962C8B-B14F-4D97-AF65-F5344CB8AC3E}">
        <p14:creationId xmlns:p14="http://schemas.microsoft.com/office/powerpoint/2010/main" val="390579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cs typeface="Calibri"/>
              </a:rPr>
              <a:t>PRESENTER:  </a:t>
            </a:r>
            <a:r>
              <a:rPr lang="en-US" dirty="0">
                <a:cs typeface="Calibri"/>
              </a:rPr>
              <a:t>Customize this slide based on the type of plan you are offering. </a:t>
            </a:r>
          </a:p>
          <a:p>
            <a:pPr>
              <a:spcBef>
                <a:spcPct val="0"/>
              </a:spcBef>
            </a:pPr>
            <a:endParaRPr lang="en-US" dirty="0">
              <a:cs typeface="Calibri"/>
            </a:endParaRPr>
          </a:p>
          <a:p>
            <a:pPr>
              <a:spcBef>
                <a:spcPct val="0"/>
              </a:spcBef>
            </a:pPr>
            <a:r>
              <a:rPr lang="en-US" dirty="0">
                <a:cs typeface="Calibri"/>
              </a:rPr>
              <a:t>Our medical plan lets you take charge of your health and benefits. You have freedom of choice, flexibility and broad coverage. </a:t>
            </a:r>
          </a:p>
          <a:p>
            <a:pPr>
              <a:spcBef>
                <a:spcPct val="0"/>
              </a:spcBef>
            </a:pPr>
            <a:endParaRPr lang="en-US" dirty="0">
              <a:cs typeface="Calibri"/>
            </a:endParaRPr>
          </a:p>
          <a:p>
            <a:pPr>
              <a:spcBef>
                <a:spcPct val="0"/>
              </a:spcBef>
            </a:pPr>
            <a:r>
              <a:rPr lang="en-US" dirty="0">
                <a:solidFill>
                  <a:srgbClr val="2F3338"/>
                </a:solidFill>
              </a:rPr>
              <a:t>You share a portion of cost.</a:t>
            </a:r>
            <a:endParaRPr lang="en-US" b="1" dirty="0">
              <a:cs typeface="Calibri"/>
            </a:endParaRPr>
          </a:p>
          <a:p>
            <a:endParaRPr lang="en-US" dirty="0"/>
          </a:p>
          <a:p>
            <a:r>
              <a:rPr lang="en-US" sz="1200" b="1" kern="1200" dirty="0">
                <a:solidFill>
                  <a:schemeClr val="tx2"/>
                </a:solidFill>
                <a:latin typeface="Arial" panose="020B0604020202020204" pitchFamily="34" charset="0"/>
                <a:ea typeface="+mn-ea"/>
                <a:cs typeface="Arial" panose="020B0604020202020204" pitchFamily="34" charset="0"/>
              </a:rPr>
              <a:t>See appendix for more plan options.</a:t>
            </a:r>
            <a:endParaRPr lang="en-US" b="1"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5</a:t>
            </a:fld>
            <a:endParaRPr lang="en-US" dirty="0"/>
          </a:p>
        </p:txBody>
      </p:sp>
    </p:spTree>
    <p:extLst>
      <p:ext uri="{BB962C8B-B14F-4D97-AF65-F5344CB8AC3E}">
        <p14:creationId xmlns:p14="http://schemas.microsoft.com/office/powerpoint/2010/main" val="17219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cs typeface="Calibri"/>
              </a:rPr>
              <a:t>PRESENTER:  </a:t>
            </a:r>
            <a:r>
              <a:rPr lang="en-US" dirty="0">
                <a:cs typeface="Calibri"/>
              </a:rPr>
              <a:t>Customize this slide based on the type of plan you are offering. </a:t>
            </a:r>
          </a:p>
          <a:p>
            <a:pPr>
              <a:spcBef>
                <a:spcPct val="0"/>
              </a:spcBef>
            </a:pPr>
            <a:endParaRPr lang="en-US" dirty="0">
              <a:cs typeface="Calibri"/>
            </a:endParaRPr>
          </a:p>
          <a:p>
            <a:pPr>
              <a:spcBef>
                <a:spcPct val="0"/>
              </a:spcBef>
            </a:pPr>
            <a:r>
              <a:rPr lang="en-US" dirty="0">
                <a:cs typeface="Calibri"/>
              </a:rPr>
              <a:t>Our medical plan lets you take charge of your health and benefits. You have freedom of choice, flexibility and broad coverage. </a:t>
            </a:r>
          </a:p>
          <a:p>
            <a:pPr>
              <a:spcBef>
                <a:spcPct val="0"/>
              </a:spcBef>
            </a:pPr>
            <a:endParaRPr lang="en-US" dirty="0">
              <a:cs typeface="Calibri"/>
            </a:endParaRPr>
          </a:p>
          <a:p>
            <a:pPr>
              <a:spcBef>
                <a:spcPct val="0"/>
              </a:spcBef>
            </a:pPr>
            <a:r>
              <a:rPr lang="en-US" dirty="0">
                <a:solidFill>
                  <a:srgbClr val="2F3338"/>
                </a:solidFill>
              </a:rPr>
              <a:t>You share a portion of cost.</a:t>
            </a:r>
            <a:endParaRPr lang="en-US" b="1" dirty="0">
              <a:cs typeface="Calibri"/>
            </a:endParaRPr>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6</a:t>
            </a:fld>
            <a:endParaRPr lang="en-US" dirty="0"/>
          </a:p>
        </p:txBody>
      </p:sp>
    </p:spTree>
    <p:extLst>
      <p:ext uri="{BB962C8B-B14F-4D97-AF65-F5344CB8AC3E}">
        <p14:creationId xmlns:p14="http://schemas.microsoft.com/office/powerpoint/2010/main" val="17219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5913" y="512763"/>
            <a:ext cx="3432175" cy="2573337"/>
          </a:xfrm>
        </p:spPr>
      </p:sp>
      <p:sp>
        <p:nvSpPr>
          <p:cNvPr id="3" name="Notes Placeholder 2"/>
          <p:cNvSpPr>
            <a:spLocks noGrp="1"/>
          </p:cNvSpPr>
          <p:nvPr>
            <p:ph type="body" idx="1"/>
          </p:nvPr>
        </p:nvSpPr>
        <p:spPr/>
        <p:txBody>
          <a:bodyPr/>
          <a:lstStyle/>
          <a:p>
            <a:r>
              <a:rPr lang="en-US" sz="1200" b="0" dirty="0">
                <a:solidFill>
                  <a:schemeClr val="tx2"/>
                </a:solidFill>
              </a:rPr>
              <a:t>Main message: </a:t>
            </a:r>
            <a:r>
              <a:rPr lang="en-US" sz="1200" b="1" dirty="0">
                <a:solidFill>
                  <a:schemeClr val="tx2"/>
                </a:solidFill>
              </a:rPr>
              <a:t>For some, the digital world has been intimidating or lonely. With our approach to virtual primary care, that is not the case. Members have a provider who stays with them and helps them navigate their personal health journey. They also have a care team and seamless support. This helps reduce gaps in care and encourage consistent engagement. In other words, your employees can develop a trusted relationship and feel at ease. Here’s how it works:  </a:t>
            </a:r>
            <a:endParaRPr lang="en-US" sz="1200" dirty="0">
              <a:solidFill>
                <a:schemeClr val="tx2"/>
              </a:solidFill>
            </a:endParaRPr>
          </a:p>
          <a:p>
            <a:pPr marL="171450" indent="-171450">
              <a:buFontTx/>
              <a:buChar char="-"/>
            </a:pPr>
            <a:r>
              <a:rPr lang="en-US" dirty="0"/>
              <a:t>Members </a:t>
            </a:r>
            <a:r>
              <a:rPr lang="en-US" sz="1200" dirty="0">
                <a:solidFill>
                  <a:schemeClr val="tx2"/>
                </a:solidFill>
              </a:rPr>
              <a:t>can choose a Teladoc doctor for ongoing virtual primary care, not just sick care. </a:t>
            </a:r>
            <a:r>
              <a:rPr lang="en-US" dirty="0"/>
              <a:t>Aetna’s Virtual Primary Care Plan connects them to board-certified physicians who are dedicated to their personal health care needs.  Members can meet with their virtual care providers by phone, computer, in the comfort of their home or while traveling with $0 out-of-pocket costs. </a:t>
            </a:r>
          </a:p>
          <a:p>
            <a:pPr marL="171450" indent="-171450">
              <a:buFontTx/>
              <a:buChar char="-"/>
            </a:pPr>
            <a:r>
              <a:rPr lang="en-US" sz="1200" dirty="0">
                <a:solidFill>
                  <a:schemeClr val="tx2"/>
                </a:solidFill>
              </a:rPr>
              <a:t>They’ll have the same virtual care provider for all scheduled visits, as well as a virtual care team to assist with follow-ups and referrals. Virtual Primary Care includes exclusive benefits as shown on slide at no cost to the members for virtual or in-person care at MinuteClinic or CVS </a:t>
            </a:r>
            <a:r>
              <a:rPr lang="en-US" sz="1200" dirty="0" err="1">
                <a:solidFill>
                  <a:schemeClr val="tx2"/>
                </a:solidFill>
              </a:rPr>
              <a:t>HealthHUB</a:t>
            </a:r>
            <a:r>
              <a:rPr lang="en-US" sz="1200" dirty="0">
                <a:solidFill>
                  <a:schemeClr val="tx2"/>
                </a:solidFill>
              </a:rPr>
              <a:t> for select in person services – no deductible, no copay, and no coinsurance. Employees can also message the team in between visits via the Teladoc app. </a:t>
            </a:r>
            <a:r>
              <a:rPr lang="en-US" sz="1200" b="1" dirty="0">
                <a:solidFill>
                  <a:schemeClr val="tx2"/>
                </a:solidFill>
              </a:rPr>
              <a:t>It’s fast, convenient and confidential.  </a:t>
            </a:r>
            <a:endParaRPr lang="en-US" b="1" dirty="0"/>
          </a:p>
          <a:p>
            <a:r>
              <a:rPr lang="en-US" dirty="0"/>
              <a:t> </a:t>
            </a:r>
          </a:p>
          <a:p>
            <a:r>
              <a:rPr lang="en-US" dirty="0"/>
              <a:t>Support points: </a:t>
            </a:r>
          </a:p>
          <a:p>
            <a:pPr marL="171450" indent="-171450">
              <a:buFont typeface="Arial" panose="020B0604020202020204" pitchFamily="34" charset="0"/>
              <a:buChar char="•"/>
            </a:pPr>
            <a:r>
              <a:rPr lang="en-US" dirty="0"/>
              <a:t>Members build a relationship with a dedicated Care Team and a virtual primary care provider who truly takes the time to get to know the member and healthcare needs. </a:t>
            </a:r>
          </a:p>
          <a:p>
            <a:pPr marL="171450" indent="-171450">
              <a:buFont typeface="Arial" panose="020B0604020202020204" pitchFamily="34" charset="0"/>
              <a:buChar char="•"/>
            </a:pPr>
            <a:r>
              <a:rPr lang="en-US" dirty="0"/>
              <a:t>Members can schedule visits for health concerns, healthcare screenings, imaging needs and managing chronic conditions. </a:t>
            </a:r>
          </a:p>
          <a:p>
            <a:pPr marL="171450" indent="-171450">
              <a:buFont typeface="Arial" panose="020B0604020202020204" pitchFamily="34" charset="0"/>
              <a:buChar char="•"/>
            </a:pPr>
            <a:r>
              <a:rPr lang="en-US" dirty="0"/>
              <a:t>The Care Team is an experienced group of registered nurses, medical assistants and care coordinators that provides additional support and coordinate with members throughout the care journey, 24/7.</a:t>
            </a:r>
          </a:p>
          <a:p>
            <a:pPr marL="171450" indent="-171450">
              <a:buFont typeface="Arial" panose="020B0604020202020204" pitchFamily="34" charset="0"/>
              <a:buChar char="•"/>
            </a:pPr>
            <a:r>
              <a:rPr lang="en-US" dirty="0"/>
              <a:t>Build an ongoing relationship with a therapist or psychiatrist </a:t>
            </a:r>
          </a:p>
          <a:p>
            <a:pPr marL="171450" indent="-171450">
              <a:buFont typeface="Arial" panose="020B0604020202020204" pitchFamily="34" charset="0"/>
              <a:buChar char="•"/>
            </a:pPr>
            <a:r>
              <a:rPr lang="en-US" dirty="0"/>
              <a:t>To access Aetna® Virtual Primary Care, members simply select Aetna Virtual Primary Care in the Teladoc app or online experience. Then, choose a primary care provider and schedule a first visit at a convenient time. Members will receive a FREE blood pressure monitor in the mail. </a:t>
            </a:r>
          </a:p>
          <a:p>
            <a:br>
              <a:rPr lang="en-US" dirty="0"/>
            </a:br>
            <a:r>
              <a:rPr lang="en-US" b="1" dirty="0"/>
              <a:t>Note: enhanced referral language for 2022: </a:t>
            </a:r>
          </a:p>
          <a:p>
            <a:pPr lvl="0"/>
            <a:r>
              <a:rPr lang="en-US" dirty="0"/>
              <a:t>Further specialty referral optimization through ingestion of Aetna’s network/site of care referral algorithms into care team workflow to drive precision referrals  </a:t>
            </a:r>
          </a:p>
          <a:p>
            <a:r>
              <a:rPr lang="en-US" dirty="0"/>
              <a:t> </a:t>
            </a:r>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CVS Health Sans"/>
                <a:ea typeface="+mn-ea"/>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3F3F3F"/>
              </a:solidFill>
              <a:effectLst/>
              <a:uLnTx/>
              <a:uFillTx/>
              <a:latin typeface="CVS Health Sans"/>
              <a:ea typeface="+mn-ea"/>
              <a:cs typeface="Open Sans" panose="020B0606030504020204" pitchFamily="34" charset="0"/>
            </a:endParaRPr>
          </a:p>
        </p:txBody>
      </p:sp>
    </p:spTree>
    <p:extLst>
      <p:ext uri="{BB962C8B-B14F-4D97-AF65-F5344CB8AC3E}">
        <p14:creationId xmlns:p14="http://schemas.microsoft.com/office/powerpoint/2010/main" val="38040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t>There are many instances where a General Medical visit can be used. </a:t>
            </a:r>
          </a:p>
          <a:p>
            <a:endParaRPr lang="en-US"/>
          </a:p>
        </p:txBody>
      </p:sp>
      <p:sp>
        <p:nvSpPr>
          <p:cNvPr id="4" name="Slide Number Placeholder 3"/>
          <p:cNvSpPr>
            <a:spLocks noGrp="1"/>
          </p:cNvSpPr>
          <p:nvPr>
            <p:ph type="sldNum" sz="quarter" idx="5"/>
          </p:nvPr>
        </p:nvSpPr>
        <p:spPr/>
        <p:txBody>
          <a:bodyPr/>
          <a:lstStyle/>
          <a:p>
            <a:fld id="{E3F03CDF-AA46-F54C-BB03-04DB2C384E85}" type="slidenum">
              <a:rPr lang="en-US" smtClean="0"/>
              <a:t>10</a:t>
            </a:fld>
            <a:endParaRPr lang="en-US"/>
          </a:p>
        </p:txBody>
      </p:sp>
    </p:spTree>
    <p:extLst>
      <p:ext uri="{BB962C8B-B14F-4D97-AF65-F5344CB8AC3E}">
        <p14:creationId xmlns:p14="http://schemas.microsoft.com/office/powerpoint/2010/main" val="326659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Network:</a:t>
            </a:r>
          </a:p>
          <a:p>
            <a:pPr eaLnBrk="1" hangingPunct="1">
              <a:spcBef>
                <a:spcPct val="0"/>
              </a:spcBef>
            </a:pPr>
            <a:endParaRPr lang="en-US" altLang="en-US" b="1" dirty="0"/>
          </a:p>
          <a:p>
            <a:pPr eaLnBrk="1" hangingPunct="1">
              <a:spcBef>
                <a:spcPct val="0"/>
              </a:spcBef>
              <a:buFontTx/>
              <a:buChar char="•"/>
            </a:pPr>
            <a:r>
              <a:rPr lang="en-US" altLang="en-US" dirty="0"/>
              <a:t>The Teladoc Health network includes </a:t>
            </a:r>
            <a:r>
              <a:rPr lang="en-US" altLang="en-US" dirty="0">
                <a:latin typeface="Century Gothic" panose="020B0502020202020204" pitchFamily="34" charset="0"/>
                <a:ea typeface="Century Gothic" panose="020B0502020202020204" pitchFamily="34" charset="0"/>
                <a:cs typeface="Century Gothic" panose="020B0502020202020204" pitchFamily="34" charset="0"/>
              </a:rPr>
              <a:t>board-certified psychiatrists, licensed psychologists, and Master’s Level licensed therapists with a large variety of specialties.</a:t>
            </a:r>
          </a:p>
          <a:p>
            <a:pPr eaLnBrk="1" hangingPunct="1">
              <a:spcBef>
                <a:spcPct val="0"/>
              </a:spcBef>
              <a:buFontTx/>
              <a:buChar char="•"/>
            </a:pPr>
            <a:r>
              <a:rPr lang="en-US" altLang="en-US" dirty="0">
                <a:latin typeface="Century Gothic" panose="020B0502020202020204" pitchFamily="34" charset="0"/>
                <a:ea typeface="Century Gothic" panose="020B0502020202020204" pitchFamily="34" charset="0"/>
                <a:cs typeface="Century Gothic" panose="020B0502020202020204" pitchFamily="34" charset="0"/>
              </a:rPr>
              <a:t>Clinicians are available in all 50 states (note that Psychiatrists are not available in all 50 states) </a:t>
            </a:r>
            <a:endParaRPr lang="en-US" altLang="en-US" dirty="0"/>
          </a:p>
          <a:p>
            <a:pPr eaLnBrk="1" hangingPunct="1">
              <a:spcBef>
                <a:spcPct val="0"/>
              </a:spcBef>
            </a:pPr>
            <a:endParaRPr lang="en-US" altLang="en-US" dirty="0"/>
          </a:p>
          <a:p>
            <a:pPr eaLnBrk="1" hangingPunct="1">
              <a:spcBef>
                <a:spcPct val="0"/>
              </a:spcBef>
            </a:pPr>
            <a:r>
              <a:rPr lang="en-US" altLang="en-US" b="1" dirty="0"/>
              <a:t>Scheduling:</a:t>
            </a:r>
          </a:p>
          <a:p>
            <a:pPr eaLnBrk="1" hangingPunct="1">
              <a:spcBef>
                <a:spcPct val="0"/>
              </a:spcBef>
              <a:buFontTx/>
              <a:buChar char="•"/>
            </a:pPr>
            <a:r>
              <a:rPr lang="en-US" altLang="en-US" dirty="0"/>
              <a:t>A member may request an appt 7 days a week by video between 7:00 am – 9:00 pm local time; however a provider can propose an appt time outside these hours, if mutually agreeable.  </a:t>
            </a:r>
          </a:p>
          <a:p>
            <a:pPr eaLnBrk="1" hangingPunct="1">
              <a:spcBef>
                <a:spcPct val="0"/>
              </a:spcBef>
              <a:buFontTx/>
              <a:buChar char="•"/>
            </a:pPr>
            <a:r>
              <a:rPr lang="en-US" altLang="en-US" dirty="0"/>
              <a:t>Typically, after each session, the provider and member choose together the next session time at the end of the visit. </a:t>
            </a:r>
          </a:p>
          <a:p>
            <a:pPr eaLnBrk="1" hangingPunct="1">
              <a:spcBef>
                <a:spcPct val="0"/>
              </a:spcBef>
            </a:pPr>
            <a:endParaRPr lang="en-US" altLang="en-US" dirty="0"/>
          </a:p>
          <a:p>
            <a:pPr eaLnBrk="1" hangingPunct="1">
              <a:spcBef>
                <a:spcPct val="0"/>
              </a:spcBef>
            </a:pPr>
            <a:r>
              <a:rPr lang="en-US" altLang="en-US" b="1" dirty="0"/>
              <a:t>Costs:</a:t>
            </a:r>
          </a:p>
          <a:p>
            <a:pPr eaLnBrk="1" hangingPunct="1">
              <a:spcBef>
                <a:spcPct val="0"/>
              </a:spcBef>
              <a:buFontTx/>
              <a:buChar char="•"/>
            </a:pPr>
            <a:r>
              <a:rPr lang="en-US" altLang="en-US" dirty="0"/>
              <a:t>There is a per visit fee for MH Care sessions (see cost slide for particulars) </a:t>
            </a:r>
          </a:p>
          <a:p>
            <a:pPr eaLnBrk="1" hangingPunct="1">
              <a:spcBef>
                <a:spcPct val="0"/>
              </a:spcBef>
              <a:buFontTx/>
              <a:buChar char="•"/>
            </a:pPr>
            <a:r>
              <a:rPr lang="en-US" altLang="en-US" dirty="0"/>
              <a:t>Masters Level therapists and psychologist visits are for 60 mins, meaning 45-50 minutes of talk time, and then 10-15 min for documentation. </a:t>
            </a:r>
          </a:p>
          <a:p>
            <a:pPr eaLnBrk="1" hangingPunct="1">
              <a:spcBef>
                <a:spcPct val="0"/>
              </a:spcBef>
              <a:buFontTx/>
              <a:buChar char="•"/>
            </a:pPr>
            <a:r>
              <a:rPr lang="en-US" altLang="en-US" dirty="0"/>
              <a:t>Psychiatry visits, which tend to be more focused on medications vary by initial visit with a psychiatrist or an ongoing session. Initial visits, typically 30 min, focus on medical and Rx history.  An ongoing medication management visit is typically 15 mins.</a:t>
            </a:r>
          </a:p>
          <a:p>
            <a:pPr defTabSz="620713" eaLnBrk="1" hangingPunct="1">
              <a:spcBef>
                <a:spcPct val="0"/>
              </a:spcBef>
              <a:defRPr/>
            </a:pPr>
            <a:endParaRPr lang="en-US" altLang="en-US" sz="1600" b="1" dirty="0">
              <a:solidFill>
                <a:srgbClr val="7030A0"/>
              </a:solidFill>
            </a:endParaRPr>
          </a:p>
          <a:p>
            <a:pPr defTabSz="620713" eaLnBrk="1" hangingPunct="1">
              <a:spcBef>
                <a:spcPct val="0"/>
              </a:spcBef>
              <a:defRPr/>
            </a:pPr>
            <a:r>
              <a:rPr lang="en-US" altLang="en-US" sz="1600" b="1" dirty="0">
                <a:solidFill>
                  <a:srgbClr val="7030A0"/>
                </a:solidFill>
              </a:rPr>
              <a:t>Top 5 Conditions Treated:</a:t>
            </a:r>
          </a:p>
          <a:p>
            <a:pPr defTabSz="620713" eaLnBrk="1" hangingPunct="1">
              <a:spcBef>
                <a:spcPct val="0"/>
              </a:spcBef>
              <a:defRPr/>
            </a:pPr>
            <a:r>
              <a:rPr lang="en-US" altLang="en-US" sz="1600" dirty="0"/>
              <a:t>Anxiety</a:t>
            </a:r>
          </a:p>
          <a:p>
            <a:pPr defTabSz="620713" eaLnBrk="1" hangingPunct="1">
              <a:spcBef>
                <a:spcPct val="0"/>
              </a:spcBef>
              <a:defRPr/>
            </a:pPr>
            <a:r>
              <a:rPr lang="en-US" altLang="en-US" sz="1600" dirty="0"/>
              <a:t>Depression</a:t>
            </a:r>
          </a:p>
          <a:p>
            <a:pPr defTabSz="620713" eaLnBrk="1" hangingPunct="1">
              <a:spcBef>
                <a:spcPct val="0"/>
              </a:spcBef>
              <a:defRPr/>
            </a:pPr>
            <a:r>
              <a:rPr lang="en-US" altLang="en-US" sz="1600" dirty="0"/>
              <a:t>PTSD/Stress</a:t>
            </a:r>
          </a:p>
          <a:p>
            <a:pPr defTabSz="620713" eaLnBrk="1" hangingPunct="1">
              <a:spcBef>
                <a:spcPct val="0"/>
              </a:spcBef>
              <a:defRPr/>
            </a:pPr>
            <a:r>
              <a:rPr lang="en-US" altLang="en-US" sz="1600" dirty="0"/>
              <a:t>Panic disorder</a:t>
            </a:r>
          </a:p>
          <a:p>
            <a:pPr defTabSz="620713" eaLnBrk="1" hangingPunct="1">
              <a:spcBef>
                <a:spcPct val="0"/>
              </a:spcBef>
              <a:defRPr/>
            </a:pPr>
            <a:r>
              <a:rPr lang="en-US" altLang="en-US" sz="1600" dirty="0"/>
              <a:t>Family and marriage issues</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Other stats</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Average 6.1 hours from visit request to therapist response</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Average 32 hours for confirmed first appointment</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Less than 7 days to first completed therapy visit (average wait for first visit in brick &amp; mortar practice is 30+ days)</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50.9% of visits are requested by members between the age of 31-45</a:t>
            </a:r>
          </a:p>
          <a:p>
            <a:pPr marL="285750" indent="-285750">
              <a:buFont typeface="Arial" panose="020B0604020202020204" pitchFamily="34" charset="0"/>
              <a:buChar char="•"/>
            </a:pPr>
            <a:r>
              <a:rPr lang="en-US" sz="1600" b="0" i="0" kern="1200" dirty="0">
                <a:solidFill>
                  <a:schemeClr val="tx1"/>
                </a:solidFill>
                <a:effectLst/>
                <a:latin typeface="+mn-lt"/>
                <a:ea typeface="+mn-ea"/>
                <a:cs typeface="+mn-cs"/>
              </a:rPr>
              <a:t>20.3% of visits are requested by members between the age of 18-26</a:t>
            </a:r>
          </a:p>
          <a:p>
            <a:endParaRPr lang="en-US" dirty="0"/>
          </a:p>
          <a:p>
            <a:pPr defTabSz="620713" eaLnBrk="1" hangingPunct="1">
              <a:spcBef>
                <a:spcPct val="0"/>
              </a:spcBef>
              <a:defRPr/>
            </a:pPr>
            <a:endParaRPr lang="en-US" alt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3F03CDF-AA46-F54C-BB03-04DB2C384E85}" type="slidenum">
              <a:rPr lang="en-US" smtClean="0"/>
              <a:t>11</a:t>
            </a:fld>
            <a:endParaRPr lang="en-US"/>
          </a:p>
        </p:txBody>
      </p:sp>
    </p:spTree>
    <p:extLst>
      <p:ext uri="{BB962C8B-B14F-4D97-AF65-F5344CB8AC3E}">
        <p14:creationId xmlns:p14="http://schemas.microsoft.com/office/powerpoint/2010/main" val="378731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a:solidFill>
                  <a:schemeClr val="bg2">
                    <a:lumMod val="10000"/>
                  </a:schemeClr>
                </a:solidFill>
              </a:rPr>
              <a:t>Dermatology is a discrete and secure way to treat a wide array of skin problems </a:t>
            </a:r>
            <a:r>
              <a:rPr lang="en-US" sz="1600"/>
              <a:t>like psoriasis, skin infection, rosacea, and more</a:t>
            </a:r>
            <a:endParaRPr lang="en-US" sz="1600">
              <a:solidFill>
                <a:schemeClr val="bg2">
                  <a:lumMod val="10000"/>
                </a:schemeClr>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1600">
              <a:solidFill>
                <a:schemeClr val="bg2">
                  <a:lumMod val="10000"/>
                </a:schemeClr>
              </a:solidFill>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Members receive access to credentialed dermatologists through the convenience of their computer or smartphone through the Teladoc app.</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In brick &amp; mortar</a:t>
            </a:r>
            <a:r>
              <a:rPr lang="en-US" sz="1600" baseline="0"/>
              <a:t> settings members can wait months to get an in-person dermatology appt. </a:t>
            </a:r>
            <a:endParaRPr lang="en-US" sz="160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And members</a:t>
            </a:r>
            <a:r>
              <a:rPr lang="en-US" sz="1600"/>
              <a:t> can share their high-quality images of their skin issue through the secure Teladoc website and receive a diagnosis within 2 business days.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3F03CDF-AA46-F54C-BB03-04DB2C384E85}" type="slidenum">
              <a:rPr lang="en-US" smtClean="0"/>
              <a:t>12</a:t>
            </a:fld>
            <a:endParaRPr lang="en-US"/>
          </a:p>
        </p:txBody>
      </p:sp>
    </p:spTree>
    <p:extLst>
      <p:ext uri="{BB962C8B-B14F-4D97-AF65-F5344CB8AC3E}">
        <p14:creationId xmlns:p14="http://schemas.microsoft.com/office/powerpoint/2010/main" val="264573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0" i="0" dirty="0">
                <a:effectLst/>
                <a:latin typeface="Arial" panose="020B0604020202020204" pitchFamily="34" charset="0"/>
              </a:rPr>
              <a:t>Sometimes things just happen. Your kid develops flu symptoms after your primary care office has closed for the day. You step on a tack over the weekend. We get it, things happen, and when they do, you want to be able to access care at a price you can afford. That’s why we’re offering a perk to eligible Aetna members: access to all covered MinuteClinic services at no cost to you, or low cost to you, based on your plan design.*</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MinuteClinic is a walk-in clinic inside select CVS Pharmacy® and Target stores and is the largest provider of retail health care in the United States, making it easy to access care in your neighborhood. </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Open 7 days a week, including evenings and weekends. You can walk in or schedule appointments online beforehand. And for even more convenience, you can pick up your prescription on-site.</a:t>
            </a:r>
          </a:p>
          <a:p>
            <a:pPr defTabSz="465887">
              <a:defRPr/>
            </a:pPr>
            <a:endParaRPr lang="en-US" b="0" i="0" dirty="0">
              <a:effectLst/>
              <a:latin typeface="Arial" panose="020B0604020202020204" pitchFamily="34" charset="0"/>
            </a:endParaRPr>
          </a:p>
          <a:p>
            <a:pPr defTabSz="465887">
              <a:defRPr/>
            </a:pPr>
            <a:r>
              <a:rPr lang="en-US" b="0" i="0" dirty="0">
                <a:effectLst/>
                <a:latin typeface="Arial" panose="020B0604020202020204" pitchFamily="34" charset="0"/>
              </a:rPr>
              <a:t>*Applies only to covered services at MinuteClinic. Video </a:t>
            </a:r>
            <a:r>
              <a:rPr lang="en-US" b="0" i="0" dirty="0">
                <a:effectLst/>
                <a:latin typeface="Courier New" panose="02070309020205020404" pitchFamily="49" charset="0"/>
              </a:rPr>
              <a:t>V</a:t>
            </a:r>
            <a:r>
              <a:rPr lang="en-US" b="0" i="0" dirty="0">
                <a:effectLst/>
                <a:latin typeface="Arial" panose="020B0604020202020204" pitchFamily="34" charset="0"/>
              </a:rPr>
              <a:t>isits are not a covered service under this Benefit. This information does not apply to members enrolled in qualified high-deductible health plans: such members must meet their deductible. However, such services would be subject to negotiated contract rates. Once the deductible has been met, such members will be able to access MinuteClinic services at no cost-share. Members in indemnity plans are not eligible for this benefit. Such members should refer to their benefit plan documents in order to determine coverage and applicable cost share for walk-in clinic benefits and services, as applicable. Visit minuteclinic.com for age and service restrictions.</a:t>
            </a:r>
            <a:br>
              <a:rPr lang="en-US" dirty="0"/>
            </a:br>
            <a:endParaRPr lang="en-US" b="0" baseline="0"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13</a:t>
            </a:fld>
            <a:endParaRPr lang="en-US" dirty="0"/>
          </a:p>
        </p:txBody>
      </p:sp>
    </p:spTree>
    <p:extLst>
      <p:ext uri="{BB962C8B-B14F-4D97-AF65-F5344CB8AC3E}">
        <p14:creationId xmlns:p14="http://schemas.microsoft.com/office/powerpoint/2010/main" val="148282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15</a:t>
            </a:fld>
            <a:endParaRPr lang="en-US" dirty="0"/>
          </a:p>
        </p:txBody>
      </p:sp>
    </p:spTree>
    <p:extLst>
      <p:ext uri="{BB962C8B-B14F-4D97-AF65-F5344CB8AC3E}">
        <p14:creationId xmlns:p14="http://schemas.microsoft.com/office/powerpoint/2010/main" val="4292803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FP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03BD30-8462-4992-9460-E50C2B54D5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8" name="Text Placeholder 7"/>
          <p:cNvSpPr>
            <a:spLocks noGrp="1"/>
          </p:cNvSpPr>
          <p:nvPr>
            <p:ph type="body" sz="quarter" idx="10"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7" name="Text Placeholder 6"/>
          <p:cNvSpPr>
            <a:spLocks noGrp="1"/>
          </p:cNvSpPr>
          <p:nvPr>
            <p:ph type="body" sz="quarter" idx="11"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0" name="Text Placeholder 9"/>
          <p:cNvSpPr>
            <a:spLocks noGrp="1"/>
          </p:cNvSpPr>
          <p:nvPr>
            <p:ph type="body" sz="quarter" idx="12"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pic>
        <p:nvPicPr>
          <p:cNvPr id="14" name="Picture 13">
            <a:extLst>
              <a:ext uri="{FF2B5EF4-FFF2-40B4-BE49-F238E27FC236}">
                <a16:creationId xmlns:a16="http://schemas.microsoft.com/office/drawing/2014/main" id="{C5EFCEE6-1ECA-44D5-83E3-258A77D735A9}"/>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4717" y="332934"/>
            <a:ext cx="1003796" cy="170390"/>
          </a:xfrm>
          <a:prstGeom prst="rect">
            <a:avLst/>
          </a:prstGeom>
        </p:spPr>
      </p:pic>
      <p:cxnSp>
        <p:nvCxnSpPr>
          <p:cNvPr id="12" name="Straight Connector 11">
            <a:extLst>
              <a:ext uri="{FF2B5EF4-FFF2-40B4-BE49-F238E27FC236}">
                <a16:creationId xmlns:a16="http://schemas.microsoft.com/office/drawing/2014/main" id="{ADD5B263-87A6-49C3-A5FC-5EDA9BA1AC54}"/>
              </a:ext>
            </a:extLst>
          </p:cNvPr>
          <p:cNvCxnSpPr/>
          <p:nvPr userDrawn="1"/>
        </p:nvCxnSpPr>
        <p:spPr>
          <a:xfrm>
            <a:off x="818282" y="3254714"/>
            <a:ext cx="485001" cy="0"/>
          </a:xfrm>
          <a:prstGeom prst="line">
            <a:avLst/>
          </a:prstGeom>
          <a:ln w="50800" cmpd="sng">
            <a:solidFill>
              <a:schemeClr val="accent4"/>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1348B2D1-951C-4CA4-B6DD-7B84CB3427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2900540064"/>
      </p:ext>
    </p:extLst>
  </p:cSld>
  <p:clrMapOvr>
    <a:masterClrMapping/>
  </p:clrMapOvr>
  <p:extLst>
    <p:ext uri="{DCECCB84-F9BA-43D5-87BE-67443E8EF086}">
      <p15:sldGuideLst xmlns:p15="http://schemas.microsoft.com/office/powerpoint/2012/main">
        <p15:guide id="1" orient="horz" pos="48">
          <p15:clr>
            <a:srgbClr val="FBAE40"/>
          </p15:clr>
        </p15:guide>
        <p15:guide id="2" pos="5448">
          <p15:clr>
            <a:srgbClr val="FBAE40"/>
          </p15:clr>
        </p15:guide>
        <p15:guide id="3" pos="48">
          <p15:clr>
            <a:srgbClr val="FBAE40"/>
          </p15:clr>
        </p15:guide>
        <p15:guide id="4" pos="5712">
          <p15:clr>
            <a:srgbClr val="FBAE40"/>
          </p15:clr>
        </p15:guide>
        <p15:guide id="5" orient="horz" pos="312">
          <p15:clr>
            <a:srgbClr val="FBAE40"/>
          </p15:clr>
        </p15:guide>
        <p15:guide id="6" orient="horz" pos="42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lIns="640080"/>
          <a:lstStyle>
            <a:lvl1pPr marL="0" marR="0" indent="0" algn="l" defTabSz="914293" rtl="0" eaLnBrk="1" fontAlgn="auto" latinLnBrk="0" hangingPunct="1">
              <a:lnSpc>
                <a:spcPct val="100000"/>
              </a:lnSpc>
              <a:spcBef>
                <a:spcPts val="2400"/>
              </a:spcBef>
              <a:spcAft>
                <a:spcPts val="0"/>
              </a:spcAft>
              <a:buClrTx/>
              <a:buSzTx/>
              <a:buFontTx/>
              <a:buNone/>
              <a:tabLst/>
              <a:defRPr/>
            </a:lvl1pPr>
          </a:lstStyle>
          <a:p>
            <a:pPr lvl="0"/>
            <a:r>
              <a:rPr lang="en-US"/>
              <a:t>Click to edit Master text styles</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99951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18784" y="1811867"/>
            <a:ext cx="8318665" cy="3886200"/>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414339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15924" y="2011680"/>
            <a:ext cx="8316595" cy="3986784"/>
          </a:xfrm>
          <a:prstGeom prst="rect">
            <a:avLst/>
          </a:prstGeom>
        </p:spPr>
        <p:txBody>
          <a:bodyPr/>
          <a:lstStyle>
            <a:lvl1pPr marL="0" indent="0" algn="ctr">
              <a:buNone/>
              <a:defRPr sz="3200">
                <a:solidFill>
                  <a:srgbClr val="11111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4E1ABBC8-4090-4413-BAC6-CA0C51297401}"/>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6" name="TextBox 5">
            <a:extLst>
              <a:ext uri="{FF2B5EF4-FFF2-40B4-BE49-F238E27FC236}">
                <a16:creationId xmlns:a16="http://schemas.microsoft.com/office/drawing/2014/main" id="{B9455B6D-EF69-4000-8DFF-11977F6B5C2E}"/>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7" name="Picture 6" descr="A picture containing computer, sitting, monitor, dark&#10;&#10;Description automatically generated">
            <a:extLst>
              <a:ext uri="{FF2B5EF4-FFF2-40B4-BE49-F238E27FC236}">
                <a16:creationId xmlns:a16="http://schemas.microsoft.com/office/drawing/2014/main" id="{045EBDC0-5059-4805-AA0C-659A929998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37876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1111"/>
                </a:solidFill>
              </a:defRPr>
            </a:lvl1pPr>
          </a:lstStyle>
          <a:p>
            <a:r>
              <a:rPr lang="en-US"/>
              <a:t>Click to edit Master title style</a:t>
            </a:r>
          </a:p>
        </p:txBody>
      </p:sp>
      <p:sp>
        <p:nvSpPr>
          <p:cNvPr id="4" name="Text Placeholder 3"/>
          <p:cNvSpPr>
            <a:spLocks noGrp="1"/>
          </p:cNvSpPr>
          <p:nvPr>
            <p:ph type="body" sz="quarter" idx="10"/>
          </p:nvPr>
        </p:nvSpPr>
        <p:spPr>
          <a:xfrm>
            <a:off x="320676" y="871672"/>
            <a:ext cx="8415338" cy="5486400"/>
          </a:xfrm>
        </p:spPr>
        <p:txBody>
          <a:bodyPr numCol="3" spcCol="365760">
            <a:normAutofit/>
          </a:bodyPr>
          <a:lstStyle>
            <a:lvl1pPr marL="0" indent="0" algn="just">
              <a:spcBef>
                <a:spcPts val="0"/>
              </a:spcBef>
              <a:buNone/>
              <a:defRPr sz="700">
                <a:solidFill>
                  <a:srgbClr val="111111"/>
                </a:solidFill>
              </a:defRPr>
            </a:lvl1pPr>
          </a:lstStyle>
          <a:p>
            <a:pPr lvl="0"/>
            <a:r>
              <a:rPr lang="en-US"/>
              <a:t>Click to edit Master text styles</a:t>
            </a:r>
          </a:p>
        </p:txBody>
      </p:sp>
    </p:spTree>
    <p:extLst>
      <p:ext uri="{BB962C8B-B14F-4D97-AF65-F5344CB8AC3E}">
        <p14:creationId xmlns:p14="http://schemas.microsoft.com/office/powerpoint/2010/main" val="3510233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ome">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DA3B9F2F-0976-4574-838B-0D98CB87241D}"/>
              </a:ext>
            </a:extLst>
          </p:cNvPr>
          <p:cNvPicPr>
            <a:picLocks noChangeAspect="1"/>
          </p:cNvPicPr>
          <p:nvPr userDrawn="1"/>
        </p:nvPicPr>
        <p:blipFill>
          <a:blip r:embed="rId2" cstate="print">
            <a:alphaModFix amt="0"/>
            <a:extLst>
              <a:ext uri="{28A0092B-C50C-407E-A947-70E740481C1C}">
                <a14:useLocalDpi xmlns:a14="http://schemas.microsoft.com/office/drawing/2010/main" val="0"/>
              </a:ext>
            </a:extLst>
          </a:blip>
          <a:stretch>
            <a:fillRect/>
          </a:stretch>
        </p:blipFill>
        <p:spPr>
          <a:xfrm>
            <a:off x="7162800" y="76200"/>
            <a:ext cx="1834900" cy="954026"/>
          </a:xfrm>
          <a:prstGeom prst="rect">
            <a:avLst/>
          </a:prstGeom>
        </p:spPr>
      </p:pic>
    </p:spTree>
    <p:extLst>
      <p:ext uri="{BB962C8B-B14F-4D97-AF65-F5344CB8AC3E}">
        <p14:creationId xmlns:p14="http://schemas.microsoft.com/office/powerpoint/2010/main" val="186271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F5F778F-4DAF-E348-B17D-64AB7AAE1F99}"/>
              </a:ext>
            </a:extLst>
          </p:cNvPr>
          <p:cNvSpPr>
            <a:spLocks noGrp="1"/>
          </p:cNvSpPr>
          <p:nvPr>
            <p:ph type="body" sz="quarter" idx="10"/>
          </p:nvPr>
        </p:nvSpPr>
        <p:spPr>
          <a:xfrm>
            <a:off x="290669" y="5968315"/>
            <a:ext cx="7431225" cy="530973"/>
          </a:xfrm>
          <a:prstGeom prst="rect">
            <a:avLst/>
          </a:prstGeom>
        </p:spPr>
        <p:txBody>
          <a:bodyPr lIns="91440" tIns="45720" rIns="91440" bIns="45720" anchor="b"/>
          <a:lstStyle>
            <a:lvl1pPr marL="0" indent="0">
              <a:lnSpc>
                <a:spcPct val="100000"/>
              </a:lnSpc>
              <a:spcBef>
                <a:spcPts val="0"/>
              </a:spcBef>
              <a:buNone/>
              <a:defRPr sz="675" b="0" i="0">
                <a:solidFill>
                  <a:schemeClr val="tx1"/>
                </a:solidFill>
                <a:latin typeface="CVS Health Sans" panose="020B0504020202020204" pitchFamily="34" charset="0"/>
                <a:ea typeface="Open Sans" panose="020B0606030504020204" pitchFamily="34" charset="0"/>
                <a:cs typeface="Open Sans" panose="020B0606030504020204" pitchFamily="34" charset="0"/>
              </a:defRPr>
            </a:lvl1pPr>
            <a:lvl2pPr marL="342991" indent="0">
              <a:buNone/>
              <a:defRPr sz="750" b="0" i="0">
                <a:solidFill>
                  <a:srgbClr val="3F3F3F"/>
                </a:solidFill>
                <a:latin typeface="Open Sans" panose="020B0606030504020204" pitchFamily="34" charset="0"/>
                <a:ea typeface="Open Sans" panose="020B0606030504020204" pitchFamily="34" charset="0"/>
                <a:cs typeface="Open Sans" panose="020B0606030504020204" pitchFamily="34" charset="0"/>
              </a:defRPr>
            </a:lvl2pPr>
            <a:lvl3pPr marL="685983" indent="0">
              <a:buNone/>
              <a:defRPr sz="750" b="0" i="0">
                <a:solidFill>
                  <a:srgbClr val="3F3F3F"/>
                </a:solidFill>
                <a:latin typeface="Open Sans" panose="020B0606030504020204" pitchFamily="34" charset="0"/>
                <a:ea typeface="Open Sans" panose="020B0606030504020204" pitchFamily="34" charset="0"/>
                <a:cs typeface="Open Sans" panose="020B0606030504020204" pitchFamily="34" charset="0"/>
              </a:defRPr>
            </a:lvl3pPr>
            <a:lvl4pPr marL="1028974" indent="0">
              <a:buNone/>
              <a:defRPr sz="750" b="0" i="0">
                <a:solidFill>
                  <a:srgbClr val="3F3F3F"/>
                </a:solidFill>
                <a:latin typeface="Open Sans" panose="020B0606030504020204" pitchFamily="34" charset="0"/>
                <a:ea typeface="Open Sans" panose="020B0606030504020204" pitchFamily="34" charset="0"/>
                <a:cs typeface="Open Sans" panose="020B0606030504020204" pitchFamily="34" charset="0"/>
              </a:defRPr>
            </a:lvl4pPr>
            <a:lvl5pPr marL="1371966" indent="0">
              <a:buNone/>
              <a:defRPr sz="750" b="0" i="0">
                <a:solidFill>
                  <a:srgbClr val="3F3F3F"/>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4" name="Title 13">
            <a:extLst>
              <a:ext uri="{FF2B5EF4-FFF2-40B4-BE49-F238E27FC236}">
                <a16:creationId xmlns:a16="http://schemas.microsoft.com/office/drawing/2014/main" id="{927011F8-DBBE-6540-8033-0CA882350BE9}"/>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71248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CDC3-C5BB-4B33-A07D-33247DE121E8}"/>
              </a:ext>
            </a:extLst>
          </p:cNvPr>
          <p:cNvSpPr>
            <a:spLocks noGrp="1"/>
          </p:cNvSpPr>
          <p:nvPr>
            <p:ph type="title"/>
          </p:nvPr>
        </p:nvSpPr>
        <p:spPr>
          <a:xfrm>
            <a:off x="274320" y="365762"/>
            <a:ext cx="8593074" cy="492443"/>
          </a:xfrm>
        </p:spPr>
        <p:txBody>
          <a:bodyPr/>
          <a:lstStyle/>
          <a:p>
            <a:r>
              <a:rPr lang="en-US"/>
              <a:t>Click to edit Master title style</a:t>
            </a:r>
          </a:p>
        </p:txBody>
      </p:sp>
      <p:sp>
        <p:nvSpPr>
          <p:cNvPr id="9" name="TextBox 8">
            <a:extLst>
              <a:ext uri="{FF2B5EF4-FFF2-40B4-BE49-F238E27FC236}">
                <a16:creationId xmlns:a16="http://schemas.microsoft.com/office/drawing/2014/main" id="{20223BA1-7B4A-43B8-AA17-65DC1839D708}"/>
              </a:ext>
            </a:extLst>
          </p:cNvPr>
          <p:cNvSpPr txBox="1"/>
          <p:nvPr userDrawn="1"/>
        </p:nvSpPr>
        <p:spPr>
          <a:xfrm>
            <a:off x="601251" y="6181164"/>
            <a:ext cx="184731" cy="370551"/>
          </a:xfrm>
          <a:prstGeom prst="rect">
            <a:avLst/>
          </a:prstGeom>
          <a:noFill/>
        </p:spPr>
        <p:txBody>
          <a:bodyPr wrap="none" rtlCol="0">
            <a:spAutoFit/>
          </a:bodyPr>
          <a:lstStyle/>
          <a:p>
            <a:endParaRPr lang="en-US" sz="1808" dirty="0"/>
          </a:p>
        </p:txBody>
      </p:sp>
      <p:sp>
        <p:nvSpPr>
          <p:cNvPr id="12" name="TextBox 11">
            <a:extLst>
              <a:ext uri="{FF2B5EF4-FFF2-40B4-BE49-F238E27FC236}">
                <a16:creationId xmlns:a16="http://schemas.microsoft.com/office/drawing/2014/main" id="{71110D72-D690-420A-942B-F9C835217950}"/>
              </a:ext>
            </a:extLst>
          </p:cNvPr>
          <p:cNvSpPr txBox="1"/>
          <p:nvPr userDrawn="1"/>
        </p:nvSpPr>
        <p:spPr>
          <a:xfrm>
            <a:off x="8531076" y="6559341"/>
            <a:ext cx="305198" cy="92333"/>
          </a:xfrm>
          <a:prstGeom prst="rect">
            <a:avLst/>
          </a:prstGeom>
        </p:spPr>
        <p:txBody>
          <a:bodyPr vert="horz" wrap="square" lIns="0" tIns="0" rIns="0" bIns="0" rtlCol="0">
            <a:spAutoFit/>
          </a:bodyPr>
          <a:lstStyle/>
          <a:p>
            <a:pPr marL="0" marR="0" lvl="0" indent="0" algn="r" defTabSz="457173"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600" kern="1200" noProof="0" smtClean="0">
                <a:gradFill>
                  <a:gsLst>
                    <a:gs pos="93258">
                      <a:schemeClr val="tx1"/>
                    </a:gs>
                    <a:gs pos="68000">
                      <a:schemeClr val="tx1"/>
                    </a:gs>
                  </a:gsLst>
                  <a:lin ang="0" scaled="1"/>
                </a:gradFill>
                <a:latin typeface="+mn-lt"/>
                <a:ea typeface="+mn-ea"/>
                <a:cs typeface="+mn-cs"/>
              </a:rPr>
              <a:pPr marL="0" marR="0" lvl="0" indent="0" algn="r" defTabSz="457173" rtl="0" eaLnBrk="1" fontAlgn="auto" latinLnBrk="0" hangingPunct="1">
                <a:lnSpc>
                  <a:spcPct val="100000"/>
                </a:lnSpc>
                <a:spcBef>
                  <a:spcPts val="0"/>
                </a:spcBef>
                <a:spcAft>
                  <a:spcPts val="0"/>
                </a:spcAft>
                <a:buClrTx/>
                <a:buSzTx/>
                <a:buFont typeface="Arial"/>
                <a:buNone/>
                <a:tabLst/>
                <a:defRPr/>
              </a:pPr>
              <a:t>‹#›</a:t>
            </a:fld>
            <a:endParaRPr lang="en-US" sz="600" kern="1200" noProof="0" dirty="0">
              <a:gradFill>
                <a:gsLst>
                  <a:gs pos="93258">
                    <a:schemeClr val="tx1"/>
                  </a:gs>
                  <a:gs pos="68000">
                    <a:schemeClr val="tx1"/>
                  </a:gs>
                </a:gsLst>
                <a:lin ang="0" scaled="1"/>
              </a:gradFill>
              <a:latin typeface="+mn-lt"/>
              <a:ea typeface="+mn-ea"/>
              <a:cs typeface="+mn-cs"/>
            </a:endParaRPr>
          </a:p>
        </p:txBody>
      </p:sp>
      <p:sp>
        <p:nvSpPr>
          <p:cNvPr id="6" name="Text Placeholder 5">
            <a:extLst>
              <a:ext uri="{FF2B5EF4-FFF2-40B4-BE49-F238E27FC236}">
                <a16:creationId xmlns:a16="http://schemas.microsoft.com/office/drawing/2014/main" id="{42DE372C-B48C-455B-8F7A-D9ABEB824FC6}"/>
              </a:ext>
            </a:extLst>
          </p:cNvPr>
          <p:cNvSpPr>
            <a:spLocks noGrp="1"/>
          </p:cNvSpPr>
          <p:nvPr>
            <p:ph type="body" sz="quarter" idx="11" hasCustomPrompt="1"/>
          </p:nvPr>
        </p:nvSpPr>
        <p:spPr>
          <a:xfrm>
            <a:off x="273844" y="5871232"/>
            <a:ext cx="8595123" cy="196195"/>
          </a:xfrm>
        </p:spPr>
        <p:txBody>
          <a:bodyPr anchor="b" anchorCtr="0">
            <a:spAutoFit/>
          </a:bodyPr>
          <a:lstStyle>
            <a:lvl1pPr marL="0" indent="0">
              <a:spcBef>
                <a:spcPts val="225"/>
              </a:spcBef>
              <a:buNone/>
              <a:defRPr sz="675">
                <a:gradFill>
                  <a:gsLst>
                    <a:gs pos="24519">
                      <a:schemeClr val="accent6"/>
                    </a:gs>
                    <a:gs pos="52000">
                      <a:schemeClr val="accent6"/>
                    </a:gs>
                  </a:gsLst>
                  <a:lin ang="5400000" scaled="1"/>
                </a:gradFill>
              </a:defRPr>
            </a:lvl1pPr>
          </a:lstStyle>
          <a:p>
            <a:pPr lvl="0"/>
            <a:r>
              <a:rPr lang="en-US"/>
              <a:t>Footnote here</a:t>
            </a:r>
          </a:p>
        </p:txBody>
      </p:sp>
      <p:sp>
        <p:nvSpPr>
          <p:cNvPr id="5" name="Content Placeholder 4">
            <a:extLst>
              <a:ext uri="{FF2B5EF4-FFF2-40B4-BE49-F238E27FC236}">
                <a16:creationId xmlns:a16="http://schemas.microsoft.com/office/drawing/2014/main" id="{9F4167F2-C332-4B60-973C-86B9BC78F3AF}"/>
              </a:ext>
            </a:extLst>
          </p:cNvPr>
          <p:cNvSpPr>
            <a:spLocks noGrp="1"/>
          </p:cNvSpPr>
          <p:nvPr>
            <p:ph sz="quarter" idx="12"/>
          </p:nvPr>
        </p:nvSpPr>
        <p:spPr>
          <a:xfrm>
            <a:off x="274320" y="1143000"/>
            <a:ext cx="8592741" cy="4602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A3891256-3EF6-4FE0-96B8-179B7FD52B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1" y="6364322"/>
            <a:ext cx="685798" cy="298482"/>
          </a:xfrm>
          <a:prstGeom prst="rect">
            <a:avLst/>
          </a:prstGeom>
        </p:spPr>
      </p:pic>
      <p:sp>
        <p:nvSpPr>
          <p:cNvPr id="13" name="TextBox 12">
            <a:extLst>
              <a:ext uri="{FF2B5EF4-FFF2-40B4-BE49-F238E27FC236}">
                <a16:creationId xmlns:a16="http://schemas.microsoft.com/office/drawing/2014/main" id="{D8E1534A-F827-4E7A-8561-497F0599F05A}"/>
              </a:ext>
            </a:extLst>
          </p:cNvPr>
          <p:cNvSpPr txBox="1"/>
          <p:nvPr userDrawn="1"/>
        </p:nvSpPr>
        <p:spPr>
          <a:xfrm>
            <a:off x="3423047" y="6559341"/>
            <a:ext cx="2393157" cy="92333"/>
          </a:xfrm>
          <a:prstGeom prst="rect">
            <a:avLst/>
          </a:prstGeom>
        </p:spPr>
        <p:txBody>
          <a:bodyPr vert="horz" wrap="square" lIns="0" tIns="0" rIns="0" bIns="0" rtlCol="0">
            <a:spAutoFit/>
          </a:bodyPr>
          <a:lstStyle/>
          <a:p>
            <a:pPr marL="0" marR="0" lvl="0" indent="0" algn="ctr" defTabSz="457173" rtl="0" eaLnBrk="1" fontAlgn="auto" latinLnBrk="0" hangingPunct="1">
              <a:lnSpc>
                <a:spcPct val="100000"/>
              </a:lnSpc>
              <a:spcBef>
                <a:spcPts val="0"/>
              </a:spcBef>
              <a:spcAft>
                <a:spcPts val="0"/>
              </a:spcAft>
              <a:buClrTx/>
              <a:buSzTx/>
              <a:buFont typeface="Arial"/>
              <a:buNone/>
              <a:tabLst/>
              <a:defRPr/>
            </a:pPr>
            <a:r>
              <a:rPr lang="en-US" sz="600" kern="1200" noProof="0" dirty="0">
                <a:gradFill>
                  <a:gsLst>
                    <a:gs pos="93258">
                      <a:schemeClr val="tx1"/>
                    </a:gs>
                    <a:gs pos="68000">
                      <a:schemeClr val="tx1"/>
                    </a:gs>
                  </a:gsLst>
                  <a:lin ang="0" scaled="1"/>
                </a:gradFill>
                <a:latin typeface="+mn-lt"/>
                <a:ea typeface="+mn-ea"/>
                <a:cs typeface="+mn-cs"/>
              </a:rPr>
              <a:t>© Teladoc Health, Inc. All rights reserved. </a:t>
            </a:r>
          </a:p>
        </p:txBody>
      </p:sp>
    </p:spTree>
    <p:extLst>
      <p:ext uri="{BB962C8B-B14F-4D97-AF65-F5344CB8AC3E}">
        <p14:creationId xmlns:p14="http://schemas.microsoft.com/office/powerpoint/2010/main" val="25808508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hoto, Header &amp; Left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ECBE47-3E13-45A9-B684-329CADF8CD8F}"/>
              </a:ext>
            </a:extLst>
          </p:cNvPr>
          <p:cNvSpPr>
            <a:spLocks noGrp="1"/>
          </p:cNvSpPr>
          <p:nvPr>
            <p:ph type="body" sz="quarter" idx="15" hasCustomPrompt="1"/>
          </p:nvPr>
        </p:nvSpPr>
        <p:spPr>
          <a:xfrm>
            <a:off x="272653" y="5930900"/>
            <a:ext cx="4006142" cy="139700"/>
          </a:xfrm>
        </p:spPr>
        <p:txBody>
          <a:bodyPr/>
          <a:lstStyle>
            <a:lvl1pPr marL="0" indent="0">
              <a:buFontTx/>
              <a:buNone/>
              <a:defRPr sz="675">
                <a:gradFill>
                  <a:gsLst>
                    <a:gs pos="24519">
                      <a:schemeClr val="accent6"/>
                    </a:gs>
                    <a:gs pos="52000">
                      <a:schemeClr val="accent6"/>
                    </a:gs>
                  </a:gsLst>
                  <a:lin ang="5400000" scaled="1"/>
                </a:gradFill>
              </a:defRPr>
            </a:lvl1pPr>
            <a:lvl2pPr marL="172635" indent="0">
              <a:buFontTx/>
              <a:buNone/>
              <a:defRPr/>
            </a:lvl2pPr>
            <a:lvl3pPr marL="918315" indent="0">
              <a:buFontTx/>
              <a:buNone/>
              <a:defRPr/>
            </a:lvl3pPr>
            <a:lvl4pPr marL="1377472" indent="0">
              <a:buFontTx/>
              <a:buNone/>
              <a:defRPr/>
            </a:lvl4pPr>
            <a:lvl5pPr marL="1836629" indent="0">
              <a:buFontTx/>
              <a:buNone/>
              <a:defRPr/>
            </a:lvl5pPr>
          </a:lstStyle>
          <a:p>
            <a:pPr lvl="0"/>
            <a:r>
              <a:rPr lang="en-US"/>
              <a:t>Footnote here.</a:t>
            </a:r>
          </a:p>
        </p:txBody>
      </p:sp>
      <p:sp>
        <p:nvSpPr>
          <p:cNvPr id="3" name="Picture Placeholder 7">
            <a:extLst>
              <a:ext uri="{FF2B5EF4-FFF2-40B4-BE49-F238E27FC236}">
                <a16:creationId xmlns:a16="http://schemas.microsoft.com/office/drawing/2014/main" id="{B09D9F1A-1112-44AE-BCB3-899CF31550DD}"/>
              </a:ext>
            </a:extLst>
          </p:cNvPr>
          <p:cNvSpPr>
            <a:spLocks noGrp="1"/>
          </p:cNvSpPr>
          <p:nvPr>
            <p:ph type="pic" sz="quarter" idx="11" hasCustomPrompt="1"/>
          </p:nvPr>
        </p:nvSpPr>
        <p:spPr bwMode="ltGray">
          <a:xfrm>
            <a:off x="4718305" y="1143000"/>
            <a:ext cx="4155948" cy="4927600"/>
          </a:xfrm>
          <a:blipFill dpi="0" rotWithShape="1">
            <a:blip r:embed="rId2"/>
            <a:srcRect/>
            <a:stretch>
              <a:fillRect/>
            </a:stretch>
          </a:blipFill>
        </p:spPr>
        <p:txBody>
          <a:bodyPr/>
          <a:lstStyle>
            <a:lvl1pPr marL="0" indent="0">
              <a:buNone/>
              <a:defRPr sz="1000">
                <a:gradFill>
                  <a:gsLst>
                    <a:gs pos="7792">
                      <a:schemeClr val="bg1"/>
                    </a:gs>
                    <a:gs pos="24519">
                      <a:schemeClr val="bg1"/>
                    </a:gs>
                  </a:gsLst>
                  <a:lin ang="5400000" scaled="1"/>
                </a:gradFill>
              </a:defRPr>
            </a:lvl1pPr>
          </a:lstStyle>
          <a:p>
            <a:r>
              <a:rPr lang="en-US" dirty="0"/>
              <a:t>Click icon to change image</a:t>
            </a:r>
          </a:p>
        </p:txBody>
      </p:sp>
      <p:sp>
        <p:nvSpPr>
          <p:cNvPr id="9" name="TextBox 8">
            <a:extLst>
              <a:ext uri="{FF2B5EF4-FFF2-40B4-BE49-F238E27FC236}">
                <a16:creationId xmlns:a16="http://schemas.microsoft.com/office/drawing/2014/main" id="{CC4541CF-CFCE-4BF0-8E83-76E07270E40D}"/>
              </a:ext>
            </a:extLst>
          </p:cNvPr>
          <p:cNvSpPr txBox="1"/>
          <p:nvPr userDrawn="1"/>
        </p:nvSpPr>
        <p:spPr>
          <a:xfrm>
            <a:off x="601251" y="6181164"/>
            <a:ext cx="184731" cy="370551"/>
          </a:xfrm>
          <a:prstGeom prst="rect">
            <a:avLst/>
          </a:prstGeom>
          <a:noFill/>
        </p:spPr>
        <p:txBody>
          <a:bodyPr wrap="none" rtlCol="0">
            <a:spAutoFit/>
          </a:bodyPr>
          <a:lstStyle/>
          <a:p>
            <a:endParaRPr lang="en-US" sz="1808" dirty="0"/>
          </a:p>
        </p:txBody>
      </p:sp>
      <p:sp>
        <p:nvSpPr>
          <p:cNvPr id="12" name="TextBox 11">
            <a:extLst>
              <a:ext uri="{FF2B5EF4-FFF2-40B4-BE49-F238E27FC236}">
                <a16:creationId xmlns:a16="http://schemas.microsoft.com/office/drawing/2014/main" id="{EEA9E9FB-D395-4578-958A-BF90A09D0672}"/>
              </a:ext>
            </a:extLst>
          </p:cNvPr>
          <p:cNvSpPr txBox="1"/>
          <p:nvPr userDrawn="1"/>
        </p:nvSpPr>
        <p:spPr>
          <a:xfrm>
            <a:off x="8531076" y="6559341"/>
            <a:ext cx="305198" cy="92333"/>
          </a:xfrm>
          <a:prstGeom prst="rect">
            <a:avLst/>
          </a:prstGeom>
        </p:spPr>
        <p:txBody>
          <a:bodyPr vert="horz" wrap="square" lIns="0" tIns="0" rIns="0" bIns="0" rtlCol="0">
            <a:spAutoFit/>
          </a:bodyPr>
          <a:lstStyle/>
          <a:p>
            <a:pPr marL="0" marR="0" lvl="0" indent="0" algn="r" defTabSz="457173"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600" kern="1200" noProof="0" smtClean="0">
                <a:gradFill>
                  <a:gsLst>
                    <a:gs pos="93258">
                      <a:schemeClr val="tx1"/>
                    </a:gs>
                    <a:gs pos="68000">
                      <a:schemeClr val="tx1"/>
                    </a:gs>
                  </a:gsLst>
                  <a:lin ang="0" scaled="1"/>
                </a:gradFill>
                <a:latin typeface="+mn-lt"/>
                <a:ea typeface="+mn-ea"/>
                <a:cs typeface="+mn-cs"/>
              </a:rPr>
              <a:pPr marL="0" marR="0" lvl="0" indent="0" algn="r" defTabSz="457173" rtl="0" eaLnBrk="1" fontAlgn="auto" latinLnBrk="0" hangingPunct="1">
                <a:lnSpc>
                  <a:spcPct val="100000"/>
                </a:lnSpc>
                <a:spcBef>
                  <a:spcPts val="0"/>
                </a:spcBef>
                <a:spcAft>
                  <a:spcPts val="0"/>
                </a:spcAft>
                <a:buClrTx/>
                <a:buSzTx/>
                <a:buFont typeface="Arial"/>
                <a:buNone/>
                <a:tabLst/>
                <a:defRPr/>
              </a:pPr>
              <a:t>‹#›</a:t>
            </a:fld>
            <a:endParaRPr lang="en-US" sz="600" kern="1200" noProof="0" dirty="0">
              <a:gradFill>
                <a:gsLst>
                  <a:gs pos="93258">
                    <a:schemeClr val="tx1"/>
                  </a:gs>
                  <a:gs pos="68000">
                    <a:schemeClr val="tx1"/>
                  </a:gs>
                </a:gsLst>
                <a:lin ang="0" scaled="1"/>
              </a:gradFill>
              <a:latin typeface="+mn-lt"/>
              <a:ea typeface="+mn-ea"/>
              <a:cs typeface="+mn-cs"/>
            </a:endParaRPr>
          </a:p>
        </p:txBody>
      </p:sp>
      <p:sp>
        <p:nvSpPr>
          <p:cNvPr id="4" name="Title 3">
            <a:extLst>
              <a:ext uri="{FF2B5EF4-FFF2-40B4-BE49-F238E27FC236}">
                <a16:creationId xmlns:a16="http://schemas.microsoft.com/office/drawing/2014/main" id="{C8D1F0B1-2F39-45D3-BEB3-40C680FE1BB1}"/>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8802A7B8-C54C-47A2-ABFE-32DA2284A83E}"/>
              </a:ext>
            </a:extLst>
          </p:cNvPr>
          <p:cNvSpPr>
            <a:spLocks noGrp="1"/>
          </p:cNvSpPr>
          <p:nvPr>
            <p:ph type="body" sz="quarter" idx="12"/>
          </p:nvPr>
        </p:nvSpPr>
        <p:spPr>
          <a:xfrm>
            <a:off x="274321" y="1143000"/>
            <a:ext cx="4155948" cy="1520404"/>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13DF8A92-72C9-4987-ACB2-7A78BC6829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1" y="6364322"/>
            <a:ext cx="685798" cy="298482"/>
          </a:xfrm>
          <a:prstGeom prst="rect">
            <a:avLst/>
          </a:prstGeom>
        </p:spPr>
      </p:pic>
      <p:sp>
        <p:nvSpPr>
          <p:cNvPr id="10" name="TextBox 9">
            <a:extLst>
              <a:ext uri="{FF2B5EF4-FFF2-40B4-BE49-F238E27FC236}">
                <a16:creationId xmlns:a16="http://schemas.microsoft.com/office/drawing/2014/main" id="{769B2EAF-0A49-4C4E-8832-9244ED7976B1}"/>
              </a:ext>
            </a:extLst>
          </p:cNvPr>
          <p:cNvSpPr txBox="1"/>
          <p:nvPr userDrawn="1"/>
        </p:nvSpPr>
        <p:spPr>
          <a:xfrm>
            <a:off x="3423047" y="6559341"/>
            <a:ext cx="2393157" cy="92333"/>
          </a:xfrm>
          <a:prstGeom prst="rect">
            <a:avLst/>
          </a:prstGeom>
        </p:spPr>
        <p:txBody>
          <a:bodyPr vert="horz" wrap="square" lIns="0" tIns="0" rIns="0" bIns="0" rtlCol="0">
            <a:spAutoFit/>
          </a:bodyPr>
          <a:lstStyle/>
          <a:p>
            <a:pPr marL="0" marR="0" lvl="0" indent="0" algn="ctr" defTabSz="457173" rtl="0" eaLnBrk="1" fontAlgn="auto" latinLnBrk="0" hangingPunct="1">
              <a:lnSpc>
                <a:spcPct val="100000"/>
              </a:lnSpc>
              <a:spcBef>
                <a:spcPts val="0"/>
              </a:spcBef>
              <a:spcAft>
                <a:spcPts val="0"/>
              </a:spcAft>
              <a:buClrTx/>
              <a:buSzTx/>
              <a:buFont typeface="Arial"/>
              <a:buNone/>
              <a:tabLst/>
              <a:defRPr/>
            </a:pPr>
            <a:r>
              <a:rPr lang="en-US" sz="600" kern="1200" noProof="0" dirty="0">
                <a:gradFill>
                  <a:gsLst>
                    <a:gs pos="93258">
                      <a:schemeClr val="tx1"/>
                    </a:gs>
                    <a:gs pos="68000">
                      <a:schemeClr val="tx1"/>
                    </a:gs>
                  </a:gsLst>
                  <a:lin ang="0" scaled="1"/>
                </a:gradFill>
                <a:latin typeface="+mn-lt"/>
                <a:ea typeface="+mn-ea"/>
                <a:cs typeface="+mn-cs"/>
              </a:rPr>
              <a:t>© Teladoc Health, Inc. All rights reserved. </a:t>
            </a:r>
          </a:p>
        </p:txBody>
      </p:sp>
    </p:spTree>
    <p:extLst>
      <p:ext uri="{BB962C8B-B14F-4D97-AF65-F5344CB8AC3E}">
        <p14:creationId xmlns:p14="http://schemas.microsoft.com/office/powerpoint/2010/main" val="14652158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Header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320040"/>
            <a:ext cx="7122992" cy="731520"/>
          </a:xfrm>
        </p:spPr>
        <p:txBody>
          <a:bodyPr anchor="ctr"/>
          <a:lstStyle>
            <a:lvl1pPr>
              <a:defRPr>
                <a:solidFill>
                  <a:srgbClr val="7D3F98"/>
                </a:solidFill>
              </a:defRPr>
            </a:lvl1pPr>
          </a:lstStyle>
          <a:p>
            <a:r>
              <a:rPr lang="en-US"/>
              <a:t>Title</a:t>
            </a:r>
          </a:p>
        </p:txBody>
      </p:sp>
      <p:sp>
        <p:nvSpPr>
          <p:cNvPr id="4" name="Content Placeholder 3"/>
          <p:cNvSpPr>
            <a:spLocks noGrp="1"/>
          </p:cNvSpPr>
          <p:nvPr>
            <p:ph sz="quarter" idx="10" hasCustomPrompt="1"/>
          </p:nvPr>
        </p:nvSpPr>
        <p:spPr>
          <a:xfrm>
            <a:off x="317501" y="1330325"/>
            <a:ext cx="7109172" cy="4846320"/>
          </a:xfrm>
        </p:spPr>
        <p:txBody>
          <a:bodyPr/>
          <a:lstStyle>
            <a:lvl1pPr>
              <a:spcBef>
                <a:spcPts val="1350"/>
              </a:spcBef>
              <a:defRPr sz="1050" b="1" i="0">
                <a:solidFill>
                  <a:schemeClr val="tx2"/>
                </a:solidFill>
                <a:latin typeface="Open Sans" charset="0"/>
                <a:ea typeface="Open Sans" charset="0"/>
                <a:cs typeface="Open Sans" charset="0"/>
              </a:defRPr>
            </a:lvl1pPr>
            <a:lvl2pPr marL="0" indent="0">
              <a:spcBef>
                <a:spcPts val="900"/>
              </a:spcBef>
              <a:buFontTx/>
              <a:buNone/>
              <a:defRPr sz="1050"/>
            </a:lvl2pPr>
            <a:lvl3pPr marL="112541" indent="-112541">
              <a:spcBef>
                <a:spcPts val="450"/>
              </a:spcBef>
              <a:buFont typeface="Arial"/>
              <a:buChar char="•"/>
              <a:defRPr sz="1050"/>
            </a:lvl3pPr>
            <a:lvl4pPr marL="224188" indent="-112541">
              <a:spcBef>
                <a:spcPts val="225"/>
              </a:spcBef>
              <a:buFont typeface="Lucida Grande"/>
              <a:buChar char="-"/>
              <a:defRPr sz="1050"/>
            </a:lvl4pPr>
            <a:lvl5pPr>
              <a:defRPr sz="1013"/>
            </a:lvl5pPr>
          </a:lstStyle>
          <a:p>
            <a:pPr lvl="0"/>
            <a:r>
              <a:rPr lang="en-US"/>
              <a:t>Header</a:t>
            </a:r>
          </a:p>
          <a:p>
            <a:pPr lvl="1"/>
            <a:r>
              <a:rPr lang="en-US"/>
              <a:t>First-level </a:t>
            </a:r>
          </a:p>
          <a:p>
            <a:pPr lvl="2"/>
            <a:r>
              <a:rPr lang="en-US"/>
              <a:t>Second-level</a:t>
            </a:r>
          </a:p>
          <a:p>
            <a:pPr lvl="3"/>
            <a:r>
              <a:rPr lang="en-US"/>
              <a:t>Third-level</a:t>
            </a:r>
          </a:p>
        </p:txBody>
      </p:sp>
    </p:spTree>
    <p:extLst>
      <p:ext uri="{BB962C8B-B14F-4D97-AF65-F5344CB8AC3E}">
        <p14:creationId xmlns:p14="http://schemas.microsoft.com/office/powerpoint/2010/main" val="2018471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FP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03BD30-8462-4992-9460-E50C2B54D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8" name="Text Placeholder 7"/>
          <p:cNvSpPr>
            <a:spLocks noGrp="1"/>
          </p:cNvSpPr>
          <p:nvPr>
            <p:ph type="body" sz="quarter" idx="10"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7" name="Text Placeholder 6"/>
          <p:cNvSpPr>
            <a:spLocks noGrp="1"/>
          </p:cNvSpPr>
          <p:nvPr>
            <p:ph type="body" sz="quarter" idx="11"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0" name="Text Placeholder 9"/>
          <p:cNvSpPr>
            <a:spLocks noGrp="1"/>
          </p:cNvSpPr>
          <p:nvPr>
            <p:ph type="body" sz="quarter" idx="12"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pic>
        <p:nvPicPr>
          <p:cNvPr id="14" name="Picture 13">
            <a:extLst>
              <a:ext uri="{FF2B5EF4-FFF2-40B4-BE49-F238E27FC236}">
                <a16:creationId xmlns:a16="http://schemas.microsoft.com/office/drawing/2014/main" id="{C5EFCEE6-1ECA-44D5-83E3-258A77D735A9}"/>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4717" y="332934"/>
            <a:ext cx="1003796" cy="170390"/>
          </a:xfrm>
          <a:prstGeom prst="rect">
            <a:avLst/>
          </a:prstGeom>
        </p:spPr>
      </p:pic>
      <p:cxnSp>
        <p:nvCxnSpPr>
          <p:cNvPr id="12" name="Straight Connector 11">
            <a:extLst>
              <a:ext uri="{FF2B5EF4-FFF2-40B4-BE49-F238E27FC236}">
                <a16:creationId xmlns:a16="http://schemas.microsoft.com/office/drawing/2014/main" id="{ADD5B263-87A6-49C3-A5FC-5EDA9BA1AC54}"/>
              </a:ext>
            </a:extLst>
          </p:cNvPr>
          <p:cNvCxnSpPr/>
          <p:nvPr userDrawn="1"/>
        </p:nvCxnSpPr>
        <p:spPr>
          <a:xfrm>
            <a:off x="818282" y="3254714"/>
            <a:ext cx="485001" cy="0"/>
          </a:xfrm>
          <a:prstGeom prst="line">
            <a:avLst/>
          </a:prstGeom>
          <a:ln w="50800" cmpd="sng">
            <a:solidFill>
              <a:schemeClr val="accent4"/>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1348B2D1-951C-4CA4-B6DD-7B84CB3427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978042141"/>
      </p:ext>
    </p:extLst>
  </p:cSld>
  <p:clrMapOvr>
    <a:masterClrMapping/>
  </p:clrMapOvr>
  <p:extLst>
    <p:ext uri="{DCECCB84-F9BA-43D5-87BE-67443E8EF086}">
      <p15:sldGuideLst xmlns:p15="http://schemas.microsoft.com/office/powerpoint/2012/main">
        <p15:guide id="1" orient="horz" pos="48">
          <p15:clr>
            <a:srgbClr val="FBAE40"/>
          </p15:clr>
        </p15:guide>
        <p15:guide id="2" pos="5448">
          <p15:clr>
            <a:srgbClr val="FBAE40"/>
          </p15:clr>
        </p15:guide>
        <p15:guide id="3" pos="48">
          <p15:clr>
            <a:srgbClr val="FBAE40"/>
          </p15:clr>
        </p15:guide>
        <p15:guide id="4" pos="5712">
          <p15:clr>
            <a:srgbClr val="FBAE40"/>
          </p15:clr>
        </p15:guide>
        <p15:guide id="5" orient="horz" pos="312">
          <p15:clr>
            <a:srgbClr val="FBAE40"/>
          </p15:clr>
        </p15:guide>
        <p15:guide id="6" orient="horz" pos="42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o Logo Title | Text | ImageRT">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4943572" y="0"/>
            <a:ext cx="4200428" cy="6858000"/>
          </a:xfrm>
          <a:solidFill>
            <a:schemeClr val="bg2"/>
          </a:solidFill>
        </p:spPr>
        <p:txBody>
          <a:bodyPr/>
          <a:lstStyle/>
          <a:p>
            <a:endParaRPr lang="en-US" dirty="0"/>
          </a:p>
        </p:txBody>
      </p:sp>
      <p:sp>
        <p:nvSpPr>
          <p:cNvPr id="2" name="Title 1"/>
          <p:cNvSpPr>
            <a:spLocks noGrp="1"/>
          </p:cNvSpPr>
          <p:nvPr>
            <p:ph type="title" hasCustomPrompt="1"/>
          </p:nvPr>
        </p:nvSpPr>
        <p:spPr>
          <a:xfrm>
            <a:off x="335844" y="388062"/>
            <a:ext cx="4115872" cy="731520"/>
          </a:xfrm>
        </p:spPr>
        <p:txBody>
          <a:bodyPr anchor="ctr"/>
          <a:lstStyle>
            <a:lvl1pPr>
              <a:defRPr>
                <a:solidFill>
                  <a:schemeClr val="accent2"/>
                </a:solidFill>
              </a:defRPr>
            </a:lvl1pPr>
          </a:lstStyle>
          <a:p>
            <a:r>
              <a:rPr lang="en-US"/>
              <a:t>Title</a:t>
            </a:r>
          </a:p>
        </p:txBody>
      </p:sp>
      <p:sp>
        <p:nvSpPr>
          <p:cNvPr id="4" name="Content Placeholder 3"/>
          <p:cNvSpPr>
            <a:spLocks noGrp="1"/>
          </p:cNvSpPr>
          <p:nvPr>
            <p:ph sz="quarter" idx="10" hasCustomPrompt="1"/>
          </p:nvPr>
        </p:nvSpPr>
        <p:spPr>
          <a:xfrm>
            <a:off x="342989" y="1600200"/>
            <a:ext cx="4115872" cy="4636008"/>
          </a:xfrm>
        </p:spPr>
        <p:txBody>
          <a:bodyPr/>
          <a:lstStyle>
            <a:lvl1pPr>
              <a:defRPr sz="1350"/>
            </a:lvl1pPr>
            <a:lvl2pPr>
              <a:defRPr sz="1350"/>
            </a:lvl2pPr>
            <a:lvl3pPr>
              <a:defRPr sz="1350"/>
            </a:lvl3pPr>
            <a:lvl4pPr>
              <a:defRPr sz="1350"/>
            </a:lvl4pPr>
            <a:lvl5pPr>
              <a:defRPr sz="1350"/>
            </a:lvl5pPr>
          </a:lstStyle>
          <a:p>
            <a:pPr lvl="0"/>
            <a:r>
              <a:rPr lang="en-US"/>
              <a:t>First-level</a:t>
            </a:r>
          </a:p>
          <a:p>
            <a:pPr lvl="1"/>
            <a:r>
              <a:rPr lang="en-US"/>
              <a:t>Second-level</a:t>
            </a:r>
          </a:p>
          <a:p>
            <a:pPr lvl="2"/>
            <a:r>
              <a:rPr lang="en-US"/>
              <a:t>Third-level</a:t>
            </a:r>
          </a:p>
        </p:txBody>
      </p:sp>
      <p:cxnSp>
        <p:nvCxnSpPr>
          <p:cNvPr id="8" name="Straight Connector 7"/>
          <p:cNvCxnSpPr/>
          <p:nvPr userDrawn="1"/>
        </p:nvCxnSpPr>
        <p:spPr>
          <a:xfrm>
            <a:off x="338493" y="1222520"/>
            <a:ext cx="411587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8"/>
          <p:cNvSpPr txBox="1">
            <a:spLocks/>
          </p:cNvSpPr>
          <p:nvPr userDrawn="1"/>
        </p:nvSpPr>
        <p:spPr>
          <a:xfrm>
            <a:off x="8328306" y="6418626"/>
            <a:ext cx="550870"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750" dirty="0">
                <a:solidFill>
                  <a:schemeClr val="bg1"/>
                </a:solidFill>
                <a:latin typeface="+mn-lt"/>
                <a:cs typeface="Open Sans Light"/>
              </a:rPr>
              <a:t> </a:t>
            </a:r>
            <a:fld id="{38743595-4496-5147-A886-7D133864DF76}" type="slidenum">
              <a:rPr lang="en-US" sz="750" smtClean="0">
                <a:solidFill>
                  <a:schemeClr val="bg1"/>
                </a:solidFill>
                <a:latin typeface="+mn-lt"/>
                <a:cs typeface="Open Sans Light"/>
              </a:rPr>
              <a:pPr algn="r"/>
              <a:t>‹#›</a:t>
            </a:fld>
            <a:endParaRPr lang="en-US" sz="750" dirty="0">
              <a:solidFill>
                <a:schemeClr val="bg1"/>
              </a:solidFill>
              <a:latin typeface="+mn-lt"/>
              <a:cs typeface="Open Sans Light"/>
            </a:endParaRPr>
          </a:p>
        </p:txBody>
      </p:sp>
    </p:spTree>
    <p:extLst>
      <p:ext uri="{BB962C8B-B14F-4D97-AF65-F5344CB8AC3E}">
        <p14:creationId xmlns:p14="http://schemas.microsoft.com/office/powerpoint/2010/main" val="3300762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 Col | Tit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1" y="320040"/>
            <a:ext cx="7122991" cy="731520"/>
          </a:xfrm>
        </p:spPr>
        <p:txBody>
          <a:bodyPr anchor="ctr"/>
          <a:lstStyle>
            <a:lvl1pPr>
              <a:defRPr>
                <a:solidFill>
                  <a:srgbClr val="7D3F98"/>
                </a:solidFill>
              </a:defRPr>
            </a:lvl1pPr>
          </a:lstStyle>
          <a:p>
            <a:r>
              <a:rPr lang="en-US" dirty="0"/>
              <a:t>Title</a:t>
            </a:r>
          </a:p>
        </p:txBody>
      </p:sp>
      <p:sp>
        <p:nvSpPr>
          <p:cNvPr id="4" name="Content Placeholder 3"/>
          <p:cNvSpPr>
            <a:spLocks noGrp="1"/>
          </p:cNvSpPr>
          <p:nvPr>
            <p:ph sz="quarter" idx="10" hasCustomPrompt="1"/>
          </p:nvPr>
        </p:nvSpPr>
        <p:spPr>
          <a:xfrm>
            <a:off x="317501" y="1330324"/>
            <a:ext cx="2939937" cy="4846320"/>
          </a:xfrm>
        </p:spPr>
        <p:txBody>
          <a:bodyPr/>
          <a:lstStyle>
            <a:lvl1pPr>
              <a:defRPr sz="1050"/>
            </a:lvl1pPr>
            <a:lvl2pPr>
              <a:defRPr sz="1050"/>
            </a:lvl2pPr>
            <a:lvl3pPr>
              <a:defRPr sz="1050"/>
            </a:lvl3pPr>
            <a:lvl4pPr>
              <a:defRPr sz="1013"/>
            </a:lvl4pPr>
            <a:lvl5pPr>
              <a:defRPr sz="1013"/>
            </a:lvl5pPr>
          </a:lstStyle>
          <a:p>
            <a:pPr lvl="0"/>
            <a:r>
              <a:rPr lang="en-US" dirty="0"/>
              <a:t>First-level</a:t>
            </a:r>
          </a:p>
          <a:p>
            <a:pPr lvl="1"/>
            <a:r>
              <a:rPr lang="en-US" dirty="0"/>
              <a:t>Second-level</a:t>
            </a:r>
          </a:p>
          <a:p>
            <a:pPr lvl="2"/>
            <a:r>
              <a:rPr lang="en-US" dirty="0"/>
              <a:t>Third-level</a:t>
            </a:r>
          </a:p>
        </p:txBody>
      </p:sp>
    </p:spTree>
    <p:extLst>
      <p:ext uri="{BB962C8B-B14F-4D97-AF65-F5344CB8AC3E}">
        <p14:creationId xmlns:p14="http://schemas.microsoft.com/office/powerpoint/2010/main" val="1193497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K Ambien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830D0-022A-4FF7-B61F-D6E4DFB73F0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1" name="Text Placeholder 7">
            <a:extLst>
              <a:ext uri="{FF2B5EF4-FFF2-40B4-BE49-F238E27FC236}">
                <a16:creationId xmlns:a16="http://schemas.microsoft.com/office/drawing/2014/main" id="{C16DAEF7-6935-4C03-8204-51EFB381C0BB}"/>
              </a:ext>
            </a:extLst>
          </p:cNvPr>
          <p:cNvSpPr>
            <a:spLocks noGrp="1"/>
          </p:cNvSpPr>
          <p:nvPr>
            <p:ph type="body" sz="quarter" idx="13"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41A830D4-E48C-439D-8CB1-BAC239150DB9}"/>
              </a:ext>
            </a:extLst>
          </p:cNvPr>
          <p:cNvSpPr>
            <a:spLocks noGrp="1"/>
          </p:cNvSpPr>
          <p:nvPr>
            <p:ph type="body" sz="quarter" idx="14"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5EA64C12-6822-452A-8802-92C71012DC12}"/>
              </a:ext>
            </a:extLst>
          </p:cNvPr>
          <p:cNvSpPr>
            <a:spLocks noGrp="1"/>
          </p:cNvSpPr>
          <p:nvPr>
            <p:ph type="body" sz="quarter" idx="15"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090A458D-784D-4B00-8353-0FC7E679BEF1}"/>
              </a:ext>
            </a:extLst>
          </p:cNvPr>
          <p:cNvCxnSpPr/>
          <p:nvPr userDrawn="1"/>
        </p:nvCxnSpPr>
        <p:spPr>
          <a:xfrm>
            <a:off x="818282" y="3254714"/>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2B65D110-A085-4079-9A01-76C833E8F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188132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andSafw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830D0-022A-4FF7-B61F-D6E4DFB73F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1" name="Text Placeholder 7">
            <a:extLst>
              <a:ext uri="{FF2B5EF4-FFF2-40B4-BE49-F238E27FC236}">
                <a16:creationId xmlns:a16="http://schemas.microsoft.com/office/drawing/2014/main" id="{C16DAEF7-6935-4C03-8204-51EFB381C0BB}"/>
              </a:ext>
            </a:extLst>
          </p:cNvPr>
          <p:cNvSpPr>
            <a:spLocks noGrp="1"/>
          </p:cNvSpPr>
          <p:nvPr>
            <p:ph type="body" sz="quarter" idx="13"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41A830D4-E48C-439D-8CB1-BAC239150DB9}"/>
              </a:ext>
            </a:extLst>
          </p:cNvPr>
          <p:cNvSpPr>
            <a:spLocks noGrp="1"/>
          </p:cNvSpPr>
          <p:nvPr>
            <p:ph type="body" sz="quarter" idx="14"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5EA64C12-6822-452A-8802-92C71012DC12}"/>
              </a:ext>
            </a:extLst>
          </p:cNvPr>
          <p:cNvSpPr>
            <a:spLocks noGrp="1"/>
          </p:cNvSpPr>
          <p:nvPr>
            <p:ph type="body" sz="quarter" idx="15"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090A458D-784D-4B00-8353-0FC7E679BEF1}"/>
              </a:ext>
            </a:extLst>
          </p:cNvPr>
          <p:cNvCxnSpPr/>
          <p:nvPr userDrawn="1"/>
        </p:nvCxnSpPr>
        <p:spPr>
          <a:xfrm>
            <a:off x="818282" y="3254714"/>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2B65D110-A085-4079-9A01-76C833E8F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85223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Internal">
    <p:spTree>
      <p:nvGrpSpPr>
        <p:cNvPr id="1" name=""/>
        <p:cNvGrpSpPr/>
        <p:nvPr/>
      </p:nvGrpSpPr>
      <p:grpSpPr>
        <a:xfrm>
          <a:off x="0" y="0"/>
          <a:ext cx="0" cy="0"/>
          <a:chOff x="0" y="0"/>
          <a:chExt cx="0" cy="0"/>
        </a:xfrm>
      </p:grpSpPr>
      <p:pic>
        <p:nvPicPr>
          <p:cNvPr id="17" name="Picture 16" descr="A picture containing computer, sitting, monitor, dark&#10;&#10;Description automatically generated">
            <a:extLst>
              <a:ext uri="{FF2B5EF4-FFF2-40B4-BE49-F238E27FC236}">
                <a16:creationId xmlns:a16="http://schemas.microsoft.com/office/drawing/2014/main" id="{2B65D110-A085-4079-9A01-76C833E8F4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
        <p:nvSpPr>
          <p:cNvPr id="8" name="Text Placeholder 4">
            <a:extLst>
              <a:ext uri="{FF2B5EF4-FFF2-40B4-BE49-F238E27FC236}">
                <a16:creationId xmlns:a16="http://schemas.microsoft.com/office/drawing/2014/main" id="{4BD9A72F-5711-4914-BE9F-F03E81CD9AD5}"/>
              </a:ext>
            </a:extLst>
          </p:cNvPr>
          <p:cNvSpPr>
            <a:spLocks noGrp="1"/>
          </p:cNvSpPr>
          <p:nvPr>
            <p:ph type="body" sz="quarter" idx="11" hasCustomPrompt="1"/>
          </p:nvPr>
        </p:nvSpPr>
        <p:spPr>
          <a:xfrm>
            <a:off x="303422" y="2697480"/>
            <a:ext cx="8432591" cy="594360"/>
          </a:xfrm>
          <a:prstGeom prst="rect">
            <a:avLst/>
          </a:prstGeom>
        </p:spPr>
        <p:txBody>
          <a:bodyPr/>
          <a:lstStyle>
            <a:lvl1pPr marL="0" indent="0">
              <a:buNone/>
              <a:defRPr sz="2400">
                <a:solidFill>
                  <a:schemeClr val="tx2"/>
                </a:solidFill>
                <a:latin typeface="Bodoni MT" panose="02070603080606020203" pitchFamily="18" charset="0"/>
              </a:defRPr>
            </a:lvl1pPr>
          </a:lstStyle>
          <a:p>
            <a:pPr lvl="0"/>
            <a:r>
              <a:rPr lang="en-US"/>
              <a:t>Divider – Internal</a:t>
            </a:r>
          </a:p>
        </p:txBody>
      </p:sp>
      <p:sp>
        <p:nvSpPr>
          <p:cNvPr id="9" name="Text Placeholder 2">
            <a:extLst>
              <a:ext uri="{FF2B5EF4-FFF2-40B4-BE49-F238E27FC236}">
                <a16:creationId xmlns:a16="http://schemas.microsoft.com/office/drawing/2014/main" id="{C4EB1453-4C80-472B-AA15-BEE786CF454C}"/>
              </a:ext>
            </a:extLst>
          </p:cNvPr>
          <p:cNvSpPr>
            <a:spLocks noGrp="1"/>
          </p:cNvSpPr>
          <p:nvPr>
            <p:ph type="body" sz="quarter" idx="12" hasCustomPrompt="1"/>
          </p:nvPr>
        </p:nvSpPr>
        <p:spPr>
          <a:xfrm>
            <a:off x="303213" y="3429000"/>
            <a:ext cx="8431212" cy="276999"/>
          </a:xfrm>
          <a:prstGeom prst="rect">
            <a:avLst/>
          </a:prstGeom>
        </p:spPr>
        <p:txBody>
          <a:bodyPr>
            <a:spAutoFit/>
          </a:bodyPr>
          <a:lstStyle>
            <a:lvl1pPr marL="0" indent="0">
              <a:buNone/>
              <a:defRPr sz="1200" b="1" cap="all" spc="100" baseline="0">
                <a:solidFill>
                  <a:schemeClr val="tx2"/>
                </a:solidFill>
                <a:latin typeface="+mn-lt"/>
              </a:defRPr>
            </a:lvl1pPr>
          </a:lstStyle>
          <a:p>
            <a:pPr lvl="0"/>
            <a:r>
              <a:rPr lang="en-US"/>
              <a:t>Secondary title/Speaker Name</a:t>
            </a:r>
          </a:p>
        </p:txBody>
      </p:sp>
      <p:cxnSp>
        <p:nvCxnSpPr>
          <p:cNvPr id="10" name="Straight Connector 9">
            <a:extLst>
              <a:ext uri="{FF2B5EF4-FFF2-40B4-BE49-F238E27FC236}">
                <a16:creationId xmlns:a16="http://schemas.microsoft.com/office/drawing/2014/main" id="{DCC46860-2C07-4BE4-BA6A-6DDD9F5D605A}"/>
              </a:ext>
            </a:extLst>
          </p:cNvPr>
          <p:cNvCxnSpPr/>
          <p:nvPr userDrawn="1"/>
        </p:nvCxnSpPr>
        <p:spPr>
          <a:xfrm>
            <a:off x="402528" y="3240157"/>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DF21D27-DF46-4468-BAEF-2004D28EFC29}"/>
              </a:ext>
            </a:extLst>
          </p:cNvPr>
          <p:cNvCxnSpPr>
            <a:cxnSpLocks/>
          </p:cNvCxnSpPr>
          <p:nvPr userDrawn="1"/>
        </p:nvCxnSpPr>
        <p:spPr>
          <a:xfrm>
            <a:off x="419100" y="2590800"/>
            <a:ext cx="831509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AC95DE9E-3C63-4166-B20A-C138E885F263}"/>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11" name="TextBox 10">
            <a:extLst>
              <a:ext uri="{FF2B5EF4-FFF2-40B4-BE49-F238E27FC236}">
                <a16:creationId xmlns:a16="http://schemas.microsoft.com/office/drawing/2014/main" id="{DC86334C-C65D-41C7-AC53-12A92101177C}"/>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spTree>
    <p:extLst>
      <p:ext uri="{BB962C8B-B14F-4D97-AF65-F5344CB8AC3E}">
        <p14:creationId xmlns:p14="http://schemas.microsoft.com/office/powerpoint/2010/main" val="2548955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23544" y="2313432"/>
            <a:ext cx="7812469" cy="356616"/>
          </a:xfrm>
          <a:prstGeom prst="rect">
            <a:avLst/>
          </a:prstGeom>
        </p:spPr>
        <p:txBody>
          <a:bodyPr/>
          <a:lstStyle>
            <a:lvl1pPr algn="l">
              <a:defRPr sz="1800" b="1">
                <a:solidFill>
                  <a:srgbClr val="111111"/>
                </a:solidFill>
              </a:defRPr>
            </a:lvl1pPr>
          </a:lstStyle>
          <a:p>
            <a:r>
              <a:rPr lang="en-US"/>
              <a:t>Click to edit Master title style</a:t>
            </a:r>
          </a:p>
        </p:txBody>
      </p:sp>
      <p:cxnSp>
        <p:nvCxnSpPr>
          <p:cNvPr id="4" name="Straight Connector 3"/>
          <p:cNvCxnSpPr/>
          <p:nvPr userDrawn="1"/>
        </p:nvCxnSpPr>
        <p:spPr>
          <a:xfrm>
            <a:off x="1017750" y="2817659"/>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1"/>
          </p:nvPr>
        </p:nvSpPr>
        <p:spPr>
          <a:xfrm>
            <a:off x="1030031" y="2965270"/>
            <a:ext cx="5342194" cy="2868356"/>
          </a:xfrm>
          <a:prstGeom prst="rect">
            <a:avLst/>
          </a:prstGeom>
        </p:spPr>
        <p:txBody>
          <a:bodyPr lIns="0" tIns="91440" rIns="0" bIns="91440"/>
          <a:lstStyle>
            <a:lvl1pPr marL="0" indent="0">
              <a:buNone/>
              <a:defRPr sz="1600">
                <a:solidFill>
                  <a:srgbClr val="111111"/>
                </a:solidFill>
              </a:defRPr>
            </a:lvl1pPr>
          </a:lstStyle>
          <a:p>
            <a:r>
              <a:rPr lang="en-US" dirty="0"/>
              <a:t>Click icon to add table</a:t>
            </a:r>
          </a:p>
        </p:txBody>
      </p:sp>
      <p:sp>
        <p:nvSpPr>
          <p:cNvPr id="6" name="Rectangle 5">
            <a:extLst>
              <a:ext uri="{FF2B5EF4-FFF2-40B4-BE49-F238E27FC236}">
                <a16:creationId xmlns:a16="http://schemas.microsoft.com/office/drawing/2014/main" id="{58C533F5-4716-4A79-AAB9-56B4C7EEB336}"/>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8" name="TextBox 7">
            <a:extLst>
              <a:ext uri="{FF2B5EF4-FFF2-40B4-BE49-F238E27FC236}">
                <a16:creationId xmlns:a16="http://schemas.microsoft.com/office/drawing/2014/main" id="{D6222B5C-0386-4E4E-8B86-55FD92BAFDA8}"/>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9" name="Picture 8" descr="A picture containing computer, sitting, monitor, dark&#10;&#10;Description automatically generated">
            <a:extLst>
              <a:ext uri="{FF2B5EF4-FFF2-40B4-BE49-F238E27FC236}">
                <a16:creationId xmlns:a16="http://schemas.microsoft.com/office/drawing/2014/main" id="{7C13E7E2-6F87-497A-B065-4D0EE28034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2416304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843F2B58-0ECC-4E04-BF47-E6F7D2D48A88}"/>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166845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3268645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1C6081B1-9159-4021-91FE-76AB815E4488}"/>
              </a:ext>
            </a:extLst>
          </p:cNvPr>
          <p:cNvSpPr>
            <a:spLocks noGrp="1"/>
          </p:cNvSpPr>
          <p:nvPr>
            <p:ph type="body" sz="quarter" idx="11"/>
          </p:nvPr>
        </p:nvSpPr>
        <p:spPr>
          <a:xfrm>
            <a:off x="320040" y="1406185"/>
            <a:ext cx="8412480" cy="4800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84687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1111"/>
                </a:solidFill>
              </a:defRPr>
            </a:lvl1pPr>
          </a:lstStyle>
          <a:p>
            <a:r>
              <a:rPr lang="en-US"/>
              <a:t>Click to edit Master title style</a:t>
            </a:r>
          </a:p>
        </p:txBody>
      </p:sp>
      <p:sp>
        <p:nvSpPr>
          <p:cNvPr id="4" name="Text Placeholder 3"/>
          <p:cNvSpPr>
            <a:spLocks noGrp="1"/>
          </p:cNvSpPr>
          <p:nvPr>
            <p:ph type="body" sz="quarter" idx="10"/>
          </p:nvPr>
        </p:nvSpPr>
        <p:spPr>
          <a:xfrm>
            <a:off x="320676" y="871672"/>
            <a:ext cx="8415338" cy="5486400"/>
          </a:xfrm>
        </p:spPr>
        <p:txBody>
          <a:bodyPr numCol="3" spcCol="365760">
            <a:normAutofit/>
          </a:bodyPr>
          <a:lstStyle>
            <a:lvl1pPr marL="0" indent="0" algn="just">
              <a:spcBef>
                <a:spcPts val="0"/>
              </a:spcBef>
              <a:buNone/>
              <a:defRPr sz="700">
                <a:solidFill>
                  <a:srgbClr val="111111"/>
                </a:solidFill>
              </a:defRPr>
            </a:lvl1pPr>
          </a:lstStyle>
          <a:p>
            <a:pPr lvl="0"/>
            <a:r>
              <a:rPr lang="en-US"/>
              <a:t>Click to edit Master text styles</a:t>
            </a:r>
          </a:p>
        </p:txBody>
      </p:sp>
    </p:spTree>
    <p:extLst>
      <p:ext uri="{BB962C8B-B14F-4D97-AF65-F5344CB8AC3E}">
        <p14:creationId xmlns:p14="http://schemas.microsoft.com/office/powerpoint/2010/main" val="405543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tern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EFCEE6-1ECA-44D5-83E3-258A77D735A9}"/>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4717" y="332934"/>
            <a:ext cx="1003796" cy="170390"/>
          </a:xfrm>
          <a:prstGeom prst="rect">
            <a:avLst/>
          </a:prstGeom>
        </p:spPr>
      </p:pic>
      <p:pic>
        <p:nvPicPr>
          <p:cNvPr id="17" name="Picture 16" descr="A picture containing computer, sitting, monitor, dark&#10;&#10;Description automatically generated">
            <a:extLst>
              <a:ext uri="{FF2B5EF4-FFF2-40B4-BE49-F238E27FC236}">
                <a16:creationId xmlns:a16="http://schemas.microsoft.com/office/drawing/2014/main" id="{1348B2D1-951C-4CA4-B6DD-7B84CB3427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
        <p:nvSpPr>
          <p:cNvPr id="13" name="Text Placeholder 4">
            <a:extLst>
              <a:ext uri="{FF2B5EF4-FFF2-40B4-BE49-F238E27FC236}">
                <a16:creationId xmlns:a16="http://schemas.microsoft.com/office/drawing/2014/main" id="{ECF8AC2A-239C-43D1-9D86-7D7B6FEF2224}"/>
              </a:ext>
            </a:extLst>
          </p:cNvPr>
          <p:cNvSpPr>
            <a:spLocks noGrp="1"/>
          </p:cNvSpPr>
          <p:nvPr>
            <p:ph type="body" sz="quarter" idx="11" hasCustomPrompt="1"/>
          </p:nvPr>
        </p:nvSpPr>
        <p:spPr>
          <a:xfrm>
            <a:off x="303422" y="2697480"/>
            <a:ext cx="8432591" cy="461653"/>
          </a:xfrm>
          <a:prstGeom prst="rect">
            <a:avLst/>
          </a:prstGeom>
        </p:spPr>
        <p:txBody>
          <a:bodyPr>
            <a:spAutoFit/>
          </a:bodyPr>
          <a:lstStyle>
            <a:lvl1pPr marL="0" indent="0">
              <a:buNone/>
              <a:defRPr sz="2400">
                <a:solidFill>
                  <a:schemeClr val="tx2"/>
                </a:solidFill>
                <a:latin typeface="Bodoni MT" panose="02070603080606020203" pitchFamily="18" charset="0"/>
              </a:defRPr>
            </a:lvl1pPr>
          </a:lstStyle>
          <a:p>
            <a:pPr lvl="0"/>
            <a:r>
              <a:rPr lang="en-US"/>
              <a:t>Divider – Internal</a:t>
            </a:r>
          </a:p>
        </p:txBody>
      </p:sp>
      <p:cxnSp>
        <p:nvCxnSpPr>
          <p:cNvPr id="16" name="Straight Connector 15">
            <a:extLst>
              <a:ext uri="{FF2B5EF4-FFF2-40B4-BE49-F238E27FC236}">
                <a16:creationId xmlns:a16="http://schemas.microsoft.com/office/drawing/2014/main" id="{ABD826FD-BD52-4978-B476-64E39D6E2BBF}"/>
              </a:ext>
            </a:extLst>
          </p:cNvPr>
          <p:cNvCxnSpPr/>
          <p:nvPr userDrawn="1"/>
        </p:nvCxnSpPr>
        <p:spPr>
          <a:xfrm>
            <a:off x="402528" y="3240157"/>
            <a:ext cx="485001" cy="0"/>
          </a:xfrm>
          <a:prstGeom prst="line">
            <a:avLst/>
          </a:prstGeom>
          <a:ln w="50800" cmpd="sng">
            <a:solidFill>
              <a:schemeClr val="accent4"/>
            </a:solidFill>
            <a:miter lim="800000"/>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3BCD5A6-352E-49F5-8D67-BE308BB6C470}"/>
              </a:ext>
            </a:extLst>
          </p:cNvPr>
          <p:cNvCxnSpPr>
            <a:cxnSpLocks/>
          </p:cNvCxnSpPr>
          <p:nvPr userDrawn="1"/>
        </p:nvCxnSpPr>
        <p:spPr>
          <a:xfrm>
            <a:off x="419100" y="2590800"/>
            <a:ext cx="831509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680F65C2-B8F4-425A-82C2-67F92F5FF86C}"/>
              </a:ext>
            </a:extLst>
          </p:cNvPr>
          <p:cNvSpPr>
            <a:spLocks noGrp="1"/>
          </p:cNvSpPr>
          <p:nvPr>
            <p:ph type="body" sz="quarter" idx="13" hasCustomPrompt="1"/>
          </p:nvPr>
        </p:nvSpPr>
        <p:spPr>
          <a:xfrm>
            <a:off x="303213" y="3379122"/>
            <a:ext cx="8431212" cy="230826"/>
          </a:xfrm>
          <a:prstGeom prst="rect">
            <a:avLst/>
          </a:prstGeom>
        </p:spPr>
        <p:txBody>
          <a:bodyPr bIns="0">
            <a:spAutoFit/>
          </a:bodyPr>
          <a:lstStyle>
            <a:lvl1pPr marL="0" indent="0">
              <a:buNone/>
              <a:defRPr sz="1200" b="1" cap="all" spc="100" baseline="0">
                <a:solidFill>
                  <a:schemeClr val="tx2"/>
                </a:solidFill>
                <a:latin typeface="Arial" panose="020B0604020202020204" pitchFamily="34" charset="0"/>
                <a:cs typeface="Arial" panose="020B0604020202020204" pitchFamily="34" charset="0"/>
              </a:defRPr>
            </a:lvl1pPr>
          </a:lstStyle>
          <a:p>
            <a:pPr lvl="0"/>
            <a:r>
              <a:rPr lang="en-US"/>
              <a:t>Speaker Name</a:t>
            </a:r>
          </a:p>
        </p:txBody>
      </p:sp>
      <p:sp>
        <p:nvSpPr>
          <p:cNvPr id="9" name="Text Placeholder 2">
            <a:extLst>
              <a:ext uri="{FF2B5EF4-FFF2-40B4-BE49-F238E27FC236}">
                <a16:creationId xmlns:a16="http://schemas.microsoft.com/office/drawing/2014/main" id="{C82C7FEB-630A-4BDF-A6B4-2CA33BECE0F3}"/>
              </a:ext>
            </a:extLst>
          </p:cNvPr>
          <p:cNvSpPr>
            <a:spLocks noGrp="1"/>
          </p:cNvSpPr>
          <p:nvPr>
            <p:ph type="body" sz="quarter" idx="14" hasCustomPrompt="1"/>
          </p:nvPr>
        </p:nvSpPr>
        <p:spPr>
          <a:xfrm>
            <a:off x="303213" y="3623872"/>
            <a:ext cx="8431212" cy="230826"/>
          </a:xfrm>
          <a:prstGeom prst="rect">
            <a:avLst/>
          </a:prstGeom>
        </p:spPr>
        <p:txBody>
          <a:bodyPr tIns="0">
            <a:spAutoFit/>
          </a:bodyPr>
          <a:lstStyle>
            <a:lvl1pPr marL="0" indent="0">
              <a:buNone/>
              <a:defRPr sz="1200" b="0" cap="all" spc="100" baseline="0">
                <a:solidFill>
                  <a:schemeClr val="tx2"/>
                </a:solidFill>
                <a:latin typeface="Arial" panose="020B0604020202020204" pitchFamily="34" charset="0"/>
                <a:cs typeface="Arial" panose="020B0604020202020204" pitchFamily="34" charset="0"/>
              </a:defRPr>
            </a:lvl1pPr>
          </a:lstStyle>
          <a:p>
            <a:pPr lvl="0"/>
            <a:r>
              <a:rPr lang="en-US"/>
              <a:t>title</a:t>
            </a:r>
          </a:p>
        </p:txBody>
      </p:sp>
      <p:sp>
        <p:nvSpPr>
          <p:cNvPr id="10" name="Rectangle 9">
            <a:extLst>
              <a:ext uri="{FF2B5EF4-FFF2-40B4-BE49-F238E27FC236}">
                <a16:creationId xmlns:a16="http://schemas.microsoft.com/office/drawing/2014/main" id="{DEF1F35A-6E58-4474-AE98-9A7B5101F22B}"/>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11" name="TextBox 10">
            <a:extLst>
              <a:ext uri="{FF2B5EF4-FFF2-40B4-BE49-F238E27FC236}">
                <a16:creationId xmlns:a16="http://schemas.microsoft.com/office/drawing/2014/main" id="{03DA3E37-4857-4F33-B71F-406F037AE87A}"/>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spTree>
    <p:extLst>
      <p:ext uri="{BB962C8B-B14F-4D97-AF65-F5344CB8AC3E}">
        <p14:creationId xmlns:p14="http://schemas.microsoft.com/office/powerpoint/2010/main" val="3512791052"/>
      </p:ext>
    </p:extLst>
  </p:cSld>
  <p:clrMapOvr>
    <a:masterClrMapping/>
  </p:clrMapOvr>
  <p:extLst>
    <p:ext uri="{DCECCB84-F9BA-43D5-87BE-67443E8EF086}">
      <p15:sldGuideLst xmlns:p15="http://schemas.microsoft.com/office/powerpoint/2012/main">
        <p15:guide id="1" orient="horz" pos="48">
          <p15:clr>
            <a:srgbClr val="FBAE40"/>
          </p15:clr>
        </p15:guide>
        <p15:guide id="2" pos="5448">
          <p15:clr>
            <a:srgbClr val="FBAE40"/>
          </p15:clr>
        </p15:guide>
        <p15:guide id="3" pos="48">
          <p15:clr>
            <a:srgbClr val="FBAE40"/>
          </p15:clr>
        </p15:guide>
        <p15:guide id="4" pos="5712">
          <p15:clr>
            <a:srgbClr val="FBAE40"/>
          </p15:clr>
        </p15:guide>
        <p15:guide id="5" orient="horz" pos="312">
          <p15:clr>
            <a:srgbClr val="FBAE40"/>
          </p15:clr>
        </p15:guide>
        <p15:guide id="6" orient="horz" pos="42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1644162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20"/>
            <a:ext cx="8412480" cy="41096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40A5BDF4-BDB6-4F34-BBD2-27BBCE8282FF}"/>
              </a:ext>
            </a:extLst>
          </p:cNvPr>
          <p:cNvCxnSpPr/>
          <p:nvPr userDrawn="1"/>
        </p:nvCxnSpPr>
        <p:spPr>
          <a:xfrm>
            <a:off x="416194" y="5376492"/>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06F03BE-EB1C-4D80-9C59-950AA1F8641A}"/>
              </a:ext>
            </a:extLst>
          </p:cNvPr>
          <p:cNvCxnSpPr/>
          <p:nvPr userDrawn="1"/>
        </p:nvCxnSpPr>
        <p:spPr>
          <a:xfrm>
            <a:off x="416194" y="6062913"/>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58D5CAF0-7D9E-4C84-8038-CEC32F5D2EFB}"/>
              </a:ext>
            </a:extLst>
          </p:cNvPr>
          <p:cNvSpPr>
            <a:spLocks noGrp="1"/>
          </p:cNvSpPr>
          <p:nvPr userDrawn="1">
            <p:ph type="body" sz="quarter" idx="13"/>
          </p:nvPr>
        </p:nvSpPr>
        <p:spPr>
          <a:xfrm>
            <a:off x="419099" y="5429190"/>
            <a:ext cx="8308707" cy="581025"/>
          </a:xfrm>
          <a:solidFill>
            <a:schemeClr val="tx2"/>
          </a:solidFill>
        </p:spPr>
        <p:txBody>
          <a:bodyPr anchor="ctr">
            <a:noAutofit/>
          </a:bodyPr>
          <a:lstStyle>
            <a:lvl1pPr marL="0" indent="0" algn="ctr">
              <a:lnSpc>
                <a:spcPts val="1925"/>
              </a:lnSpc>
              <a:spcBef>
                <a:spcPts val="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93940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lIns="640080"/>
          <a:lstStyle>
            <a:lvl1pPr marL="0" marR="0" indent="0" algn="l" defTabSz="914293" rtl="0" eaLnBrk="1" fontAlgn="auto" latinLnBrk="0" hangingPunct="1">
              <a:lnSpc>
                <a:spcPct val="100000"/>
              </a:lnSpc>
              <a:spcBef>
                <a:spcPts val="2400"/>
              </a:spcBef>
              <a:spcAft>
                <a:spcPts val="0"/>
              </a:spcAft>
              <a:buClrTx/>
              <a:buSzTx/>
              <a:buFontTx/>
              <a:buNone/>
              <a:tabLst/>
              <a:defRPr/>
            </a:lvl1pPr>
          </a:lstStyle>
          <a:p>
            <a:pPr lvl="0"/>
            <a:r>
              <a:rPr lang="en-US"/>
              <a:t>Click to edit Master text styles</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2940555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31203" y="1811867"/>
            <a:ext cx="3811588" cy="3886200"/>
          </a:xfrm>
        </p:spPr>
        <p:txBody>
          <a:bodyPr/>
          <a:lstStyle/>
          <a:p>
            <a:r>
              <a:rPr lang="en-US" dirty="0"/>
              <a:t>Click icon to add chart</a:t>
            </a:r>
          </a:p>
        </p:txBody>
      </p:sp>
      <p:sp>
        <p:nvSpPr>
          <p:cNvPr id="7" name="Chart Placeholder 3">
            <a:extLst>
              <a:ext uri="{FF2B5EF4-FFF2-40B4-BE49-F238E27FC236}">
                <a16:creationId xmlns:a16="http://schemas.microsoft.com/office/drawing/2014/main" id="{AA6A6F80-6F5E-4275-BA06-5E2F39D6309E}"/>
              </a:ext>
            </a:extLst>
          </p:cNvPr>
          <p:cNvSpPr>
            <a:spLocks noGrp="1"/>
          </p:cNvSpPr>
          <p:nvPr>
            <p:ph type="chart" sz="quarter" idx="12"/>
          </p:nvPr>
        </p:nvSpPr>
        <p:spPr>
          <a:xfrm>
            <a:off x="4682528" y="1811867"/>
            <a:ext cx="3811588" cy="3886200"/>
          </a:xfrm>
        </p:spPr>
        <p:txBody>
          <a:bodyPr/>
          <a:lstStyle/>
          <a:p>
            <a:r>
              <a:rPr lang="en-US" dirty="0"/>
              <a:t>Click icon to add chart</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2812164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18784" y="1811867"/>
            <a:ext cx="8318665" cy="3886200"/>
          </a:xfrm>
        </p:spPr>
        <p:txBody>
          <a:bodyPr/>
          <a:lstStyle/>
          <a:p>
            <a:r>
              <a:rPr lang="en-US" dirty="0"/>
              <a:t>Click icon to add chart</a:t>
            </a:r>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Click to edit Master text styles</a:t>
            </a:r>
          </a:p>
        </p:txBody>
      </p:sp>
    </p:spTree>
    <p:extLst>
      <p:ext uri="{BB962C8B-B14F-4D97-AF65-F5344CB8AC3E}">
        <p14:creationId xmlns:p14="http://schemas.microsoft.com/office/powerpoint/2010/main" val="4275523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formance Call 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85FA42-1107-4A30-AF52-EC2C7D069925}"/>
              </a:ext>
            </a:extLst>
          </p:cNvPr>
          <p:cNvSpPr/>
          <p:nvPr userDrawn="1"/>
        </p:nvSpPr>
        <p:spPr>
          <a:xfrm>
            <a:off x="6375400" y="0"/>
            <a:ext cx="276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C51ED5-925C-4ECC-858A-4CF9ABADEFEA}"/>
              </a:ext>
            </a:extLst>
          </p:cNvPr>
          <p:cNvSpPr/>
          <p:nvPr userDrawn="1"/>
        </p:nvSpPr>
        <p:spPr>
          <a:xfrm>
            <a:off x="6549693" y="205740"/>
            <a:ext cx="2420014" cy="636439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20678" y="236055"/>
            <a:ext cx="5745402" cy="323149"/>
          </a:xfrm>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5745402" cy="369320"/>
          </a:xfrm>
        </p:spPr>
        <p:txBody>
          <a:bodyPr wrap="square">
            <a:spAutoFit/>
          </a:bodyPr>
          <a:lstStyle>
            <a:lvl1pPr marL="0" indent="0">
              <a:lnSpc>
                <a:spcPct val="100000"/>
              </a:lnSpc>
              <a:spcBef>
                <a:spcPts val="0"/>
              </a:spcBef>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00C93E24-8698-467B-8C9B-4CD2768CAA6F}"/>
              </a:ext>
            </a:extLst>
          </p:cNvPr>
          <p:cNvSpPr>
            <a:spLocks noGrp="1"/>
          </p:cNvSpPr>
          <p:nvPr>
            <p:ph type="body" sz="quarter" idx="26"/>
          </p:nvPr>
        </p:nvSpPr>
        <p:spPr>
          <a:xfrm>
            <a:off x="313591" y="6506289"/>
            <a:ext cx="5751576"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Click to edit Master text styles</a:t>
            </a:r>
          </a:p>
        </p:txBody>
      </p:sp>
      <p:sp>
        <p:nvSpPr>
          <p:cNvPr id="7" name="Text Placeholder 6">
            <a:extLst>
              <a:ext uri="{FF2B5EF4-FFF2-40B4-BE49-F238E27FC236}">
                <a16:creationId xmlns:a16="http://schemas.microsoft.com/office/drawing/2014/main" id="{22962753-2545-4AC3-9BE7-DF6B898E945A}"/>
              </a:ext>
            </a:extLst>
          </p:cNvPr>
          <p:cNvSpPr>
            <a:spLocks noGrp="1"/>
          </p:cNvSpPr>
          <p:nvPr>
            <p:ph type="body" sz="quarter" idx="27" hasCustomPrompt="1"/>
          </p:nvPr>
        </p:nvSpPr>
        <p:spPr>
          <a:xfrm>
            <a:off x="314325" y="1538288"/>
            <a:ext cx="5754393" cy="498586"/>
          </a:xfrm>
        </p:spPr>
        <p:txBody>
          <a:bodyPr wrap="square">
            <a:spAutoFit/>
          </a:bodyPr>
          <a:lstStyle>
            <a:lvl1pPr>
              <a:spcBef>
                <a:spcPts val="1800"/>
              </a:spcBef>
              <a:defRPr sz="1200"/>
            </a:lvl1pPr>
            <a:lvl2pPr marL="640080" indent="-182880">
              <a:defRPr sz="1200"/>
            </a:lvl2pPr>
          </a:lstStyle>
          <a:p>
            <a:pPr lvl="0"/>
            <a:r>
              <a:rPr lang="en-US"/>
              <a:t>Edit Master text styles</a:t>
            </a:r>
          </a:p>
          <a:p>
            <a:pPr lvl="1"/>
            <a:r>
              <a:rPr lang="en-US"/>
              <a:t>Second level</a:t>
            </a:r>
          </a:p>
        </p:txBody>
      </p:sp>
      <p:sp>
        <p:nvSpPr>
          <p:cNvPr id="12" name="Rectangle 11">
            <a:extLst>
              <a:ext uri="{FF2B5EF4-FFF2-40B4-BE49-F238E27FC236}">
                <a16:creationId xmlns:a16="http://schemas.microsoft.com/office/drawing/2014/main" id="{6E3DF18F-7F34-48A2-9103-762D16FAD3A7}"/>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13" name="TextBox 12">
            <a:extLst>
              <a:ext uri="{FF2B5EF4-FFF2-40B4-BE49-F238E27FC236}">
                <a16:creationId xmlns:a16="http://schemas.microsoft.com/office/drawing/2014/main" id="{969F2FBC-721B-4841-A014-B4F9E7BACD90}"/>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17" name="Text Placeholder 8">
            <a:extLst>
              <a:ext uri="{FF2B5EF4-FFF2-40B4-BE49-F238E27FC236}">
                <a16:creationId xmlns:a16="http://schemas.microsoft.com/office/drawing/2014/main" id="{72AD3E56-A459-4127-B373-DC6D5DBF3F1E}"/>
              </a:ext>
            </a:extLst>
          </p:cNvPr>
          <p:cNvSpPr>
            <a:spLocks noGrp="1"/>
          </p:cNvSpPr>
          <p:nvPr>
            <p:ph type="body" sz="quarter" idx="16" hasCustomPrompt="1"/>
          </p:nvPr>
        </p:nvSpPr>
        <p:spPr>
          <a:xfrm>
            <a:off x="6913641" y="1543168"/>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18" name="Text Placeholder 12">
            <a:extLst>
              <a:ext uri="{FF2B5EF4-FFF2-40B4-BE49-F238E27FC236}">
                <a16:creationId xmlns:a16="http://schemas.microsoft.com/office/drawing/2014/main" id="{65179245-F480-4948-AC5B-D75E55A384FB}"/>
              </a:ext>
            </a:extLst>
          </p:cNvPr>
          <p:cNvSpPr>
            <a:spLocks noGrp="1"/>
          </p:cNvSpPr>
          <p:nvPr>
            <p:ph type="body" sz="quarter" idx="28" hasCustomPrompt="1"/>
          </p:nvPr>
        </p:nvSpPr>
        <p:spPr>
          <a:xfrm>
            <a:off x="6913641" y="2111984"/>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19" name="Text Placeholder 8">
            <a:extLst>
              <a:ext uri="{FF2B5EF4-FFF2-40B4-BE49-F238E27FC236}">
                <a16:creationId xmlns:a16="http://schemas.microsoft.com/office/drawing/2014/main" id="{61F1BC4D-C209-4AE4-AECF-B6A4BB27B1B1}"/>
              </a:ext>
            </a:extLst>
          </p:cNvPr>
          <p:cNvSpPr>
            <a:spLocks noGrp="1"/>
          </p:cNvSpPr>
          <p:nvPr>
            <p:ph type="body" sz="quarter" idx="29" hasCustomPrompt="1"/>
          </p:nvPr>
        </p:nvSpPr>
        <p:spPr>
          <a:xfrm>
            <a:off x="6913641" y="3104833"/>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1D71C966-715B-41FB-95D1-07495C1EB7EE}"/>
              </a:ext>
            </a:extLst>
          </p:cNvPr>
          <p:cNvSpPr>
            <a:spLocks noGrp="1"/>
          </p:cNvSpPr>
          <p:nvPr>
            <p:ph type="body" sz="quarter" idx="30" hasCustomPrompt="1"/>
          </p:nvPr>
        </p:nvSpPr>
        <p:spPr>
          <a:xfrm>
            <a:off x="6913641" y="3673649"/>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22" name="Text Placeholder 8">
            <a:extLst>
              <a:ext uri="{FF2B5EF4-FFF2-40B4-BE49-F238E27FC236}">
                <a16:creationId xmlns:a16="http://schemas.microsoft.com/office/drawing/2014/main" id="{809B4186-BAE1-4C3A-8E65-CB93055FF1FC}"/>
              </a:ext>
            </a:extLst>
          </p:cNvPr>
          <p:cNvSpPr>
            <a:spLocks noGrp="1"/>
          </p:cNvSpPr>
          <p:nvPr>
            <p:ph type="body" sz="quarter" idx="33" hasCustomPrompt="1"/>
          </p:nvPr>
        </p:nvSpPr>
        <p:spPr>
          <a:xfrm>
            <a:off x="6913641" y="4713449"/>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3" name="Text Placeholder 12">
            <a:extLst>
              <a:ext uri="{FF2B5EF4-FFF2-40B4-BE49-F238E27FC236}">
                <a16:creationId xmlns:a16="http://schemas.microsoft.com/office/drawing/2014/main" id="{D893B207-9203-46AB-B4CE-0280E4E93024}"/>
              </a:ext>
            </a:extLst>
          </p:cNvPr>
          <p:cNvSpPr>
            <a:spLocks noGrp="1"/>
          </p:cNvSpPr>
          <p:nvPr>
            <p:ph type="body" sz="quarter" idx="34" hasCustomPrompt="1"/>
          </p:nvPr>
        </p:nvSpPr>
        <p:spPr>
          <a:xfrm>
            <a:off x="6913641" y="5282265"/>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cxnSp>
        <p:nvCxnSpPr>
          <p:cNvPr id="25" name="Straight Connector 24">
            <a:extLst>
              <a:ext uri="{FF2B5EF4-FFF2-40B4-BE49-F238E27FC236}">
                <a16:creationId xmlns:a16="http://schemas.microsoft.com/office/drawing/2014/main" id="{3C0688FE-1953-4DB0-8241-D8C9FE5B0749}"/>
              </a:ext>
            </a:extLst>
          </p:cNvPr>
          <p:cNvCxnSpPr/>
          <p:nvPr userDrawn="1"/>
        </p:nvCxnSpPr>
        <p:spPr>
          <a:xfrm>
            <a:off x="7517199" y="2714016"/>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2B5DD15-EFBB-4B71-B22C-E7046CDCD79D}"/>
              </a:ext>
            </a:extLst>
          </p:cNvPr>
          <p:cNvCxnSpPr/>
          <p:nvPr userDrawn="1"/>
        </p:nvCxnSpPr>
        <p:spPr>
          <a:xfrm>
            <a:off x="7517199" y="4335957"/>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B6A56DF-4DE9-4CA9-B293-268A4B8876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4245449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vestment Spotlight">
    <p:spTree>
      <p:nvGrpSpPr>
        <p:cNvPr id="1" name=""/>
        <p:cNvGrpSpPr/>
        <p:nvPr/>
      </p:nvGrpSpPr>
      <p:grpSpPr>
        <a:xfrm>
          <a:off x="0" y="0"/>
          <a:ext cx="0" cy="0"/>
          <a:chOff x="0" y="0"/>
          <a:chExt cx="0" cy="0"/>
        </a:xfrm>
      </p:grpSpPr>
      <p:sp>
        <p:nvSpPr>
          <p:cNvPr id="38" name="Text Placeholder 5">
            <a:extLst>
              <a:ext uri="{FF2B5EF4-FFF2-40B4-BE49-F238E27FC236}">
                <a16:creationId xmlns:a16="http://schemas.microsoft.com/office/drawing/2014/main" id="{40B76C3C-5CC4-4C6E-82B2-4474DE7AEB49}"/>
              </a:ext>
            </a:extLst>
          </p:cNvPr>
          <p:cNvSpPr>
            <a:spLocks noGrp="1"/>
          </p:cNvSpPr>
          <p:nvPr>
            <p:ph type="body" sz="quarter" idx="34" hasCustomPrompt="1"/>
          </p:nvPr>
        </p:nvSpPr>
        <p:spPr>
          <a:xfrm>
            <a:off x="320675" y="478361"/>
            <a:ext cx="4407408" cy="369320"/>
          </a:xfrm>
          <a:solidFill>
            <a:schemeClr val="bg1"/>
          </a:solidFill>
        </p:spPr>
        <p:txBody>
          <a:bodyPr>
            <a:spAutoFit/>
          </a:bodyPr>
          <a:lstStyle>
            <a:lvl1pPr marL="0" indent="0">
              <a:buNone/>
              <a:defRPr sz="1800" b="0">
                <a:solidFill>
                  <a:schemeClr val="tx1"/>
                </a:solidFill>
              </a:defRPr>
            </a:lvl1pPr>
          </a:lstStyle>
          <a:p>
            <a:pPr lvl="0"/>
            <a:r>
              <a:rPr lang="en-US"/>
              <a:t>Click to edit Master text styles</a:t>
            </a:r>
          </a:p>
        </p:txBody>
      </p:sp>
      <p:sp>
        <p:nvSpPr>
          <p:cNvPr id="36" name="Text Placeholder 5">
            <a:extLst>
              <a:ext uri="{FF2B5EF4-FFF2-40B4-BE49-F238E27FC236}">
                <a16:creationId xmlns:a16="http://schemas.microsoft.com/office/drawing/2014/main" id="{C7A8BA5A-E81A-4322-8DD6-B1437CBFDAE3}"/>
              </a:ext>
            </a:extLst>
          </p:cNvPr>
          <p:cNvSpPr>
            <a:spLocks noGrp="1"/>
          </p:cNvSpPr>
          <p:nvPr>
            <p:ph type="body" sz="quarter" idx="33" hasCustomPrompt="1"/>
          </p:nvPr>
        </p:nvSpPr>
        <p:spPr>
          <a:xfrm>
            <a:off x="322112" y="967207"/>
            <a:ext cx="4407408" cy="369320"/>
          </a:xfrm>
        </p:spPr>
        <p:txBody>
          <a:bodyPr>
            <a:spAutoFit/>
          </a:bodyPr>
          <a:lstStyle>
            <a:lvl1pPr marL="0" indent="0">
              <a:spcBef>
                <a:spcPts val="0"/>
              </a:spcBef>
              <a:buNone/>
              <a:defRPr sz="1800">
                <a:solidFill>
                  <a:srgbClr val="407EB6"/>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AE32030C-B636-4F0F-9E6F-27CB56D643A2}"/>
              </a:ext>
            </a:extLst>
          </p:cNvPr>
          <p:cNvSpPr/>
          <p:nvPr userDrawn="1"/>
        </p:nvSpPr>
        <p:spPr>
          <a:xfrm>
            <a:off x="5153891" y="1045"/>
            <a:ext cx="39901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5">
            <a:extLst>
              <a:ext uri="{FF2B5EF4-FFF2-40B4-BE49-F238E27FC236}">
                <a16:creationId xmlns:a16="http://schemas.microsoft.com/office/drawing/2014/main" id="{7028A417-71E0-4667-B952-03B71A0E5D67}"/>
              </a:ext>
            </a:extLst>
          </p:cNvPr>
          <p:cNvSpPr>
            <a:spLocks noGrp="1" noChangeAspect="1"/>
          </p:cNvSpPr>
          <p:nvPr>
            <p:ph type="pic" sz="quarter" idx="10"/>
          </p:nvPr>
        </p:nvSpPr>
        <p:spPr>
          <a:xfrm>
            <a:off x="5153890" y="967207"/>
            <a:ext cx="3990109" cy="2205946"/>
          </a:xfrm>
        </p:spPr>
        <p:txBody>
          <a:bodyPr/>
          <a:lstStyle/>
          <a:p>
            <a:r>
              <a:rPr lang="en-US" dirty="0"/>
              <a:t>Click icon to add picture</a:t>
            </a:r>
          </a:p>
        </p:txBody>
      </p:sp>
      <p:sp>
        <p:nvSpPr>
          <p:cNvPr id="16" name="Text Placeholder 8">
            <a:extLst>
              <a:ext uri="{FF2B5EF4-FFF2-40B4-BE49-F238E27FC236}">
                <a16:creationId xmlns:a16="http://schemas.microsoft.com/office/drawing/2014/main" id="{06688511-16F8-4354-AA50-CB3EA994D299}"/>
              </a:ext>
            </a:extLst>
          </p:cNvPr>
          <p:cNvSpPr>
            <a:spLocks noGrp="1"/>
          </p:cNvSpPr>
          <p:nvPr>
            <p:ph type="body" sz="quarter" idx="16" hasCustomPrompt="1"/>
          </p:nvPr>
        </p:nvSpPr>
        <p:spPr>
          <a:xfrm>
            <a:off x="5346284"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17" name="Text Placeholder 12">
            <a:extLst>
              <a:ext uri="{FF2B5EF4-FFF2-40B4-BE49-F238E27FC236}">
                <a16:creationId xmlns:a16="http://schemas.microsoft.com/office/drawing/2014/main" id="{21B205C3-32D2-4B14-9E7D-EE5C5D9DA8BE}"/>
              </a:ext>
            </a:extLst>
          </p:cNvPr>
          <p:cNvSpPr>
            <a:spLocks noGrp="1"/>
          </p:cNvSpPr>
          <p:nvPr>
            <p:ph type="body" sz="quarter" idx="28"/>
          </p:nvPr>
        </p:nvSpPr>
        <p:spPr>
          <a:xfrm>
            <a:off x="5346284"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Click to edit Master text styles</a:t>
            </a:r>
          </a:p>
        </p:txBody>
      </p:sp>
      <p:sp>
        <p:nvSpPr>
          <p:cNvPr id="18" name="Text Placeholder 8">
            <a:extLst>
              <a:ext uri="{FF2B5EF4-FFF2-40B4-BE49-F238E27FC236}">
                <a16:creationId xmlns:a16="http://schemas.microsoft.com/office/drawing/2014/main" id="{7A2B00DF-EB27-4EED-9670-A76DB26DB196}"/>
              </a:ext>
            </a:extLst>
          </p:cNvPr>
          <p:cNvSpPr>
            <a:spLocks noGrp="1"/>
          </p:cNvSpPr>
          <p:nvPr>
            <p:ph type="body" sz="quarter" idx="18" hasCustomPrompt="1"/>
          </p:nvPr>
        </p:nvSpPr>
        <p:spPr>
          <a:xfrm>
            <a:off x="7257611"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F7151727-413F-4B1B-94A5-39D09459282B}"/>
              </a:ext>
            </a:extLst>
          </p:cNvPr>
          <p:cNvSpPr>
            <a:spLocks noGrp="1"/>
          </p:cNvSpPr>
          <p:nvPr>
            <p:ph type="body" sz="quarter" idx="19"/>
          </p:nvPr>
        </p:nvSpPr>
        <p:spPr>
          <a:xfrm>
            <a:off x="7257611"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Click to edit Master text styles</a:t>
            </a:r>
          </a:p>
        </p:txBody>
      </p:sp>
      <p:sp>
        <p:nvSpPr>
          <p:cNvPr id="21" name="Text Placeholder 8">
            <a:extLst>
              <a:ext uri="{FF2B5EF4-FFF2-40B4-BE49-F238E27FC236}">
                <a16:creationId xmlns:a16="http://schemas.microsoft.com/office/drawing/2014/main" id="{6503E671-F523-4FD0-A70C-249123516B64}"/>
              </a:ext>
            </a:extLst>
          </p:cNvPr>
          <p:cNvSpPr>
            <a:spLocks noGrp="1"/>
          </p:cNvSpPr>
          <p:nvPr>
            <p:ph type="body" sz="quarter" idx="29" hasCustomPrompt="1"/>
          </p:nvPr>
        </p:nvSpPr>
        <p:spPr>
          <a:xfrm>
            <a:off x="5346284"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2" name="Text Placeholder 12">
            <a:extLst>
              <a:ext uri="{FF2B5EF4-FFF2-40B4-BE49-F238E27FC236}">
                <a16:creationId xmlns:a16="http://schemas.microsoft.com/office/drawing/2014/main" id="{583A3183-9354-401F-AB0B-AEC80A4A423E}"/>
              </a:ext>
            </a:extLst>
          </p:cNvPr>
          <p:cNvSpPr>
            <a:spLocks noGrp="1"/>
          </p:cNvSpPr>
          <p:nvPr>
            <p:ph type="body" sz="quarter" idx="30"/>
          </p:nvPr>
        </p:nvSpPr>
        <p:spPr>
          <a:xfrm>
            <a:off x="5346284"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Click to edit Master text styles</a:t>
            </a:r>
          </a:p>
        </p:txBody>
      </p:sp>
      <p:sp>
        <p:nvSpPr>
          <p:cNvPr id="23" name="Text Placeholder 8">
            <a:extLst>
              <a:ext uri="{FF2B5EF4-FFF2-40B4-BE49-F238E27FC236}">
                <a16:creationId xmlns:a16="http://schemas.microsoft.com/office/drawing/2014/main" id="{038BB05B-5A49-427B-9802-1F50C70325F1}"/>
              </a:ext>
            </a:extLst>
          </p:cNvPr>
          <p:cNvSpPr>
            <a:spLocks noGrp="1"/>
          </p:cNvSpPr>
          <p:nvPr>
            <p:ph type="body" sz="quarter" idx="31" hasCustomPrompt="1"/>
          </p:nvPr>
        </p:nvSpPr>
        <p:spPr>
          <a:xfrm>
            <a:off x="7257611"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4" name="Text Placeholder 12">
            <a:extLst>
              <a:ext uri="{FF2B5EF4-FFF2-40B4-BE49-F238E27FC236}">
                <a16:creationId xmlns:a16="http://schemas.microsoft.com/office/drawing/2014/main" id="{185B84D1-82D9-4973-A7AA-F632AC9C52EE}"/>
              </a:ext>
            </a:extLst>
          </p:cNvPr>
          <p:cNvSpPr>
            <a:spLocks noGrp="1"/>
          </p:cNvSpPr>
          <p:nvPr>
            <p:ph type="body" sz="quarter" idx="32"/>
          </p:nvPr>
        </p:nvSpPr>
        <p:spPr>
          <a:xfrm>
            <a:off x="7257611"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Click to edit Master text styles</a:t>
            </a:r>
          </a:p>
        </p:txBody>
      </p:sp>
      <p:cxnSp>
        <p:nvCxnSpPr>
          <p:cNvPr id="26" name="Straight Connector 25">
            <a:extLst>
              <a:ext uri="{FF2B5EF4-FFF2-40B4-BE49-F238E27FC236}">
                <a16:creationId xmlns:a16="http://schemas.microsoft.com/office/drawing/2014/main" id="{4859AF99-C74B-47E9-9953-31FB8E0909F9}"/>
              </a:ext>
            </a:extLst>
          </p:cNvPr>
          <p:cNvCxnSpPr/>
          <p:nvPr userDrawn="1"/>
        </p:nvCxnSpPr>
        <p:spPr>
          <a:xfrm>
            <a:off x="5949842"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D563973-4AC5-45D0-BA57-D1BE12BE6235}"/>
              </a:ext>
            </a:extLst>
          </p:cNvPr>
          <p:cNvCxnSpPr/>
          <p:nvPr userDrawn="1"/>
        </p:nvCxnSpPr>
        <p:spPr>
          <a:xfrm>
            <a:off x="7861169"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6">
            <a:extLst>
              <a:ext uri="{FF2B5EF4-FFF2-40B4-BE49-F238E27FC236}">
                <a16:creationId xmlns:a16="http://schemas.microsoft.com/office/drawing/2014/main" id="{16F1FBAE-62CB-45EF-9F86-1E2C7D5A85E6}"/>
              </a:ext>
            </a:extLst>
          </p:cNvPr>
          <p:cNvSpPr>
            <a:spLocks noGrp="1"/>
          </p:cNvSpPr>
          <p:nvPr>
            <p:ph type="body" sz="quarter" idx="26"/>
          </p:nvPr>
        </p:nvSpPr>
        <p:spPr>
          <a:xfrm>
            <a:off x="313593" y="6506293"/>
            <a:ext cx="44074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145E782B-BA88-439C-9B0B-11CD4CBF69F1}"/>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34" name="TextBox 33">
            <a:extLst>
              <a:ext uri="{FF2B5EF4-FFF2-40B4-BE49-F238E27FC236}">
                <a16:creationId xmlns:a16="http://schemas.microsoft.com/office/drawing/2014/main" id="{21178343-764A-4DAD-A4BA-34B966C1733F}"/>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35" name="Title 1">
            <a:extLst>
              <a:ext uri="{FF2B5EF4-FFF2-40B4-BE49-F238E27FC236}">
                <a16:creationId xmlns:a16="http://schemas.microsoft.com/office/drawing/2014/main" id="{646B524E-28FD-4E0B-8543-740FD3DCD664}"/>
              </a:ext>
            </a:extLst>
          </p:cNvPr>
          <p:cNvSpPr>
            <a:spLocks noGrp="1"/>
          </p:cNvSpPr>
          <p:nvPr>
            <p:ph type="title"/>
          </p:nvPr>
        </p:nvSpPr>
        <p:spPr>
          <a:xfrm>
            <a:off x="320675" y="236055"/>
            <a:ext cx="4407407" cy="323149"/>
          </a:xfrm>
        </p:spPr>
        <p:txBody>
          <a:bodyPr/>
          <a:lstStyle/>
          <a:p>
            <a:r>
              <a:rPr lang="en-US"/>
              <a:t>Click to edit Master title style</a:t>
            </a:r>
          </a:p>
        </p:txBody>
      </p:sp>
      <p:cxnSp>
        <p:nvCxnSpPr>
          <p:cNvPr id="39" name="Straight Connector 38">
            <a:extLst>
              <a:ext uri="{FF2B5EF4-FFF2-40B4-BE49-F238E27FC236}">
                <a16:creationId xmlns:a16="http://schemas.microsoft.com/office/drawing/2014/main" id="{DB807203-16EE-409D-93D2-C67C394159F2}"/>
              </a:ext>
            </a:extLst>
          </p:cNvPr>
          <p:cNvCxnSpPr/>
          <p:nvPr userDrawn="1"/>
        </p:nvCxnSpPr>
        <p:spPr>
          <a:xfrm>
            <a:off x="412120" y="915407"/>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E9D0FE2A-13B3-4431-8662-FC4445EBA2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3669084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15924" y="2011680"/>
            <a:ext cx="8316595" cy="3986784"/>
          </a:xfrm>
          <a:prstGeom prst="rect">
            <a:avLst/>
          </a:prstGeom>
        </p:spPr>
        <p:txBody>
          <a:bodyPr/>
          <a:lstStyle>
            <a:lvl1pPr marL="0" indent="0" algn="ctr">
              <a:buNone/>
              <a:defRPr sz="3200">
                <a:solidFill>
                  <a:srgbClr val="11111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4E1ABBC8-4090-4413-BAC6-CA0C51297401}"/>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6" name="TextBox 5">
            <a:extLst>
              <a:ext uri="{FF2B5EF4-FFF2-40B4-BE49-F238E27FC236}">
                <a16:creationId xmlns:a16="http://schemas.microsoft.com/office/drawing/2014/main" id="{B9455B6D-EF69-4000-8DFF-11977F6B5C2E}"/>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7" name="Picture 6" descr="A picture containing computer, sitting, monitor, dark&#10;&#10;Description automatically generated">
            <a:extLst>
              <a:ext uri="{FF2B5EF4-FFF2-40B4-BE49-F238E27FC236}">
                <a16:creationId xmlns:a16="http://schemas.microsoft.com/office/drawing/2014/main" id="{1392E6A9-9727-4234-ADAE-552346F72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063810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e Eugene">
    <p:spTree>
      <p:nvGrpSpPr>
        <p:cNvPr id="1" name=""/>
        <p:cNvGrpSpPr/>
        <p:nvPr/>
      </p:nvGrpSpPr>
      <p:grpSpPr>
        <a:xfrm>
          <a:off x="0" y="0"/>
          <a:ext cx="0" cy="0"/>
          <a:chOff x="0" y="0"/>
          <a:chExt cx="0" cy="0"/>
        </a:xfrm>
      </p:grpSpPr>
      <p:pic>
        <p:nvPicPr>
          <p:cNvPr id="3" name="Picture 2" descr="A picture containing white, computer, street, snow&#10;&#10;Description automatically generated">
            <a:extLst>
              <a:ext uri="{FF2B5EF4-FFF2-40B4-BE49-F238E27FC236}">
                <a16:creationId xmlns:a16="http://schemas.microsoft.com/office/drawing/2014/main" id="{0EF3C8BD-5C26-46BC-93DB-090A2DB76E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28416"/>
            <a:ext cx="9144000" cy="3529584"/>
          </a:xfrm>
          <a:prstGeom prst="rect">
            <a:avLst/>
          </a:prstGeom>
        </p:spPr>
      </p:pic>
      <p:sp>
        <p:nvSpPr>
          <p:cNvPr id="13" name="Text Placeholder 7">
            <a:extLst>
              <a:ext uri="{FF2B5EF4-FFF2-40B4-BE49-F238E27FC236}">
                <a16:creationId xmlns:a16="http://schemas.microsoft.com/office/drawing/2014/main" id="{75E979D2-5622-40BF-8529-99251DF31426}"/>
              </a:ext>
            </a:extLst>
          </p:cNvPr>
          <p:cNvSpPr>
            <a:spLocks noGrp="1"/>
          </p:cNvSpPr>
          <p:nvPr>
            <p:ph type="body" sz="quarter" idx="10"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8994F9F0-9400-4838-A628-9AA4D9A432B1}"/>
              </a:ext>
            </a:extLst>
          </p:cNvPr>
          <p:cNvSpPr>
            <a:spLocks noGrp="1"/>
          </p:cNvSpPr>
          <p:nvPr>
            <p:ph type="body" sz="quarter" idx="11"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8C7398BD-5D83-4399-A8D8-F5C0AE65F7F4}"/>
              </a:ext>
            </a:extLst>
          </p:cNvPr>
          <p:cNvSpPr>
            <a:spLocks noGrp="1"/>
          </p:cNvSpPr>
          <p:nvPr>
            <p:ph type="body" sz="quarter" idx="12"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EFB71F87-7D78-426D-AE5E-728310ED34BC}"/>
              </a:ext>
            </a:extLst>
          </p:cNvPr>
          <p:cNvCxnSpPr/>
          <p:nvPr userDrawn="1"/>
        </p:nvCxnSpPr>
        <p:spPr>
          <a:xfrm>
            <a:off x="818282" y="3254714"/>
            <a:ext cx="485001" cy="0"/>
          </a:xfrm>
          <a:prstGeom prst="line">
            <a:avLst/>
          </a:prstGeom>
          <a:ln w="5080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9EDC7FC6-636D-4A86-88F8-279E264C2E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4116592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incipal Pla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3C8BD-5C26-46BC-93DB-090A2DB76E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3" name="Text Placeholder 7">
            <a:extLst>
              <a:ext uri="{FF2B5EF4-FFF2-40B4-BE49-F238E27FC236}">
                <a16:creationId xmlns:a16="http://schemas.microsoft.com/office/drawing/2014/main" id="{75E979D2-5622-40BF-8529-99251DF31426}"/>
              </a:ext>
            </a:extLst>
          </p:cNvPr>
          <p:cNvSpPr>
            <a:spLocks noGrp="1"/>
          </p:cNvSpPr>
          <p:nvPr>
            <p:ph type="body" sz="quarter" idx="10"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8994F9F0-9400-4838-A628-9AA4D9A432B1}"/>
              </a:ext>
            </a:extLst>
          </p:cNvPr>
          <p:cNvSpPr>
            <a:spLocks noGrp="1"/>
          </p:cNvSpPr>
          <p:nvPr>
            <p:ph type="body" sz="quarter" idx="11"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8C7398BD-5D83-4399-A8D8-F5C0AE65F7F4}"/>
              </a:ext>
            </a:extLst>
          </p:cNvPr>
          <p:cNvSpPr>
            <a:spLocks noGrp="1"/>
          </p:cNvSpPr>
          <p:nvPr>
            <p:ph type="body" sz="quarter" idx="12"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EFB71F87-7D78-426D-AE5E-728310ED34BC}"/>
              </a:ext>
            </a:extLst>
          </p:cNvPr>
          <p:cNvCxnSpPr/>
          <p:nvPr userDrawn="1"/>
        </p:nvCxnSpPr>
        <p:spPr>
          <a:xfrm>
            <a:off x="818282" y="3254714"/>
            <a:ext cx="485001" cy="0"/>
          </a:xfrm>
          <a:prstGeom prst="line">
            <a:avLst/>
          </a:prstGeom>
          <a:ln w="5080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9EDC7FC6-636D-4A86-88F8-279E264C2E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16790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075944" y="2465832"/>
            <a:ext cx="7812469" cy="356616"/>
          </a:xfrm>
          <a:prstGeom prst="rect">
            <a:avLst/>
          </a:prstGeom>
        </p:spPr>
        <p:txBody>
          <a:bodyPr/>
          <a:lstStyle>
            <a:lvl1pPr algn="l">
              <a:defRPr sz="1800" b="1">
                <a:solidFill>
                  <a:srgbClr val="111111"/>
                </a:solidFill>
              </a:defRPr>
            </a:lvl1pPr>
          </a:lstStyle>
          <a:p>
            <a:r>
              <a:rPr lang="en-US"/>
              <a:t>Click to edit Master title style</a:t>
            </a:r>
          </a:p>
        </p:txBody>
      </p:sp>
      <p:sp>
        <p:nvSpPr>
          <p:cNvPr id="6" name="Rectangle 5">
            <a:extLst>
              <a:ext uri="{FF2B5EF4-FFF2-40B4-BE49-F238E27FC236}">
                <a16:creationId xmlns:a16="http://schemas.microsoft.com/office/drawing/2014/main" id="{58C533F5-4716-4A79-AAB9-56B4C7EEB336}"/>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8" name="TextBox 7">
            <a:extLst>
              <a:ext uri="{FF2B5EF4-FFF2-40B4-BE49-F238E27FC236}">
                <a16:creationId xmlns:a16="http://schemas.microsoft.com/office/drawing/2014/main" id="{D6222B5C-0386-4E4E-8B86-55FD92BAFDA8}"/>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11" name="Picture 10" descr="A picture containing computer, sitting, monitor, dark&#10;&#10;Description automatically generated">
            <a:extLst>
              <a:ext uri="{FF2B5EF4-FFF2-40B4-BE49-F238E27FC236}">
                <a16:creationId xmlns:a16="http://schemas.microsoft.com/office/drawing/2014/main" id="{E2F59A54-7619-4A63-8906-8DA2B383DC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cxnSp>
        <p:nvCxnSpPr>
          <p:cNvPr id="14" name="Straight Connector 13">
            <a:extLst>
              <a:ext uri="{FF2B5EF4-FFF2-40B4-BE49-F238E27FC236}">
                <a16:creationId xmlns:a16="http://schemas.microsoft.com/office/drawing/2014/main" id="{826CF787-0015-4D52-B5DA-A2BC43E222C0}"/>
              </a:ext>
            </a:extLst>
          </p:cNvPr>
          <p:cNvCxnSpPr/>
          <p:nvPr userDrawn="1"/>
        </p:nvCxnSpPr>
        <p:spPr>
          <a:xfrm>
            <a:off x="1170150" y="2970059"/>
            <a:ext cx="485001" cy="0"/>
          </a:xfrm>
          <a:prstGeom prst="line">
            <a:avLst/>
          </a:prstGeom>
          <a:ln w="50800" cmpd="sng">
            <a:solidFill>
              <a:schemeClr val="accent4"/>
            </a:solidFill>
            <a:miter lim="800000"/>
          </a:ln>
          <a:effectLst/>
        </p:spPr>
        <p:style>
          <a:lnRef idx="2">
            <a:schemeClr val="accent1"/>
          </a:lnRef>
          <a:fillRef idx="0">
            <a:schemeClr val="accent1"/>
          </a:fillRef>
          <a:effectRef idx="1">
            <a:schemeClr val="accent1"/>
          </a:effectRef>
          <a:fontRef idx="minor">
            <a:schemeClr val="tx1"/>
          </a:fontRef>
        </p:style>
      </p:cxnSp>
      <p:sp>
        <p:nvSpPr>
          <p:cNvPr id="15" name="Table Placeholder 6">
            <a:extLst>
              <a:ext uri="{FF2B5EF4-FFF2-40B4-BE49-F238E27FC236}">
                <a16:creationId xmlns:a16="http://schemas.microsoft.com/office/drawing/2014/main" id="{E183542B-08F2-465C-A31C-FB9C3BDA2E91}"/>
              </a:ext>
            </a:extLst>
          </p:cNvPr>
          <p:cNvSpPr>
            <a:spLocks noGrp="1"/>
          </p:cNvSpPr>
          <p:nvPr>
            <p:ph type="tbl" sz="quarter" idx="12"/>
          </p:nvPr>
        </p:nvSpPr>
        <p:spPr>
          <a:xfrm>
            <a:off x="1182431" y="3117670"/>
            <a:ext cx="5342194" cy="2868356"/>
          </a:xfrm>
          <a:prstGeom prst="rect">
            <a:avLst/>
          </a:prstGeom>
        </p:spPr>
        <p:txBody>
          <a:bodyPr lIns="0" tIns="91440" rIns="0" bIns="91440"/>
          <a:lstStyle>
            <a:lvl1pPr marL="0" indent="0">
              <a:buNone/>
              <a:defRPr sz="1600">
                <a:solidFill>
                  <a:srgbClr val="111111"/>
                </a:solidFill>
              </a:defRPr>
            </a:lvl1pPr>
          </a:lstStyle>
          <a:p>
            <a:endParaRPr lang="en-US" dirty="0"/>
          </a:p>
        </p:txBody>
      </p:sp>
    </p:spTree>
    <p:extLst>
      <p:ext uri="{BB962C8B-B14F-4D97-AF65-F5344CB8AC3E}">
        <p14:creationId xmlns:p14="http://schemas.microsoft.com/office/powerpoint/2010/main" val="1752693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 Intern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50E9C-FC01-4528-8600-23652C8FB690}"/>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9" name="TextBox 8">
            <a:extLst>
              <a:ext uri="{FF2B5EF4-FFF2-40B4-BE49-F238E27FC236}">
                <a16:creationId xmlns:a16="http://schemas.microsoft.com/office/drawing/2014/main" id="{D1A92459-C63A-4B83-A764-9D6FE1338405}"/>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12" name="Picture 11" descr="A picture containing computer, sitting, monitor, dark&#10;&#10;Description automatically generated">
            <a:extLst>
              <a:ext uri="{FF2B5EF4-FFF2-40B4-BE49-F238E27FC236}">
                <a16:creationId xmlns:a16="http://schemas.microsoft.com/office/drawing/2014/main" id="{4C0C7724-4150-4969-AE3B-E57987398C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
        <p:nvSpPr>
          <p:cNvPr id="10" name="Text Placeholder 4">
            <a:extLst>
              <a:ext uri="{FF2B5EF4-FFF2-40B4-BE49-F238E27FC236}">
                <a16:creationId xmlns:a16="http://schemas.microsoft.com/office/drawing/2014/main" id="{60906AAA-F10E-40F1-9171-751E030D498A}"/>
              </a:ext>
            </a:extLst>
          </p:cNvPr>
          <p:cNvSpPr>
            <a:spLocks noGrp="1"/>
          </p:cNvSpPr>
          <p:nvPr>
            <p:ph type="body" sz="quarter" idx="11" hasCustomPrompt="1"/>
          </p:nvPr>
        </p:nvSpPr>
        <p:spPr>
          <a:xfrm>
            <a:off x="303422" y="2697480"/>
            <a:ext cx="8432591" cy="594360"/>
          </a:xfrm>
          <a:prstGeom prst="rect">
            <a:avLst/>
          </a:prstGeom>
        </p:spPr>
        <p:txBody>
          <a:bodyPr/>
          <a:lstStyle>
            <a:lvl1pPr marL="0" indent="0">
              <a:buNone/>
              <a:defRPr sz="2400">
                <a:solidFill>
                  <a:schemeClr val="tx2"/>
                </a:solidFill>
                <a:latin typeface="Bodoni MT" panose="02070603080606020203" pitchFamily="18" charset="0"/>
              </a:defRPr>
            </a:lvl1pPr>
          </a:lstStyle>
          <a:p>
            <a:pPr lvl="0"/>
            <a:r>
              <a:rPr lang="en-US"/>
              <a:t>Divider – Internal</a:t>
            </a:r>
          </a:p>
        </p:txBody>
      </p:sp>
      <p:sp>
        <p:nvSpPr>
          <p:cNvPr id="13" name="Text Placeholder 2">
            <a:extLst>
              <a:ext uri="{FF2B5EF4-FFF2-40B4-BE49-F238E27FC236}">
                <a16:creationId xmlns:a16="http://schemas.microsoft.com/office/drawing/2014/main" id="{53B65AA2-A0F0-4D8C-90EC-9160ADD01825}"/>
              </a:ext>
            </a:extLst>
          </p:cNvPr>
          <p:cNvSpPr>
            <a:spLocks noGrp="1"/>
          </p:cNvSpPr>
          <p:nvPr>
            <p:ph type="body" sz="quarter" idx="12" hasCustomPrompt="1"/>
          </p:nvPr>
        </p:nvSpPr>
        <p:spPr>
          <a:xfrm>
            <a:off x="303213" y="3429000"/>
            <a:ext cx="8431212" cy="276999"/>
          </a:xfrm>
          <a:prstGeom prst="rect">
            <a:avLst/>
          </a:prstGeom>
        </p:spPr>
        <p:txBody>
          <a:bodyPr>
            <a:spAutoFit/>
          </a:bodyPr>
          <a:lstStyle>
            <a:lvl1pPr marL="0" indent="0">
              <a:buNone/>
              <a:defRPr sz="1200" b="1" cap="all" spc="100" baseline="0">
                <a:solidFill>
                  <a:schemeClr val="tx2"/>
                </a:solidFill>
                <a:latin typeface="+mn-lt"/>
              </a:defRPr>
            </a:lvl1pPr>
          </a:lstStyle>
          <a:p>
            <a:pPr lvl="0"/>
            <a:r>
              <a:rPr lang="en-US"/>
              <a:t>Secondary title/Speaker Name</a:t>
            </a:r>
          </a:p>
        </p:txBody>
      </p:sp>
      <p:cxnSp>
        <p:nvCxnSpPr>
          <p:cNvPr id="14" name="Straight Connector 13">
            <a:extLst>
              <a:ext uri="{FF2B5EF4-FFF2-40B4-BE49-F238E27FC236}">
                <a16:creationId xmlns:a16="http://schemas.microsoft.com/office/drawing/2014/main" id="{67DA2179-1F04-4E61-BD19-8DC4D08B6FC6}"/>
              </a:ext>
            </a:extLst>
          </p:cNvPr>
          <p:cNvCxnSpPr/>
          <p:nvPr userDrawn="1"/>
        </p:nvCxnSpPr>
        <p:spPr>
          <a:xfrm>
            <a:off x="402528" y="3240157"/>
            <a:ext cx="485001" cy="0"/>
          </a:xfrm>
          <a:prstGeom prst="line">
            <a:avLst/>
          </a:prstGeom>
          <a:ln w="5080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7176F8B-6A1D-4FE0-9D9B-1892E51C1651}"/>
              </a:ext>
            </a:extLst>
          </p:cNvPr>
          <p:cNvCxnSpPr>
            <a:cxnSpLocks/>
          </p:cNvCxnSpPr>
          <p:nvPr userDrawn="1"/>
        </p:nvCxnSpPr>
        <p:spPr>
          <a:xfrm>
            <a:off x="419100" y="2590800"/>
            <a:ext cx="831509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0902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23544" y="2313432"/>
            <a:ext cx="7812469" cy="356616"/>
          </a:xfrm>
          <a:prstGeom prst="rect">
            <a:avLst/>
          </a:prstGeom>
        </p:spPr>
        <p:txBody>
          <a:bodyPr/>
          <a:lstStyle>
            <a:lvl1pPr algn="l">
              <a:defRPr sz="1800" b="1">
                <a:solidFill>
                  <a:srgbClr val="111111"/>
                </a:solidFill>
              </a:defRPr>
            </a:lvl1pPr>
          </a:lstStyle>
          <a:p>
            <a:r>
              <a:rPr lang="en-US"/>
              <a:t>Click to edit Master title style</a:t>
            </a:r>
          </a:p>
        </p:txBody>
      </p:sp>
      <p:cxnSp>
        <p:nvCxnSpPr>
          <p:cNvPr id="4" name="Straight Connector 3"/>
          <p:cNvCxnSpPr/>
          <p:nvPr userDrawn="1"/>
        </p:nvCxnSpPr>
        <p:spPr>
          <a:xfrm>
            <a:off x="1017750" y="2817659"/>
            <a:ext cx="485001" cy="0"/>
          </a:xfrm>
          <a:prstGeom prst="line">
            <a:avLst/>
          </a:prstGeom>
          <a:ln w="5080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1"/>
          </p:nvPr>
        </p:nvSpPr>
        <p:spPr>
          <a:xfrm>
            <a:off x="1030031" y="2965270"/>
            <a:ext cx="5342194" cy="2868356"/>
          </a:xfrm>
          <a:prstGeom prst="rect">
            <a:avLst/>
          </a:prstGeom>
        </p:spPr>
        <p:txBody>
          <a:bodyPr lIns="0" tIns="91440" rIns="0" bIns="91440"/>
          <a:lstStyle>
            <a:lvl1pPr marL="0" indent="0">
              <a:buNone/>
              <a:defRPr sz="1600">
                <a:solidFill>
                  <a:srgbClr val="111111"/>
                </a:solidFill>
              </a:defRPr>
            </a:lvl1pPr>
          </a:lstStyle>
          <a:p>
            <a:endParaRPr lang="en-US" dirty="0"/>
          </a:p>
        </p:txBody>
      </p:sp>
      <p:sp>
        <p:nvSpPr>
          <p:cNvPr id="6" name="Rectangle 5">
            <a:extLst>
              <a:ext uri="{FF2B5EF4-FFF2-40B4-BE49-F238E27FC236}">
                <a16:creationId xmlns:a16="http://schemas.microsoft.com/office/drawing/2014/main" id="{58C533F5-4716-4A79-AAB9-56B4C7EEB336}"/>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8" name="TextBox 7">
            <a:extLst>
              <a:ext uri="{FF2B5EF4-FFF2-40B4-BE49-F238E27FC236}">
                <a16:creationId xmlns:a16="http://schemas.microsoft.com/office/drawing/2014/main" id="{D6222B5C-0386-4E4E-8B86-55FD92BAFDA8}"/>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9" name="Picture 8" descr="A picture containing computer, sitting, monitor, dark&#10;&#10;Description automatically generated">
            <a:extLst>
              <a:ext uri="{FF2B5EF4-FFF2-40B4-BE49-F238E27FC236}">
                <a16:creationId xmlns:a16="http://schemas.microsoft.com/office/drawing/2014/main" id="{221959E0-2278-4E43-8419-3BDF1D7007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2850729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843F2B58-0ECC-4E04-BF47-E6F7D2D48A88}"/>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2002064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217167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
        <p:nvSpPr>
          <p:cNvPr id="7" name="Text Placeholder 9">
            <a:extLst>
              <a:ext uri="{FF2B5EF4-FFF2-40B4-BE49-F238E27FC236}">
                <a16:creationId xmlns:a16="http://schemas.microsoft.com/office/drawing/2014/main" id="{1C6081B1-9159-4021-91FE-76AB815E4488}"/>
              </a:ext>
            </a:extLst>
          </p:cNvPr>
          <p:cNvSpPr>
            <a:spLocks noGrp="1"/>
          </p:cNvSpPr>
          <p:nvPr>
            <p:ph type="body" sz="quarter" idx="11"/>
          </p:nvPr>
        </p:nvSpPr>
        <p:spPr>
          <a:xfrm>
            <a:off x="320040" y="1406185"/>
            <a:ext cx="8412480" cy="4800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9835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704353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20"/>
            <a:ext cx="8412480" cy="41096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cxnSp>
        <p:nvCxnSpPr>
          <p:cNvPr id="5" name="Straight Connector 4">
            <a:extLst>
              <a:ext uri="{FF2B5EF4-FFF2-40B4-BE49-F238E27FC236}">
                <a16:creationId xmlns:a16="http://schemas.microsoft.com/office/drawing/2014/main" id="{40A5BDF4-BDB6-4F34-BBD2-27BBCE8282FF}"/>
              </a:ext>
            </a:extLst>
          </p:cNvPr>
          <p:cNvCxnSpPr/>
          <p:nvPr userDrawn="1"/>
        </p:nvCxnSpPr>
        <p:spPr>
          <a:xfrm>
            <a:off x="416194" y="5376492"/>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06F03BE-EB1C-4D80-9C59-950AA1F8641A}"/>
              </a:ext>
            </a:extLst>
          </p:cNvPr>
          <p:cNvCxnSpPr/>
          <p:nvPr userDrawn="1"/>
        </p:nvCxnSpPr>
        <p:spPr>
          <a:xfrm>
            <a:off x="416194" y="6062913"/>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58D5CAF0-7D9E-4C84-8038-CEC32F5D2EFB}"/>
              </a:ext>
            </a:extLst>
          </p:cNvPr>
          <p:cNvSpPr>
            <a:spLocks noGrp="1"/>
          </p:cNvSpPr>
          <p:nvPr userDrawn="1">
            <p:ph type="body" sz="quarter" idx="13"/>
          </p:nvPr>
        </p:nvSpPr>
        <p:spPr>
          <a:xfrm>
            <a:off x="419099" y="5429190"/>
            <a:ext cx="8308707" cy="581025"/>
          </a:xfrm>
          <a:solidFill>
            <a:schemeClr val="tx2"/>
          </a:solidFill>
        </p:spPr>
        <p:txBody>
          <a:bodyPr anchor="ctr">
            <a:noAutofit/>
          </a:bodyPr>
          <a:lstStyle>
            <a:lvl1pPr marL="0" indent="0" algn="ctr">
              <a:lnSpc>
                <a:spcPts val="1925"/>
              </a:lnSpc>
              <a:spcBef>
                <a:spcPts val="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843924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lIns="640080"/>
          <a:lstStyle>
            <a:lvl1pPr marL="0" marR="0" indent="0" algn="l" defTabSz="914293" rtl="0" eaLnBrk="1" fontAlgn="auto" latinLnBrk="0" hangingPunct="1">
              <a:lnSpc>
                <a:spcPct val="100000"/>
              </a:lnSpc>
              <a:spcBef>
                <a:spcPts val="2400"/>
              </a:spcBef>
              <a:spcAft>
                <a:spcPts val="0"/>
              </a:spcAft>
              <a:buClrTx/>
              <a:buSzTx/>
              <a:buFontTx/>
              <a:buNone/>
              <a:tabLst/>
              <a:defRPr/>
            </a:lvl1pPr>
          </a:lstStyle>
          <a:p>
            <a:pPr lvl="0"/>
            <a:r>
              <a:rPr lang="en-US"/>
              <a:t>Click to edit Master text styles</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768365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2480"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31203" y="1811867"/>
            <a:ext cx="3811588" cy="3886200"/>
          </a:xfrm>
        </p:spPr>
        <p:txBody>
          <a:bodyPr/>
          <a:lstStyle/>
          <a:p>
            <a:endParaRPr lang="en-US" dirty="0"/>
          </a:p>
        </p:txBody>
      </p:sp>
      <p:sp>
        <p:nvSpPr>
          <p:cNvPr id="7" name="Chart Placeholder 3">
            <a:extLst>
              <a:ext uri="{FF2B5EF4-FFF2-40B4-BE49-F238E27FC236}">
                <a16:creationId xmlns:a16="http://schemas.microsoft.com/office/drawing/2014/main" id="{AA6A6F80-6F5E-4275-BA06-5E2F39D6309E}"/>
              </a:ext>
            </a:extLst>
          </p:cNvPr>
          <p:cNvSpPr>
            <a:spLocks noGrp="1"/>
          </p:cNvSpPr>
          <p:nvPr>
            <p:ph type="chart" sz="quarter" idx="12"/>
          </p:nvPr>
        </p:nvSpPr>
        <p:spPr>
          <a:xfrm>
            <a:off x="4682528" y="1811867"/>
            <a:ext cx="3811588" cy="3886200"/>
          </a:xfrm>
        </p:spPr>
        <p:txBody>
          <a:bodyPr/>
          <a:lstStyle/>
          <a:p>
            <a:endParaRPr lang="en-US" dirty="0"/>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256664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18784" y="1811867"/>
            <a:ext cx="8318665" cy="3886200"/>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407409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843F2B58-0ECC-4E04-BF47-E6F7D2D48A88}"/>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052354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erformance Call 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85FA42-1107-4A30-AF52-EC2C7D069925}"/>
              </a:ext>
            </a:extLst>
          </p:cNvPr>
          <p:cNvSpPr/>
          <p:nvPr userDrawn="1"/>
        </p:nvSpPr>
        <p:spPr>
          <a:xfrm>
            <a:off x="6375400" y="0"/>
            <a:ext cx="276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C51ED5-925C-4ECC-858A-4CF9ABADEFEA}"/>
              </a:ext>
            </a:extLst>
          </p:cNvPr>
          <p:cNvSpPr/>
          <p:nvPr userDrawn="1"/>
        </p:nvSpPr>
        <p:spPr>
          <a:xfrm>
            <a:off x="6549693" y="205740"/>
            <a:ext cx="2420014" cy="636439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20678" y="236055"/>
            <a:ext cx="5745402" cy="323149"/>
          </a:xfrm>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5745402" cy="369320"/>
          </a:xfrm>
        </p:spPr>
        <p:txBody>
          <a:bodyPr wrap="square">
            <a:spAutoFit/>
          </a:bodyPr>
          <a:lstStyle>
            <a:lvl1pPr marL="0" indent="0">
              <a:lnSpc>
                <a:spcPct val="100000"/>
              </a:lnSpc>
              <a:spcBef>
                <a:spcPts val="0"/>
              </a:spcBef>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00C93E24-8698-467B-8C9B-4CD2768CAA6F}"/>
              </a:ext>
            </a:extLst>
          </p:cNvPr>
          <p:cNvSpPr>
            <a:spLocks noGrp="1"/>
          </p:cNvSpPr>
          <p:nvPr>
            <p:ph type="body" sz="quarter" idx="26"/>
          </p:nvPr>
        </p:nvSpPr>
        <p:spPr>
          <a:xfrm>
            <a:off x="313591" y="6506289"/>
            <a:ext cx="5751576"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7" name="Text Placeholder 6">
            <a:extLst>
              <a:ext uri="{FF2B5EF4-FFF2-40B4-BE49-F238E27FC236}">
                <a16:creationId xmlns:a16="http://schemas.microsoft.com/office/drawing/2014/main" id="{22962753-2545-4AC3-9BE7-DF6B898E945A}"/>
              </a:ext>
            </a:extLst>
          </p:cNvPr>
          <p:cNvSpPr>
            <a:spLocks noGrp="1"/>
          </p:cNvSpPr>
          <p:nvPr>
            <p:ph type="body" sz="quarter" idx="27" hasCustomPrompt="1"/>
          </p:nvPr>
        </p:nvSpPr>
        <p:spPr>
          <a:xfrm>
            <a:off x="314325" y="1538288"/>
            <a:ext cx="5754393" cy="498586"/>
          </a:xfrm>
        </p:spPr>
        <p:txBody>
          <a:bodyPr wrap="square">
            <a:spAutoFit/>
          </a:bodyPr>
          <a:lstStyle>
            <a:lvl1pPr>
              <a:spcBef>
                <a:spcPts val="1800"/>
              </a:spcBef>
              <a:defRPr sz="1200"/>
            </a:lvl1pPr>
            <a:lvl2pPr marL="640080" indent="-182880">
              <a:defRPr sz="1200"/>
            </a:lvl2pPr>
          </a:lstStyle>
          <a:p>
            <a:pPr lvl="0"/>
            <a:r>
              <a:rPr lang="en-US"/>
              <a:t>Edit Master text styles</a:t>
            </a:r>
          </a:p>
          <a:p>
            <a:pPr lvl="1"/>
            <a:r>
              <a:rPr lang="en-US"/>
              <a:t>Second level</a:t>
            </a:r>
          </a:p>
        </p:txBody>
      </p:sp>
      <p:sp>
        <p:nvSpPr>
          <p:cNvPr id="12" name="Rectangle 11">
            <a:extLst>
              <a:ext uri="{FF2B5EF4-FFF2-40B4-BE49-F238E27FC236}">
                <a16:creationId xmlns:a16="http://schemas.microsoft.com/office/drawing/2014/main" id="{6E3DF18F-7F34-48A2-9103-762D16FAD3A7}"/>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13" name="TextBox 12">
            <a:extLst>
              <a:ext uri="{FF2B5EF4-FFF2-40B4-BE49-F238E27FC236}">
                <a16:creationId xmlns:a16="http://schemas.microsoft.com/office/drawing/2014/main" id="{969F2FBC-721B-4841-A014-B4F9E7BACD90}"/>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17" name="Text Placeholder 8">
            <a:extLst>
              <a:ext uri="{FF2B5EF4-FFF2-40B4-BE49-F238E27FC236}">
                <a16:creationId xmlns:a16="http://schemas.microsoft.com/office/drawing/2014/main" id="{72AD3E56-A459-4127-B373-DC6D5DBF3F1E}"/>
              </a:ext>
            </a:extLst>
          </p:cNvPr>
          <p:cNvSpPr>
            <a:spLocks noGrp="1"/>
          </p:cNvSpPr>
          <p:nvPr>
            <p:ph type="body" sz="quarter" idx="16" hasCustomPrompt="1"/>
          </p:nvPr>
        </p:nvSpPr>
        <p:spPr>
          <a:xfrm>
            <a:off x="6913641" y="1543168"/>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18" name="Text Placeholder 12">
            <a:extLst>
              <a:ext uri="{FF2B5EF4-FFF2-40B4-BE49-F238E27FC236}">
                <a16:creationId xmlns:a16="http://schemas.microsoft.com/office/drawing/2014/main" id="{65179245-F480-4948-AC5B-D75E55A384FB}"/>
              </a:ext>
            </a:extLst>
          </p:cNvPr>
          <p:cNvSpPr>
            <a:spLocks noGrp="1"/>
          </p:cNvSpPr>
          <p:nvPr>
            <p:ph type="body" sz="quarter" idx="28" hasCustomPrompt="1"/>
          </p:nvPr>
        </p:nvSpPr>
        <p:spPr>
          <a:xfrm>
            <a:off x="6913641" y="2111984"/>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19" name="Text Placeholder 8">
            <a:extLst>
              <a:ext uri="{FF2B5EF4-FFF2-40B4-BE49-F238E27FC236}">
                <a16:creationId xmlns:a16="http://schemas.microsoft.com/office/drawing/2014/main" id="{61F1BC4D-C209-4AE4-AECF-B6A4BB27B1B1}"/>
              </a:ext>
            </a:extLst>
          </p:cNvPr>
          <p:cNvSpPr>
            <a:spLocks noGrp="1"/>
          </p:cNvSpPr>
          <p:nvPr>
            <p:ph type="body" sz="quarter" idx="29" hasCustomPrompt="1"/>
          </p:nvPr>
        </p:nvSpPr>
        <p:spPr>
          <a:xfrm>
            <a:off x="6913641" y="3104833"/>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1D71C966-715B-41FB-95D1-07495C1EB7EE}"/>
              </a:ext>
            </a:extLst>
          </p:cNvPr>
          <p:cNvSpPr>
            <a:spLocks noGrp="1"/>
          </p:cNvSpPr>
          <p:nvPr>
            <p:ph type="body" sz="quarter" idx="30" hasCustomPrompt="1"/>
          </p:nvPr>
        </p:nvSpPr>
        <p:spPr>
          <a:xfrm>
            <a:off x="6913641" y="3673649"/>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22" name="Text Placeholder 8">
            <a:extLst>
              <a:ext uri="{FF2B5EF4-FFF2-40B4-BE49-F238E27FC236}">
                <a16:creationId xmlns:a16="http://schemas.microsoft.com/office/drawing/2014/main" id="{809B4186-BAE1-4C3A-8E65-CB93055FF1FC}"/>
              </a:ext>
            </a:extLst>
          </p:cNvPr>
          <p:cNvSpPr>
            <a:spLocks noGrp="1"/>
          </p:cNvSpPr>
          <p:nvPr>
            <p:ph type="body" sz="quarter" idx="33" hasCustomPrompt="1"/>
          </p:nvPr>
        </p:nvSpPr>
        <p:spPr>
          <a:xfrm>
            <a:off x="6913641" y="4713449"/>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3" name="Text Placeholder 12">
            <a:extLst>
              <a:ext uri="{FF2B5EF4-FFF2-40B4-BE49-F238E27FC236}">
                <a16:creationId xmlns:a16="http://schemas.microsoft.com/office/drawing/2014/main" id="{D893B207-9203-46AB-B4CE-0280E4E93024}"/>
              </a:ext>
            </a:extLst>
          </p:cNvPr>
          <p:cNvSpPr>
            <a:spLocks noGrp="1"/>
          </p:cNvSpPr>
          <p:nvPr>
            <p:ph type="body" sz="quarter" idx="34" hasCustomPrompt="1"/>
          </p:nvPr>
        </p:nvSpPr>
        <p:spPr>
          <a:xfrm>
            <a:off x="6913641" y="5282265"/>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cxnSp>
        <p:nvCxnSpPr>
          <p:cNvPr id="25" name="Straight Connector 24">
            <a:extLst>
              <a:ext uri="{FF2B5EF4-FFF2-40B4-BE49-F238E27FC236}">
                <a16:creationId xmlns:a16="http://schemas.microsoft.com/office/drawing/2014/main" id="{3C0688FE-1953-4DB0-8241-D8C9FE5B0749}"/>
              </a:ext>
            </a:extLst>
          </p:cNvPr>
          <p:cNvCxnSpPr/>
          <p:nvPr userDrawn="1"/>
        </p:nvCxnSpPr>
        <p:spPr>
          <a:xfrm>
            <a:off x="7517199" y="2714016"/>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2B5DD15-EFBB-4B71-B22C-E7046CDCD79D}"/>
              </a:ext>
            </a:extLst>
          </p:cNvPr>
          <p:cNvCxnSpPr/>
          <p:nvPr userDrawn="1"/>
        </p:nvCxnSpPr>
        <p:spPr>
          <a:xfrm>
            <a:off x="7517199" y="4335957"/>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BE1FBBC3-D57D-4C8E-8ED6-878BCBD94C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169846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vestment Spotlight">
    <p:spTree>
      <p:nvGrpSpPr>
        <p:cNvPr id="1" name=""/>
        <p:cNvGrpSpPr/>
        <p:nvPr/>
      </p:nvGrpSpPr>
      <p:grpSpPr>
        <a:xfrm>
          <a:off x="0" y="0"/>
          <a:ext cx="0" cy="0"/>
          <a:chOff x="0" y="0"/>
          <a:chExt cx="0" cy="0"/>
        </a:xfrm>
      </p:grpSpPr>
      <p:sp>
        <p:nvSpPr>
          <p:cNvPr id="38" name="Text Placeholder 5">
            <a:extLst>
              <a:ext uri="{FF2B5EF4-FFF2-40B4-BE49-F238E27FC236}">
                <a16:creationId xmlns:a16="http://schemas.microsoft.com/office/drawing/2014/main" id="{40B76C3C-5CC4-4C6E-82B2-4474DE7AEB49}"/>
              </a:ext>
            </a:extLst>
          </p:cNvPr>
          <p:cNvSpPr>
            <a:spLocks noGrp="1"/>
          </p:cNvSpPr>
          <p:nvPr>
            <p:ph type="body" sz="quarter" idx="34" hasCustomPrompt="1"/>
          </p:nvPr>
        </p:nvSpPr>
        <p:spPr>
          <a:xfrm>
            <a:off x="320675" y="478361"/>
            <a:ext cx="4407408" cy="369320"/>
          </a:xfrm>
          <a:solidFill>
            <a:schemeClr val="bg1"/>
          </a:solidFill>
        </p:spPr>
        <p:txBody>
          <a:bodyPr>
            <a:spAutoFit/>
          </a:bodyPr>
          <a:lstStyle>
            <a:lvl1pPr marL="0" indent="0">
              <a:buNone/>
              <a:defRPr sz="1800" b="0">
                <a:solidFill>
                  <a:schemeClr val="tx1"/>
                </a:solidFill>
              </a:defRPr>
            </a:lvl1pPr>
          </a:lstStyle>
          <a:p>
            <a:pPr lvl="0"/>
            <a:r>
              <a:rPr lang="en-US"/>
              <a:t>Click to edit Master text styles</a:t>
            </a:r>
          </a:p>
        </p:txBody>
      </p:sp>
      <p:sp>
        <p:nvSpPr>
          <p:cNvPr id="36" name="Text Placeholder 5">
            <a:extLst>
              <a:ext uri="{FF2B5EF4-FFF2-40B4-BE49-F238E27FC236}">
                <a16:creationId xmlns:a16="http://schemas.microsoft.com/office/drawing/2014/main" id="{C7A8BA5A-E81A-4322-8DD6-B1437CBFDAE3}"/>
              </a:ext>
            </a:extLst>
          </p:cNvPr>
          <p:cNvSpPr>
            <a:spLocks noGrp="1"/>
          </p:cNvSpPr>
          <p:nvPr>
            <p:ph type="body" sz="quarter" idx="33" hasCustomPrompt="1"/>
          </p:nvPr>
        </p:nvSpPr>
        <p:spPr>
          <a:xfrm>
            <a:off x="322112" y="967207"/>
            <a:ext cx="4407408" cy="369320"/>
          </a:xfrm>
        </p:spPr>
        <p:txBody>
          <a:bodyPr>
            <a:spAutoFit/>
          </a:bodyPr>
          <a:lstStyle>
            <a:lvl1pPr marL="0" indent="0">
              <a:spcBef>
                <a:spcPts val="0"/>
              </a:spcBef>
              <a:buNone/>
              <a:defRPr sz="1800">
                <a:solidFill>
                  <a:srgbClr val="407EB6"/>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AE32030C-B636-4F0F-9E6F-27CB56D643A2}"/>
              </a:ext>
            </a:extLst>
          </p:cNvPr>
          <p:cNvSpPr/>
          <p:nvPr userDrawn="1"/>
        </p:nvSpPr>
        <p:spPr>
          <a:xfrm>
            <a:off x="5153891" y="1045"/>
            <a:ext cx="39901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5">
            <a:extLst>
              <a:ext uri="{FF2B5EF4-FFF2-40B4-BE49-F238E27FC236}">
                <a16:creationId xmlns:a16="http://schemas.microsoft.com/office/drawing/2014/main" id="{7028A417-71E0-4667-B952-03B71A0E5D67}"/>
              </a:ext>
            </a:extLst>
          </p:cNvPr>
          <p:cNvSpPr>
            <a:spLocks noGrp="1" noChangeAspect="1"/>
          </p:cNvSpPr>
          <p:nvPr>
            <p:ph type="pic" sz="quarter" idx="10"/>
          </p:nvPr>
        </p:nvSpPr>
        <p:spPr>
          <a:xfrm>
            <a:off x="5153890" y="967207"/>
            <a:ext cx="3990109" cy="2205946"/>
          </a:xfrm>
        </p:spPr>
        <p:txBody>
          <a:bodyPr/>
          <a:lstStyle/>
          <a:p>
            <a:endParaRPr lang="en-US" dirty="0"/>
          </a:p>
        </p:txBody>
      </p:sp>
      <p:sp>
        <p:nvSpPr>
          <p:cNvPr id="16" name="Text Placeholder 8">
            <a:extLst>
              <a:ext uri="{FF2B5EF4-FFF2-40B4-BE49-F238E27FC236}">
                <a16:creationId xmlns:a16="http://schemas.microsoft.com/office/drawing/2014/main" id="{06688511-16F8-4354-AA50-CB3EA994D299}"/>
              </a:ext>
            </a:extLst>
          </p:cNvPr>
          <p:cNvSpPr>
            <a:spLocks noGrp="1"/>
          </p:cNvSpPr>
          <p:nvPr>
            <p:ph type="body" sz="quarter" idx="16" hasCustomPrompt="1"/>
          </p:nvPr>
        </p:nvSpPr>
        <p:spPr>
          <a:xfrm>
            <a:off x="5346284"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17" name="Text Placeholder 12">
            <a:extLst>
              <a:ext uri="{FF2B5EF4-FFF2-40B4-BE49-F238E27FC236}">
                <a16:creationId xmlns:a16="http://schemas.microsoft.com/office/drawing/2014/main" id="{21B205C3-32D2-4B14-9E7D-EE5C5D9DA8BE}"/>
              </a:ext>
            </a:extLst>
          </p:cNvPr>
          <p:cNvSpPr>
            <a:spLocks noGrp="1"/>
          </p:cNvSpPr>
          <p:nvPr>
            <p:ph type="body" sz="quarter" idx="28"/>
          </p:nvPr>
        </p:nvSpPr>
        <p:spPr>
          <a:xfrm>
            <a:off x="5346284"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18" name="Text Placeholder 8">
            <a:extLst>
              <a:ext uri="{FF2B5EF4-FFF2-40B4-BE49-F238E27FC236}">
                <a16:creationId xmlns:a16="http://schemas.microsoft.com/office/drawing/2014/main" id="{7A2B00DF-EB27-4EED-9670-A76DB26DB196}"/>
              </a:ext>
            </a:extLst>
          </p:cNvPr>
          <p:cNvSpPr>
            <a:spLocks noGrp="1"/>
          </p:cNvSpPr>
          <p:nvPr>
            <p:ph type="body" sz="quarter" idx="18" hasCustomPrompt="1"/>
          </p:nvPr>
        </p:nvSpPr>
        <p:spPr>
          <a:xfrm>
            <a:off x="7257611"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F7151727-413F-4B1B-94A5-39D09459282B}"/>
              </a:ext>
            </a:extLst>
          </p:cNvPr>
          <p:cNvSpPr>
            <a:spLocks noGrp="1"/>
          </p:cNvSpPr>
          <p:nvPr>
            <p:ph type="body" sz="quarter" idx="19"/>
          </p:nvPr>
        </p:nvSpPr>
        <p:spPr>
          <a:xfrm>
            <a:off x="7257611"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1" name="Text Placeholder 8">
            <a:extLst>
              <a:ext uri="{FF2B5EF4-FFF2-40B4-BE49-F238E27FC236}">
                <a16:creationId xmlns:a16="http://schemas.microsoft.com/office/drawing/2014/main" id="{6503E671-F523-4FD0-A70C-249123516B64}"/>
              </a:ext>
            </a:extLst>
          </p:cNvPr>
          <p:cNvSpPr>
            <a:spLocks noGrp="1"/>
          </p:cNvSpPr>
          <p:nvPr>
            <p:ph type="body" sz="quarter" idx="29" hasCustomPrompt="1"/>
          </p:nvPr>
        </p:nvSpPr>
        <p:spPr>
          <a:xfrm>
            <a:off x="5346284"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2" name="Text Placeholder 12">
            <a:extLst>
              <a:ext uri="{FF2B5EF4-FFF2-40B4-BE49-F238E27FC236}">
                <a16:creationId xmlns:a16="http://schemas.microsoft.com/office/drawing/2014/main" id="{583A3183-9354-401F-AB0B-AEC80A4A423E}"/>
              </a:ext>
            </a:extLst>
          </p:cNvPr>
          <p:cNvSpPr>
            <a:spLocks noGrp="1"/>
          </p:cNvSpPr>
          <p:nvPr>
            <p:ph type="body" sz="quarter" idx="30"/>
          </p:nvPr>
        </p:nvSpPr>
        <p:spPr>
          <a:xfrm>
            <a:off x="5346284"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3" name="Text Placeholder 8">
            <a:extLst>
              <a:ext uri="{FF2B5EF4-FFF2-40B4-BE49-F238E27FC236}">
                <a16:creationId xmlns:a16="http://schemas.microsoft.com/office/drawing/2014/main" id="{038BB05B-5A49-427B-9802-1F50C70325F1}"/>
              </a:ext>
            </a:extLst>
          </p:cNvPr>
          <p:cNvSpPr>
            <a:spLocks noGrp="1"/>
          </p:cNvSpPr>
          <p:nvPr>
            <p:ph type="body" sz="quarter" idx="31" hasCustomPrompt="1"/>
          </p:nvPr>
        </p:nvSpPr>
        <p:spPr>
          <a:xfrm>
            <a:off x="7257611"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4" name="Text Placeholder 12">
            <a:extLst>
              <a:ext uri="{FF2B5EF4-FFF2-40B4-BE49-F238E27FC236}">
                <a16:creationId xmlns:a16="http://schemas.microsoft.com/office/drawing/2014/main" id="{185B84D1-82D9-4973-A7AA-F632AC9C52EE}"/>
              </a:ext>
            </a:extLst>
          </p:cNvPr>
          <p:cNvSpPr>
            <a:spLocks noGrp="1"/>
          </p:cNvSpPr>
          <p:nvPr>
            <p:ph type="body" sz="quarter" idx="32"/>
          </p:nvPr>
        </p:nvSpPr>
        <p:spPr>
          <a:xfrm>
            <a:off x="7257611"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cxnSp>
        <p:nvCxnSpPr>
          <p:cNvPr id="26" name="Straight Connector 25">
            <a:extLst>
              <a:ext uri="{FF2B5EF4-FFF2-40B4-BE49-F238E27FC236}">
                <a16:creationId xmlns:a16="http://schemas.microsoft.com/office/drawing/2014/main" id="{4859AF99-C74B-47E9-9953-31FB8E0909F9}"/>
              </a:ext>
            </a:extLst>
          </p:cNvPr>
          <p:cNvCxnSpPr/>
          <p:nvPr userDrawn="1"/>
        </p:nvCxnSpPr>
        <p:spPr>
          <a:xfrm>
            <a:off x="5949842"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D563973-4AC5-45D0-BA57-D1BE12BE6235}"/>
              </a:ext>
            </a:extLst>
          </p:cNvPr>
          <p:cNvCxnSpPr/>
          <p:nvPr userDrawn="1"/>
        </p:nvCxnSpPr>
        <p:spPr>
          <a:xfrm>
            <a:off x="7861169"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6">
            <a:extLst>
              <a:ext uri="{FF2B5EF4-FFF2-40B4-BE49-F238E27FC236}">
                <a16:creationId xmlns:a16="http://schemas.microsoft.com/office/drawing/2014/main" id="{16F1FBAE-62CB-45EF-9F86-1E2C7D5A85E6}"/>
              </a:ext>
            </a:extLst>
          </p:cNvPr>
          <p:cNvSpPr>
            <a:spLocks noGrp="1"/>
          </p:cNvSpPr>
          <p:nvPr>
            <p:ph type="body" sz="quarter" idx="26"/>
          </p:nvPr>
        </p:nvSpPr>
        <p:spPr>
          <a:xfrm>
            <a:off x="313593" y="6506293"/>
            <a:ext cx="44074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33" name="Rectangle 32">
            <a:extLst>
              <a:ext uri="{FF2B5EF4-FFF2-40B4-BE49-F238E27FC236}">
                <a16:creationId xmlns:a16="http://schemas.microsoft.com/office/drawing/2014/main" id="{145E782B-BA88-439C-9B0B-11CD4CBF69F1}"/>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34" name="TextBox 33">
            <a:extLst>
              <a:ext uri="{FF2B5EF4-FFF2-40B4-BE49-F238E27FC236}">
                <a16:creationId xmlns:a16="http://schemas.microsoft.com/office/drawing/2014/main" id="{21178343-764A-4DAD-A4BA-34B966C1733F}"/>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35" name="Title 1">
            <a:extLst>
              <a:ext uri="{FF2B5EF4-FFF2-40B4-BE49-F238E27FC236}">
                <a16:creationId xmlns:a16="http://schemas.microsoft.com/office/drawing/2014/main" id="{646B524E-28FD-4E0B-8543-740FD3DCD664}"/>
              </a:ext>
            </a:extLst>
          </p:cNvPr>
          <p:cNvSpPr>
            <a:spLocks noGrp="1"/>
          </p:cNvSpPr>
          <p:nvPr>
            <p:ph type="title"/>
          </p:nvPr>
        </p:nvSpPr>
        <p:spPr>
          <a:xfrm>
            <a:off x="320675" y="236055"/>
            <a:ext cx="4407407" cy="323149"/>
          </a:xfrm>
        </p:spPr>
        <p:txBody>
          <a:bodyPr/>
          <a:lstStyle/>
          <a:p>
            <a:r>
              <a:rPr lang="en-US"/>
              <a:t>Click to edit Master title style</a:t>
            </a:r>
          </a:p>
        </p:txBody>
      </p:sp>
      <p:cxnSp>
        <p:nvCxnSpPr>
          <p:cNvPr id="39" name="Straight Connector 38">
            <a:extLst>
              <a:ext uri="{FF2B5EF4-FFF2-40B4-BE49-F238E27FC236}">
                <a16:creationId xmlns:a16="http://schemas.microsoft.com/office/drawing/2014/main" id="{DB807203-16EE-409D-93D2-C67C394159F2}"/>
              </a:ext>
            </a:extLst>
          </p:cNvPr>
          <p:cNvCxnSpPr/>
          <p:nvPr userDrawn="1"/>
        </p:nvCxnSpPr>
        <p:spPr>
          <a:xfrm>
            <a:off x="412120" y="915407"/>
            <a:ext cx="485001" cy="0"/>
          </a:xfrm>
          <a:prstGeom prst="line">
            <a:avLst/>
          </a:prstGeom>
          <a:ln w="50800" cmpd="sng">
            <a:solidFill>
              <a:srgbClr val="407EC9"/>
            </a:solidFill>
            <a:miter lim="800000"/>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3BA1C4E5-0A32-4E21-96E4-FB61583692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2322119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15924" y="2011680"/>
            <a:ext cx="8316595" cy="3986784"/>
          </a:xfrm>
          <a:prstGeom prst="rect">
            <a:avLst/>
          </a:prstGeom>
        </p:spPr>
        <p:txBody>
          <a:bodyPr/>
          <a:lstStyle>
            <a:lvl1pPr marL="0" indent="0" algn="ctr">
              <a:buNone/>
              <a:defRPr sz="3200">
                <a:solidFill>
                  <a:srgbClr val="11111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4E1ABBC8-4090-4413-BAC6-CA0C51297401}"/>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6" name="TextBox 5">
            <a:extLst>
              <a:ext uri="{FF2B5EF4-FFF2-40B4-BE49-F238E27FC236}">
                <a16:creationId xmlns:a16="http://schemas.microsoft.com/office/drawing/2014/main" id="{B9455B6D-EF69-4000-8DFF-11977F6B5C2E}"/>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7" name="Picture 6" descr="A picture containing computer, sitting, monitor, dark&#10;&#10;Description automatically generated">
            <a:extLst>
              <a:ext uri="{FF2B5EF4-FFF2-40B4-BE49-F238E27FC236}">
                <a16:creationId xmlns:a16="http://schemas.microsoft.com/office/drawing/2014/main" id="{CA86E1F7-E33F-4A3C-91C0-B16946020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218028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1111"/>
                </a:solidFill>
              </a:defRPr>
            </a:lvl1pPr>
          </a:lstStyle>
          <a:p>
            <a:r>
              <a:rPr lang="en-US"/>
              <a:t>Click to edit Master title style</a:t>
            </a:r>
          </a:p>
        </p:txBody>
      </p:sp>
      <p:sp>
        <p:nvSpPr>
          <p:cNvPr id="4" name="Text Placeholder 3"/>
          <p:cNvSpPr>
            <a:spLocks noGrp="1"/>
          </p:cNvSpPr>
          <p:nvPr>
            <p:ph type="body" sz="quarter" idx="10"/>
          </p:nvPr>
        </p:nvSpPr>
        <p:spPr>
          <a:xfrm>
            <a:off x="320676" y="871672"/>
            <a:ext cx="8415338" cy="5486400"/>
          </a:xfrm>
        </p:spPr>
        <p:txBody>
          <a:bodyPr numCol="3" spcCol="365760">
            <a:normAutofit/>
          </a:bodyPr>
          <a:lstStyle>
            <a:lvl1pPr marL="0" indent="0" algn="just">
              <a:spcBef>
                <a:spcPts val="0"/>
              </a:spcBef>
              <a:buNone/>
              <a:defRPr sz="700">
                <a:solidFill>
                  <a:srgbClr val="111111"/>
                </a:solidFill>
              </a:defRPr>
            </a:lvl1pPr>
          </a:lstStyle>
          <a:p>
            <a:pPr lvl="0"/>
            <a:r>
              <a:rPr lang="en-US"/>
              <a:t>Click to edit Master text styles</a:t>
            </a:r>
          </a:p>
        </p:txBody>
      </p:sp>
    </p:spTree>
    <p:extLst>
      <p:ext uri="{BB962C8B-B14F-4D97-AF65-F5344CB8AC3E}">
        <p14:creationId xmlns:p14="http://schemas.microsoft.com/office/powerpoint/2010/main" val="642610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Wi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6691FB-43A0-4C73-8275-FDF854B607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1" name="Text Placeholder 7">
            <a:extLst>
              <a:ext uri="{FF2B5EF4-FFF2-40B4-BE49-F238E27FC236}">
                <a16:creationId xmlns:a16="http://schemas.microsoft.com/office/drawing/2014/main" id="{ED5A0EF1-BF8E-4517-B2C6-40B4720CB265}"/>
              </a:ext>
            </a:extLst>
          </p:cNvPr>
          <p:cNvSpPr>
            <a:spLocks noGrp="1"/>
          </p:cNvSpPr>
          <p:nvPr>
            <p:ph type="body" sz="quarter" idx="10"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63F6C23D-5071-4352-8005-933F66D7DCFB}"/>
              </a:ext>
            </a:extLst>
          </p:cNvPr>
          <p:cNvSpPr>
            <a:spLocks noGrp="1"/>
          </p:cNvSpPr>
          <p:nvPr>
            <p:ph type="body" sz="quarter" idx="11"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CE487CB5-B4D1-4C3B-92FA-E013B2AA7047}"/>
              </a:ext>
            </a:extLst>
          </p:cNvPr>
          <p:cNvSpPr>
            <a:spLocks noGrp="1"/>
          </p:cNvSpPr>
          <p:nvPr>
            <p:ph type="body" sz="quarter" idx="12"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105CF1AB-E6C2-4617-86ED-3D952CB935F4}"/>
              </a:ext>
            </a:extLst>
          </p:cNvPr>
          <p:cNvCxnSpPr/>
          <p:nvPr userDrawn="1"/>
        </p:nvCxnSpPr>
        <p:spPr>
          <a:xfrm>
            <a:off x="818282" y="3254714"/>
            <a:ext cx="485001" cy="0"/>
          </a:xfrm>
          <a:prstGeom prst="line">
            <a:avLst/>
          </a:prstGeom>
          <a:ln w="50800" cmpd="sng">
            <a:solidFill>
              <a:schemeClr val="accent2"/>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DD84E801-B0FC-49BA-B356-05774513A0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3581451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 Internal">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03422" y="2697480"/>
            <a:ext cx="8432591" cy="594360"/>
          </a:xfrm>
          <a:prstGeom prst="rect">
            <a:avLst/>
          </a:prstGeom>
        </p:spPr>
        <p:txBody>
          <a:bodyPr/>
          <a:lstStyle>
            <a:lvl1pPr marL="0" indent="0">
              <a:buNone/>
              <a:defRPr sz="2400">
                <a:solidFill>
                  <a:schemeClr val="tx2"/>
                </a:solidFill>
                <a:latin typeface="Bodoni MT" panose="02070603080606020203" pitchFamily="18" charset="0"/>
              </a:defRPr>
            </a:lvl1pPr>
          </a:lstStyle>
          <a:p>
            <a:pPr lvl="0"/>
            <a:r>
              <a:rPr lang="en-US"/>
              <a:t>Divider – Internal</a:t>
            </a:r>
          </a:p>
        </p:txBody>
      </p:sp>
      <p:sp>
        <p:nvSpPr>
          <p:cNvPr id="4" name="Text Placeholder 2">
            <a:extLst>
              <a:ext uri="{FF2B5EF4-FFF2-40B4-BE49-F238E27FC236}">
                <a16:creationId xmlns:a16="http://schemas.microsoft.com/office/drawing/2014/main" id="{46044F16-66E9-4F72-AEBE-FA06E2BA2EA5}"/>
              </a:ext>
            </a:extLst>
          </p:cNvPr>
          <p:cNvSpPr>
            <a:spLocks noGrp="1"/>
          </p:cNvSpPr>
          <p:nvPr>
            <p:ph type="body" sz="quarter" idx="12" hasCustomPrompt="1"/>
          </p:nvPr>
        </p:nvSpPr>
        <p:spPr>
          <a:xfrm>
            <a:off x="303213" y="3429000"/>
            <a:ext cx="8431212" cy="276999"/>
          </a:xfrm>
          <a:prstGeom prst="rect">
            <a:avLst/>
          </a:prstGeom>
        </p:spPr>
        <p:txBody>
          <a:bodyPr>
            <a:spAutoFit/>
          </a:bodyPr>
          <a:lstStyle>
            <a:lvl1pPr marL="0" indent="0">
              <a:buNone/>
              <a:defRPr sz="1200" b="1" cap="all" spc="100" baseline="0">
                <a:solidFill>
                  <a:schemeClr val="tx2"/>
                </a:solidFill>
                <a:latin typeface="+mn-lt"/>
              </a:defRPr>
            </a:lvl1pPr>
          </a:lstStyle>
          <a:p>
            <a:pPr lvl="0"/>
            <a:r>
              <a:rPr lang="en-US"/>
              <a:t>Secondary title/Speaker Name</a:t>
            </a:r>
          </a:p>
        </p:txBody>
      </p:sp>
      <p:cxnSp>
        <p:nvCxnSpPr>
          <p:cNvPr id="7" name="Straight Connector 6">
            <a:extLst>
              <a:ext uri="{FF2B5EF4-FFF2-40B4-BE49-F238E27FC236}">
                <a16:creationId xmlns:a16="http://schemas.microsoft.com/office/drawing/2014/main" id="{49FA8263-02E3-4B4C-A4DE-EF2D302681B1}"/>
              </a:ext>
            </a:extLst>
          </p:cNvPr>
          <p:cNvCxnSpPr/>
          <p:nvPr userDrawn="1"/>
        </p:nvCxnSpPr>
        <p:spPr>
          <a:xfrm>
            <a:off x="402528" y="3240157"/>
            <a:ext cx="485001" cy="0"/>
          </a:xfrm>
          <a:prstGeom prst="line">
            <a:avLst/>
          </a:prstGeom>
          <a:ln w="50800" cmpd="sng">
            <a:solidFill>
              <a:schemeClr val="accent2"/>
            </a:solidFill>
            <a:miter lim="800000"/>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E950E9C-FC01-4528-8600-23652C8FB690}"/>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9" name="TextBox 8">
            <a:extLst>
              <a:ext uri="{FF2B5EF4-FFF2-40B4-BE49-F238E27FC236}">
                <a16:creationId xmlns:a16="http://schemas.microsoft.com/office/drawing/2014/main" id="{D1A92459-C63A-4B83-A764-9D6FE1338405}"/>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12" name="Picture 11" descr="A picture containing computer, sitting, monitor, dark&#10;&#10;Description automatically generated">
            <a:extLst>
              <a:ext uri="{FF2B5EF4-FFF2-40B4-BE49-F238E27FC236}">
                <a16:creationId xmlns:a16="http://schemas.microsoft.com/office/drawing/2014/main" id="{4C0C7724-4150-4969-AE3B-E57987398C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cxnSp>
        <p:nvCxnSpPr>
          <p:cNvPr id="11" name="Straight Connector 10">
            <a:extLst>
              <a:ext uri="{FF2B5EF4-FFF2-40B4-BE49-F238E27FC236}">
                <a16:creationId xmlns:a16="http://schemas.microsoft.com/office/drawing/2014/main" id="{C575E35F-B503-4015-9776-F83721D560C6}"/>
              </a:ext>
            </a:extLst>
          </p:cNvPr>
          <p:cNvCxnSpPr>
            <a:cxnSpLocks/>
          </p:cNvCxnSpPr>
          <p:nvPr userDrawn="1"/>
        </p:nvCxnSpPr>
        <p:spPr>
          <a:xfrm>
            <a:off x="419100" y="2590800"/>
            <a:ext cx="831509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9825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23544" y="2313432"/>
            <a:ext cx="7812469" cy="356616"/>
          </a:xfrm>
          <a:prstGeom prst="rect">
            <a:avLst/>
          </a:prstGeom>
        </p:spPr>
        <p:txBody>
          <a:bodyPr/>
          <a:lstStyle>
            <a:lvl1pPr algn="l">
              <a:defRPr sz="1800" b="1">
                <a:solidFill>
                  <a:srgbClr val="111111"/>
                </a:solidFill>
              </a:defRPr>
            </a:lvl1pPr>
          </a:lstStyle>
          <a:p>
            <a:r>
              <a:rPr lang="en-US"/>
              <a:t>Click to edit Master title style</a:t>
            </a:r>
          </a:p>
        </p:txBody>
      </p:sp>
      <p:cxnSp>
        <p:nvCxnSpPr>
          <p:cNvPr id="4" name="Straight Connector 3"/>
          <p:cNvCxnSpPr/>
          <p:nvPr userDrawn="1"/>
        </p:nvCxnSpPr>
        <p:spPr>
          <a:xfrm>
            <a:off x="1017750" y="2817659"/>
            <a:ext cx="485001" cy="0"/>
          </a:xfrm>
          <a:prstGeom prst="line">
            <a:avLst/>
          </a:prstGeom>
          <a:ln w="50800" cmpd="sng">
            <a:solidFill>
              <a:schemeClr val="accent2"/>
            </a:solidFill>
            <a:miter lim="800000"/>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1"/>
          </p:nvPr>
        </p:nvSpPr>
        <p:spPr>
          <a:xfrm>
            <a:off x="1030031" y="2965270"/>
            <a:ext cx="5342194" cy="2868356"/>
          </a:xfrm>
          <a:prstGeom prst="rect">
            <a:avLst/>
          </a:prstGeom>
        </p:spPr>
        <p:txBody>
          <a:bodyPr lIns="0" tIns="91440" rIns="0" bIns="91440"/>
          <a:lstStyle>
            <a:lvl1pPr marL="0" indent="0">
              <a:buNone/>
              <a:defRPr sz="1600">
                <a:solidFill>
                  <a:srgbClr val="111111"/>
                </a:solidFill>
              </a:defRPr>
            </a:lvl1pPr>
          </a:lstStyle>
          <a:p>
            <a:endParaRPr lang="en-US" dirty="0"/>
          </a:p>
        </p:txBody>
      </p:sp>
      <p:sp>
        <p:nvSpPr>
          <p:cNvPr id="6" name="Rectangle 5">
            <a:extLst>
              <a:ext uri="{FF2B5EF4-FFF2-40B4-BE49-F238E27FC236}">
                <a16:creationId xmlns:a16="http://schemas.microsoft.com/office/drawing/2014/main" id="{58C533F5-4716-4A79-AAB9-56B4C7EEB336}"/>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8" name="TextBox 7">
            <a:extLst>
              <a:ext uri="{FF2B5EF4-FFF2-40B4-BE49-F238E27FC236}">
                <a16:creationId xmlns:a16="http://schemas.microsoft.com/office/drawing/2014/main" id="{D6222B5C-0386-4E4E-8B86-55FD92BAFDA8}"/>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9" name="Picture 8" descr="A picture containing computer, sitting, monitor, dark&#10;&#10;Description automatically generated">
            <a:extLst>
              <a:ext uri="{FF2B5EF4-FFF2-40B4-BE49-F238E27FC236}">
                <a16:creationId xmlns:a16="http://schemas.microsoft.com/office/drawing/2014/main" id="{AC62E9AE-4287-4A2B-858F-A51633BA39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4189350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843F2B58-0ECC-4E04-BF47-E6F7D2D48A88}"/>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2293012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3402603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
        <p:nvSpPr>
          <p:cNvPr id="7" name="Text Placeholder 9">
            <a:extLst>
              <a:ext uri="{FF2B5EF4-FFF2-40B4-BE49-F238E27FC236}">
                <a16:creationId xmlns:a16="http://schemas.microsoft.com/office/drawing/2014/main" id="{1C6081B1-9159-4021-91FE-76AB815E4488}"/>
              </a:ext>
            </a:extLst>
          </p:cNvPr>
          <p:cNvSpPr>
            <a:spLocks noGrp="1"/>
          </p:cNvSpPr>
          <p:nvPr>
            <p:ph type="body" sz="quarter" idx="11"/>
          </p:nvPr>
        </p:nvSpPr>
        <p:spPr>
          <a:xfrm>
            <a:off x="320040" y="1406185"/>
            <a:ext cx="8412480" cy="4800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7593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113937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3800715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20"/>
            <a:ext cx="8412480" cy="41096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cxnSp>
        <p:nvCxnSpPr>
          <p:cNvPr id="5" name="Straight Connector 4">
            <a:extLst>
              <a:ext uri="{FF2B5EF4-FFF2-40B4-BE49-F238E27FC236}">
                <a16:creationId xmlns:a16="http://schemas.microsoft.com/office/drawing/2014/main" id="{40A5BDF4-BDB6-4F34-BBD2-27BBCE8282FF}"/>
              </a:ext>
            </a:extLst>
          </p:cNvPr>
          <p:cNvCxnSpPr/>
          <p:nvPr userDrawn="1"/>
        </p:nvCxnSpPr>
        <p:spPr>
          <a:xfrm>
            <a:off x="416194" y="5376492"/>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06F03BE-EB1C-4D80-9C59-950AA1F8641A}"/>
              </a:ext>
            </a:extLst>
          </p:cNvPr>
          <p:cNvCxnSpPr/>
          <p:nvPr userDrawn="1"/>
        </p:nvCxnSpPr>
        <p:spPr>
          <a:xfrm>
            <a:off x="416194" y="6062913"/>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58D5CAF0-7D9E-4C84-8038-CEC32F5D2EFB}"/>
              </a:ext>
            </a:extLst>
          </p:cNvPr>
          <p:cNvSpPr>
            <a:spLocks noGrp="1"/>
          </p:cNvSpPr>
          <p:nvPr userDrawn="1">
            <p:ph type="body" sz="quarter" idx="13"/>
          </p:nvPr>
        </p:nvSpPr>
        <p:spPr>
          <a:xfrm>
            <a:off x="419099" y="5429190"/>
            <a:ext cx="8308707" cy="581025"/>
          </a:xfrm>
          <a:solidFill>
            <a:schemeClr val="tx2"/>
          </a:solidFill>
        </p:spPr>
        <p:txBody>
          <a:bodyPr anchor="ctr">
            <a:noAutofit/>
          </a:bodyPr>
          <a:lstStyle>
            <a:lvl1pPr marL="0" indent="0" algn="ctr">
              <a:lnSpc>
                <a:spcPts val="1925"/>
              </a:lnSpc>
              <a:spcBef>
                <a:spcPts val="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109220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lIns="640080"/>
          <a:lstStyle>
            <a:lvl1pPr marL="0" marR="0" indent="0" algn="l" defTabSz="914293" rtl="0" eaLnBrk="1" fontAlgn="auto" latinLnBrk="0" hangingPunct="1">
              <a:lnSpc>
                <a:spcPct val="100000"/>
              </a:lnSpc>
              <a:spcBef>
                <a:spcPts val="2400"/>
              </a:spcBef>
              <a:spcAft>
                <a:spcPts val="0"/>
              </a:spcAft>
              <a:buClrTx/>
              <a:buSzTx/>
              <a:buFontTx/>
              <a:buNone/>
              <a:tabLst/>
              <a:defRPr/>
            </a:lvl1pPr>
          </a:lstStyle>
          <a:p>
            <a:pPr lvl="0"/>
            <a:r>
              <a:rPr lang="en-US"/>
              <a:t>Click to edit Master text styles</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998892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2480"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31203" y="1811867"/>
            <a:ext cx="3811588" cy="3886200"/>
          </a:xfrm>
        </p:spPr>
        <p:txBody>
          <a:bodyPr/>
          <a:lstStyle/>
          <a:p>
            <a:endParaRPr lang="en-US" dirty="0"/>
          </a:p>
        </p:txBody>
      </p:sp>
      <p:sp>
        <p:nvSpPr>
          <p:cNvPr id="7" name="Chart Placeholder 3">
            <a:extLst>
              <a:ext uri="{FF2B5EF4-FFF2-40B4-BE49-F238E27FC236}">
                <a16:creationId xmlns:a16="http://schemas.microsoft.com/office/drawing/2014/main" id="{AA6A6F80-6F5E-4275-BA06-5E2F39D6309E}"/>
              </a:ext>
            </a:extLst>
          </p:cNvPr>
          <p:cNvSpPr>
            <a:spLocks noGrp="1"/>
          </p:cNvSpPr>
          <p:nvPr>
            <p:ph type="chart" sz="quarter" idx="12"/>
          </p:nvPr>
        </p:nvSpPr>
        <p:spPr>
          <a:xfrm>
            <a:off x="4682528" y="1811867"/>
            <a:ext cx="3811588" cy="3886200"/>
          </a:xfrm>
        </p:spPr>
        <p:txBody>
          <a:bodyPr/>
          <a:lstStyle/>
          <a:p>
            <a:endParaRPr lang="en-US" dirty="0"/>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472924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18784" y="1811867"/>
            <a:ext cx="8318665" cy="3886200"/>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077332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rformance Call 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85FA42-1107-4A30-AF52-EC2C7D069925}"/>
              </a:ext>
            </a:extLst>
          </p:cNvPr>
          <p:cNvSpPr/>
          <p:nvPr userDrawn="1"/>
        </p:nvSpPr>
        <p:spPr>
          <a:xfrm>
            <a:off x="6375400" y="0"/>
            <a:ext cx="276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C51ED5-925C-4ECC-858A-4CF9ABADEFEA}"/>
              </a:ext>
            </a:extLst>
          </p:cNvPr>
          <p:cNvSpPr/>
          <p:nvPr userDrawn="1"/>
        </p:nvSpPr>
        <p:spPr>
          <a:xfrm>
            <a:off x="6549693" y="205740"/>
            <a:ext cx="2420014" cy="636439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20678" y="236055"/>
            <a:ext cx="5745402" cy="323149"/>
          </a:xfrm>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5745402" cy="369320"/>
          </a:xfrm>
        </p:spPr>
        <p:txBody>
          <a:bodyPr wrap="square">
            <a:spAutoFit/>
          </a:bodyPr>
          <a:lstStyle>
            <a:lvl1pPr marL="0" indent="0">
              <a:lnSpc>
                <a:spcPct val="100000"/>
              </a:lnSpc>
              <a:spcBef>
                <a:spcPts val="0"/>
              </a:spcBef>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00C93E24-8698-467B-8C9B-4CD2768CAA6F}"/>
              </a:ext>
            </a:extLst>
          </p:cNvPr>
          <p:cNvSpPr>
            <a:spLocks noGrp="1"/>
          </p:cNvSpPr>
          <p:nvPr>
            <p:ph type="body" sz="quarter" idx="26"/>
          </p:nvPr>
        </p:nvSpPr>
        <p:spPr>
          <a:xfrm>
            <a:off x="313591" y="6506289"/>
            <a:ext cx="5751576"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7" name="Text Placeholder 6">
            <a:extLst>
              <a:ext uri="{FF2B5EF4-FFF2-40B4-BE49-F238E27FC236}">
                <a16:creationId xmlns:a16="http://schemas.microsoft.com/office/drawing/2014/main" id="{22962753-2545-4AC3-9BE7-DF6B898E945A}"/>
              </a:ext>
            </a:extLst>
          </p:cNvPr>
          <p:cNvSpPr>
            <a:spLocks noGrp="1"/>
          </p:cNvSpPr>
          <p:nvPr>
            <p:ph type="body" sz="quarter" idx="27" hasCustomPrompt="1"/>
          </p:nvPr>
        </p:nvSpPr>
        <p:spPr>
          <a:xfrm>
            <a:off x="314325" y="1538288"/>
            <a:ext cx="5754393" cy="498586"/>
          </a:xfrm>
        </p:spPr>
        <p:txBody>
          <a:bodyPr wrap="square">
            <a:spAutoFit/>
          </a:bodyPr>
          <a:lstStyle>
            <a:lvl1pPr>
              <a:spcBef>
                <a:spcPts val="1800"/>
              </a:spcBef>
              <a:defRPr sz="1200"/>
            </a:lvl1pPr>
            <a:lvl2pPr marL="640080" indent="-182880">
              <a:defRPr sz="1200"/>
            </a:lvl2pPr>
          </a:lstStyle>
          <a:p>
            <a:pPr lvl="0"/>
            <a:r>
              <a:rPr lang="en-US"/>
              <a:t>Edit Master text styles</a:t>
            </a:r>
          </a:p>
          <a:p>
            <a:pPr lvl="1"/>
            <a:r>
              <a:rPr lang="en-US"/>
              <a:t>Second level</a:t>
            </a:r>
          </a:p>
        </p:txBody>
      </p:sp>
      <p:sp>
        <p:nvSpPr>
          <p:cNvPr id="12" name="Rectangle 11">
            <a:extLst>
              <a:ext uri="{FF2B5EF4-FFF2-40B4-BE49-F238E27FC236}">
                <a16:creationId xmlns:a16="http://schemas.microsoft.com/office/drawing/2014/main" id="{6E3DF18F-7F34-48A2-9103-762D16FAD3A7}"/>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13" name="TextBox 12">
            <a:extLst>
              <a:ext uri="{FF2B5EF4-FFF2-40B4-BE49-F238E27FC236}">
                <a16:creationId xmlns:a16="http://schemas.microsoft.com/office/drawing/2014/main" id="{969F2FBC-721B-4841-A014-B4F9E7BACD90}"/>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17" name="Text Placeholder 8">
            <a:extLst>
              <a:ext uri="{FF2B5EF4-FFF2-40B4-BE49-F238E27FC236}">
                <a16:creationId xmlns:a16="http://schemas.microsoft.com/office/drawing/2014/main" id="{72AD3E56-A459-4127-B373-DC6D5DBF3F1E}"/>
              </a:ext>
            </a:extLst>
          </p:cNvPr>
          <p:cNvSpPr>
            <a:spLocks noGrp="1"/>
          </p:cNvSpPr>
          <p:nvPr>
            <p:ph type="body" sz="quarter" idx="16" hasCustomPrompt="1"/>
          </p:nvPr>
        </p:nvSpPr>
        <p:spPr>
          <a:xfrm>
            <a:off x="6913641" y="1543168"/>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18" name="Text Placeholder 12">
            <a:extLst>
              <a:ext uri="{FF2B5EF4-FFF2-40B4-BE49-F238E27FC236}">
                <a16:creationId xmlns:a16="http://schemas.microsoft.com/office/drawing/2014/main" id="{65179245-F480-4948-AC5B-D75E55A384FB}"/>
              </a:ext>
            </a:extLst>
          </p:cNvPr>
          <p:cNvSpPr>
            <a:spLocks noGrp="1"/>
          </p:cNvSpPr>
          <p:nvPr>
            <p:ph type="body" sz="quarter" idx="28" hasCustomPrompt="1"/>
          </p:nvPr>
        </p:nvSpPr>
        <p:spPr>
          <a:xfrm>
            <a:off x="6913641" y="2111984"/>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19" name="Text Placeholder 8">
            <a:extLst>
              <a:ext uri="{FF2B5EF4-FFF2-40B4-BE49-F238E27FC236}">
                <a16:creationId xmlns:a16="http://schemas.microsoft.com/office/drawing/2014/main" id="{61F1BC4D-C209-4AE4-AECF-B6A4BB27B1B1}"/>
              </a:ext>
            </a:extLst>
          </p:cNvPr>
          <p:cNvSpPr>
            <a:spLocks noGrp="1"/>
          </p:cNvSpPr>
          <p:nvPr>
            <p:ph type="body" sz="quarter" idx="29" hasCustomPrompt="1"/>
          </p:nvPr>
        </p:nvSpPr>
        <p:spPr>
          <a:xfrm>
            <a:off x="6913641" y="3104833"/>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1D71C966-715B-41FB-95D1-07495C1EB7EE}"/>
              </a:ext>
            </a:extLst>
          </p:cNvPr>
          <p:cNvSpPr>
            <a:spLocks noGrp="1"/>
          </p:cNvSpPr>
          <p:nvPr>
            <p:ph type="body" sz="quarter" idx="30" hasCustomPrompt="1"/>
          </p:nvPr>
        </p:nvSpPr>
        <p:spPr>
          <a:xfrm>
            <a:off x="6913641" y="3673649"/>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22" name="Text Placeholder 8">
            <a:extLst>
              <a:ext uri="{FF2B5EF4-FFF2-40B4-BE49-F238E27FC236}">
                <a16:creationId xmlns:a16="http://schemas.microsoft.com/office/drawing/2014/main" id="{809B4186-BAE1-4C3A-8E65-CB93055FF1FC}"/>
              </a:ext>
            </a:extLst>
          </p:cNvPr>
          <p:cNvSpPr>
            <a:spLocks noGrp="1"/>
          </p:cNvSpPr>
          <p:nvPr>
            <p:ph type="body" sz="quarter" idx="33" hasCustomPrompt="1"/>
          </p:nvPr>
        </p:nvSpPr>
        <p:spPr>
          <a:xfrm>
            <a:off x="6913641" y="4713449"/>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3" name="Text Placeholder 12">
            <a:extLst>
              <a:ext uri="{FF2B5EF4-FFF2-40B4-BE49-F238E27FC236}">
                <a16:creationId xmlns:a16="http://schemas.microsoft.com/office/drawing/2014/main" id="{D893B207-9203-46AB-B4CE-0280E4E93024}"/>
              </a:ext>
            </a:extLst>
          </p:cNvPr>
          <p:cNvSpPr>
            <a:spLocks noGrp="1"/>
          </p:cNvSpPr>
          <p:nvPr>
            <p:ph type="body" sz="quarter" idx="34" hasCustomPrompt="1"/>
          </p:nvPr>
        </p:nvSpPr>
        <p:spPr>
          <a:xfrm>
            <a:off x="6913641" y="5282265"/>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cxnSp>
        <p:nvCxnSpPr>
          <p:cNvPr id="25" name="Straight Connector 24">
            <a:extLst>
              <a:ext uri="{FF2B5EF4-FFF2-40B4-BE49-F238E27FC236}">
                <a16:creationId xmlns:a16="http://schemas.microsoft.com/office/drawing/2014/main" id="{3C0688FE-1953-4DB0-8241-D8C9FE5B0749}"/>
              </a:ext>
            </a:extLst>
          </p:cNvPr>
          <p:cNvCxnSpPr/>
          <p:nvPr userDrawn="1"/>
        </p:nvCxnSpPr>
        <p:spPr>
          <a:xfrm>
            <a:off x="7517199" y="2714016"/>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2B5DD15-EFBB-4B71-B22C-E7046CDCD79D}"/>
              </a:ext>
            </a:extLst>
          </p:cNvPr>
          <p:cNvCxnSpPr/>
          <p:nvPr userDrawn="1"/>
        </p:nvCxnSpPr>
        <p:spPr>
          <a:xfrm>
            <a:off x="7517199" y="4335957"/>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26CB9A5E-FE59-40BC-B695-CDFB6119F4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2918774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vestment Spotlight">
    <p:spTree>
      <p:nvGrpSpPr>
        <p:cNvPr id="1" name=""/>
        <p:cNvGrpSpPr/>
        <p:nvPr/>
      </p:nvGrpSpPr>
      <p:grpSpPr>
        <a:xfrm>
          <a:off x="0" y="0"/>
          <a:ext cx="0" cy="0"/>
          <a:chOff x="0" y="0"/>
          <a:chExt cx="0" cy="0"/>
        </a:xfrm>
      </p:grpSpPr>
      <p:sp>
        <p:nvSpPr>
          <p:cNvPr id="38" name="Text Placeholder 5">
            <a:extLst>
              <a:ext uri="{FF2B5EF4-FFF2-40B4-BE49-F238E27FC236}">
                <a16:creationId xmlns:a16="http://schemas.microsoft.com/office/drawing/2014/main" id="{40B76C3C-5CC4-4C6E-82B2-4474DE7AEB49}"/>
              </a:ext>
            </a:extLst>
          </p:cNvPr>
          <p:cNvSpPr>
            <a:spLocks noGrp="1"/>
          </p:cNvSpPr>
          <p:nvPr>
            <p:ph type="body" sz="quarter" idx="34" hasCustomPrompt="1"/>
          </p:nvPr>
        </p:nvSpPr>
        <p:spPr>
          <a:xfrm>
            <a:off x="320675" y="478361"/>
            <a:ext cx="4407408" cy="369320"/>
          </a:xfrm>
          <a:solidFill>
            <a:schemeClr val="bg1"/>
          </a:solidFill>
        </p:spPr>
        <p:txBody>
          <a:bodyPr>
            <a:spAutoFit/>
          </a:bodyPr>
          <a:lstStyle>
            <a:lvl1pPr marL="0" indent="0">
              <a:buNone/>
              <a:defRPr sz="1800" b="0">
                <a:solidFill>
                  <a:schemeClr val="tx1"/>
                </a:solidFill>
              </a:defRPr>
            </a:lvl1pPr>
          </a:lstStyle>
          <a:p>
            <a:pPr lvl="0"/>
            <a:r>
              <a:rPr lang="en-US"/>
              <a:t>Click to edit Master text styles</a:t>
            </a:r>
          </a:p>
        </p:txBody>
      </p:sp>
      <p:sp>
        <p:nvSpPr>
          <p:cNvPr id="36" name="Text Placeholder 5">
            <a:extLst>
              <a:ext uri="{FF2B5EF4-FFF2-40B4-BE49-F238E27FC236}">
                <a16:creationId xmlns:a16="http://schemas.microsoft.com/office/drawing/2014/main" id="{C7A8BA5A-E81A-4322-8DD6-B1437CBFDAE3}"/>
              </a:ext>
            </a:extLst>
          </p:cNvPr>
          <p:cNvSpPr>
            <a:spLocks noGrp="1"/>
          </p:cNvSpPr>
          <p:nvPr>
            <p:ph type="body" sz="quarter" idx="33" hasCustomPrompt="1"/>
          </p:nvPr>
        </p:nvSpPr>
        <p:spPr>
          <a:xfrm>
            <a:off x="322112" y="967207"/>
            <a:ext cx="4407408" cy="369320"/>
          </a:xfrm>
        </p:spPr>
        <p:txBody>
          <a:bodyPr>
            <a:spAutoFit/>
          </a:bodyPr>
          <a:lstStyle>
            <a:lvl1pPr marL="0" indent="0">
              <a:spcBef>
                <a:spcPts val="0"/>
              </a:spcBef>
              <a:buNone/>
              <a:defRPr sz="1800">
                <a:solidFill>
                  <a:srgbClr val="407EB6"/>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AE32030C-B636-4F0F-9E6F-27CB56D643A2}"/>
              </a:ext>
            </a:extLst>
          </p:cNvPr>
          <p:cNvSpPr/>
          <p:nvPr userDrawn="1"/>
        </p:nvSpPr>
        <p:spPr>
          <a:xfrm>
            <a:off x="5153891" y="1045"/>
            <a:ext cx="39901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5">
            <a:extLst>
              <a:ext uri="{FF2B5EF4-FFF2-40B4-BE49-F238E27FC236}">
                <a16:creationId xmlns:a16="http://schemas.microsoft.com/office/drawing/2014/main" id="{7028A417-71E0-4667-B952-03B71A0E5D67}"/>
              </a:ext>
            </a:extLst>
          </p:cNvPr>
          <p:cNvSpPr>
            <a:spLocks noGrp="1" noChangeAspect="1"/>
          </p:cNvSpPr>
          <p:nvPr>
            <p:ph type="pic" sz="quarter" idx="10"/>
          </p:nvPr>
        </p:nvSpPr>
        <p:spPr>
          <a:xfrm>
            <a:off x="5153890" y="967207"/>
            <a:ext cx="3990109" cy="2205946"/>
          </a:xfrm>
        </p:spPr>
        <p:txBody>
          <a:bodyPr/>
          <a:lstStyle/>
          <a:p>
            <a:endParaRPr lang="en-US" dirty="0"/>
          </a:p>
        </p:txBody>
      </p:sp>
      <p:sp>
        <p:nvSpPr>
          <p:cNvPr id="16" name="Text Placeholder 8">
            <a:extLst>
              <a:ext uri="{FF2B5EF4-FFF2-40B4-BE49-F238E27FC236}">
                <a16:creationId xmlns:a16="http://schemas.microsoft.com/office/drawing/2014/main" id="{06688511-16F8-4354-AA50-CB3EA994D299}"/>
              </a:ext>
            </a:extLst>
          </p:cNvPr>
          <p:cNvSpPr>
            <a:spLocks noGrp="1"/>
          </p:cNvSpPr>
          <p:nvPr>
            <p:ph type="body" sz="quarter" idx="16" hasCustomPrompt="1"/>
          </p:nvPr>
        </p:nvSpPr>
        <p:spPr>
          <a:xfrm>
            <a:off x="5346284"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17" name="Text Placeholder 12">
            <a:extLst>
              <a:ext uri="{FF2B5EF4-FFF2-40B4-BE49-F238E27FC236}">
                <a16:creationId xmlns:a16="http://schemas.microsoft.com/office/drawing/2014/main" id="{21B205C3-32D2-4B14-9E7D-EE5C5D9DA8BE}"/>
              </a:ext>
            </a:extLst>
          </p:cNvPr>
          <p:cNvSpPr>
            <a:spLocks noGrp="1"/>
          </p:cNvSpPr>
          <p:nvPr>
            <p:ph type="body" sz="quarter" idx="28"/>
          </p:nvPr>
        </p:nvSpPr>
        <p:spPr>
          <a:xfrm>
            <a:off x="5346284"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18" name="Text Placeholder 8">
            <a:extLst>
              <a:ext uri="{FF2B5EF4-FFF2-40B4-BE49-F238E27FC236}">
                <a16:creationId xmlns:a16="http://schemas.microsoft.com/office/drawing/2014/main" id="{7A2B00DF-EB27-4EED-9670-A76DB26DB196}"/>
              </a:ext>
            </a:extLst>
          </p:cNvPr>
          <p:cNvSpPr>
            <a:spLocks noGrp="1"/>
          </p:cNvSpPr>
          <p:nvPr>
            <p:ph type="body" sz="quarter" idx="18" hasCustomPrompt="1"/>
          </p:nvPr>
        </p:nvSpPr>
        <p:spPr>
          <a:xfrm>
            <a:off x="7257611"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F7151727-413F-4B1B-94A5-39D09459282B}"/>
              </a:ext>
            </a:extLst>
          </p:cNvPr>
          <p:cNvSpPr>
            <a:spLocks noGrp="1"/>
          </p:cNvSpPr>
          <p:nvPr>
            <p:ph type="body" sz="quarter" idx="19"/>
          </p:nvPr>
        </p:nvSpPr>
        <p:spPr>
          <a:xfrm>
            <a:off x="7257611"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1" name="Text Placeholder 8">
            <a:extLst>
              <a:ext uri="{FF2B5EF4-FFF2-40B4-BE49-F238E27FC236}">
                <a16:creationId xmlns:a16="http://schemas.microsoft.com/office/drawing/2014/main" id="{6503E671-F523-4FD0-A70C-249123516B64}"/>
              </a:ext>
            </a:extLst>
          </p:cNvPr>
          <p:cNvSpPr>
            <a:spLocks noGrp="1"/>
          </p:cNvSpPr>
          <p:nvPr>
            <p:ph type="body" sz="quarter" idx="29" hasCustomPrompt="1"/>
          </p:nvPr>
        </p:nvSpPr>
        <p:spPr>
          <a:xfrm>
            <a:off x="5346284"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2" name="Text Placeholder 12">
            <a:extLst>
              <a:ext uri="{FF2B5EF4-FFF2-40B4-BE49-F238E27FC236}">
                <a16:creationId xmlns:a16="http://schemas.microsoft.com/office/drawing/2014/main" id="{583A3183-9354-401F-AB0B-AEC80A4A423E}"/>
              </a:ext>
            </a:extLst>
          </p:cNvPr>
          <p:cNvSpPr>
            <a:spLocks noGrp="1"/>
          </p:cNvSpPr>
          <p:nvPr>
            <p:ph type="body" sz="quarter" idx="30"/>
          </p:nvPr>
        </p:nvSpPr>
        <p:spPr>
          <a:xfrm>
            <a:off x="5346284"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3" name="Text Placeholder 8">
            <a:extLst>
              <a:ext uri="{FF2B5EF4-FFF2-40B4-BE49-F238E27FC236}">
                <a16:creationId xmlns:a16="http://schemas.microsoft.com/office/drawing/2014/main" id="{038BB05B-5A49-427B-9802-1F50C70325F1}"/>
              </a:ext>
            </a:extLst>
          </p:cNvPr>
          <p:cNvSpPr>
            <a:spLocks noGrp="1"/>
          </p:cNvSpPr>
          <p:nvPr>
            <p:ph type="body" sz="quarter" idx="31" hasCustomPrompt="1"/>
          </p:nvPr>
        </p:nvSpPr>
        <p:spPr>
          <a:xfrm>
            <a:off x="7257611"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4" name="Text Placeholder 12">
            <a:extLst>
              <a:ext uri="{FF2B5EF4-FFF2-40B4-BE49-F238E27FC236}">
                <a16:creationId xmlns:a16="http://schemas.microsoft.com/office/drawing/2014/main" id="{185B84D1-82D9-4973-A7AA-F632AC9C52EE}"/>
              </a:ext>
            </a:extLst>
          </p:cNvPr>
          <p:cNvSpPr>
            <a:spLocks noGrp="1"/>
          </p:cNvSpPr>
          <p:nvPr>
            <p:ph type="body" sz="quarter" idx="32"/>
          </p:nvPr>
        </p:nvSpPr>
        <p:spPr>
          <a:xfrm>
            <a:off x="7257611"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cxnSp>
        <p:nvCxnSpPr>
          <p:cNvPr id="26" name="Straight Connector 25">
            <a:extLst>
              <a:ext uri="{FF2B5EF4-FFF2-40B4-BE49-F238E27FC236}">
                <a16:creationId xmlns:a16="http://schemas.microsoft.com/office/drawing/2014/main" id="{4859AF99-C74B-47E9-9953-31FB8E0909F9}"/>
              </a:ext>
            </a:extLst>
          </p:cNvPr>
          <p:cNvCxnSpPr/>
          <p:nvPr userDrawn="1"/>
        </p:nvCxnSpPr>
        <p:spPr>
          <a:xfrm>
            <a:off x="5949842"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D563973-4AC5-45D0-BA57-D1BE12BE6235}"/>
              </a:ext>
            </a:extLst>
          </p:cNvPr>
          <p:cNvCxnSpPr/>
          <p:nvPr userDrawn="1"/>
        </p:nvCxnSpPr>
        <p:spPr>
          <a:xfrm>
            <a:off x="7861169"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6">
            <a:extLst>
              <a:ext uri="{FF2B5EF4-FFF2-40B4-BE49-F238E27FC236}">
                <a16:creationId xmlns:a16="http://schemas.microsoft.com/office/drawing/2014/main" id="{16F1FBAE-62CB-45EF-9F86-1E2C7D5A85E6}"/>
              </a:ext>
            </a:extLst>
          </p:cNvPr>
          <p:cNvSpPr>
            <a:spLocks noGrp="1"/>
          </p:cNvSpPr>
          <p:nvPr>
            <p:ph type="body" sz="quarter" idx="26"/>
          </p:nvPr>
        </p:nvSpPr>
        <p:spPr>
          <a:xfrm>
            <a:off x="313593" y="6506293"/>
            <a:ext cx="44074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33" name="Rectangle 32">
            <a:extLst>
              <a:ext uri="{FF2B5EF4-FFF2-40B4-BE49-F238E27FC236}">
                <a16:creationId xmlns:a16="http://schemas.microsoft.com/office/drawing/2014/main" id="{145E782B-BA88-439C-9B0B-11CD4CBF69F1}"/>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34" name="TextBox 33">
            <a:extLst>
              <a:ext uri="{FF2B5EF4-FFF2-40B4-BE49-F238E27FC236}">
                <a16:creationId xmlns:a16="http://schemas.microsoft.com/office/drawing/2014/main" id="{21178343-764A-4DAD-A4BA-34B966C1733F}"/>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35" name="Title 1">
            <a:extLst>
              <a:ext uri="{FF2B5EF4-FFF2-40B4-BE49-F238E27FC236}">
                <a16:creationId xmlns:a16="http://schemas.microsoft.com/office/drawing/2014/main" id="{646B524E-28FD-4E0B-8543-740FD3DCD664}"/>
              </a:ext>
            </a:extLst>
          </p:cNvPr>
          <p:cNvSpPr>
            <a:spLocks noGrp="1"/>
          </p:cNvSpPr>
          <p:nvPr>
            <p:ph type="title"/>
          </p:nvPr>
        </p:nvSpPr>
        <p:spPr>
          <a:xfrm>
            <a:off x="320675" y="236055"/>
            <a:ext cx="4407407" cy="323149"/>
          </a:xfrm>
        </p:spPr>
        <p:txBody>
          <a:bodyPr/>
          <a:lstStyle/>
          <a:p>
            <a:r>
              <a:rPr lang="en-US"/>
              <a:t>Click to edit Master title style</a:t>
            </a:r>
          </a:p>
        </p:txBody>
      </p:sp>
      <p:cxnSp>
        <p:nvCxnSpPr>
          <p:cNvPr id="39" name="Straight Connector 38">
            <a:extLst>
              <a:ext uri="{FF2B5EF4-FFF2-40B4-BE49-F238E27FC236}">
                <a16:creationId xmlns:a16="http://schemas.microsoft.com/office/drawing/2014/main" id="{DB807203-16EE-409D-93D2-C67C394159F2}"/>
              </a:ext>
            </a:extLst>
          </p:cNvPr>
          <p:cNvCxnSpPr/>
          <p:nvPr userDrawn="1"/>
        </p:nvCxnSpPr>
        <p:spPr>
          <a:xfrm>
            <a:off x="412120" y="915407"/>
            <a:ext cx="485001" cy="0"/>
          </a:xfrm>
          <a:prstGeom prst="line">
            <a:avLst/>
          </a:prstGeom>
          <a:ln w="50800" cmpd="sng">
            <a:solidFill>
              <a:schemeClr val="accent2"/>
            </a:solidFill>
            <a:miter lim="800000"/>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7AB50B2C-09D4-456A-B8D9-04A91E42BA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3571439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15924" y="2011680"/>
            <a:ext cx="8316595" cy="3986784"/>
          </a:xfrm>
          <a:prstGeom prst="rect">
            <a:avLst/>
          </a:prstGeom>
        </p:spPr>
        <p:txBody>
          <a:bodyPr/>
          <a:lstStyle>
            <a:lvl1pPr marL="0" indent="0" algn="ctr">
              <a:buNone/>
              <a:defRPr sz="3200">
                <a:solidFill>
                  <a:srgbClr val="11111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4E1ABBC8-4090-4413-BAC6-CA0C51297401}"/>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6" name="TextBox 5">
            <a:extLst>
              <a:ext uri="{FF2B5EF4-FFF2-40B4-BE49-F238E27FC236}">
                <a16:creationId xmlns:a16="http://schemas.microsoft.com/office/drawing/2014/main" id="{B9455B6D-EF69-4000-8DFF-11977F6B5C2E}"/>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7" name="Picture 6" descr="A picture containing computer, sitting, monitor, dark&#10;&#10;Description automatically generated">
            <a:extLst>
              <a:ext uri="{FF2B5EF4-FFF2-40B4-BE49-F238E27FC236}">
                <a16:creationId xmlns:a16="http://schemas.microsoft.com/office/drawing/2014/main" id="{8E9D3997-F908-4177-9A2D-A7AEF4BE40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3666468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1111"/>
                </a:solidFill>
              </a:defRPr>
            </a:lvl1pPr>
          </a:lstStyle>
          <a:p>
            <a:r>
              <a:rPr lang="en-US"/>
              <a:t>Click to edit Master title style</a:t>
            </a:r>
          </a:p>
        </p:txBody>
      </p:sp>
      <p:sp>
        <p:nvSpPr>
          <p:cNvPr id="4" name="Text Placeholder 3"/>
          <p:cNvSpPr>
            <a:spLocks noGrp="1"/>
          </p:cNvSpPr>
          <p:nvPr>
            <p:ph type="body" sz="quarter" idx="10"/>
          </p:nvPr>
        </p:nvSpPr>
        <p:spPr>
          <a:xfrm>
            <a:off x="320676" y="871672"/>
            <a:ext cx="8415338" cy="5486400"/>
          </a:xfrm>
        </p:spPr>
        <p:txBody>
          <a:bodyPr numCol="3" spcCol="365760">
            <a:normAutofit/>
          </a:bodyPr>
          <a:lstStyle>
            <a:lvl1pPr marL="0" indent="0" algn="just">
              <a:spcBef>
                <a:spcPts val="0"/>
              </a:spcBef>
              <a:buNone/>
              <a:defRPr sz="700">
                <a:solidFill>
                  <a:srgbClr val="111111"/>
                </a:solidFill>
              </a:defRPr>
            </a:lvl1pPr>
          </a:lstStyle>
          <a:p>
            <a:pPr lvl="0"/>
            <a:r>
              <a:rPr lang="en-US"/>
              <a:t>Click to edit Master text styles</a:t>
            </a:r>
          </a:p>
        </p:txBody>
      </p:sp>
    </p:spTree>
    <p:extLst>
      <p:ext uri="{BB962C8B-B14F-4D97-AF65-F5344CB8AC3E}">
        <p14:creationId xmlns:p14="http://schemas.microsoft.com/office/powerpoint/2010/main" val="2600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or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3691FB-1767-4275-B603-0E5F80BE8E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2" name="Text Placeholder 7">
            <a:extLst>
              <a:ext uri="{FF2B5EF4-FFF2-40B4-BE49-F238E27FC236}">
                <a16:creationId xmlns:a16="http://schemas.microsoft.com/office/drawing/2014/main" id="{2F9E21CA-ECAD-4D79-88A4-7F2B74151576}"/>
              </a:ext>
            </a:extLst>
          </p:cNvPr>
          <p:cNvSpPr>
            <a:spLocks noGrp="1"/>
          </p:cNvSpPr>
          <p:nvPr>
            <p:ph type="body" sz="quarter" idx="13"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A73022D5-0849-4CAA-9B4C-F66A6EB505E3}"/>
              </a:ext>
            </a:extLst>
          </p:cNvPr>
          <p:cNvSpPr>
            <a:spLocks noGrp="1"/>
          </p:cNvSpPr>
          <p:nvPr>
            <p:ph type="body" sz="quarter" idx="14"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EBF241B4-956C-4B1A-8ADB-49265F259BC4}"/>
              </a:ext>
            </a:extLst>
          </p:cNvPr>
          <p:cNvSpPr>
            <a:spLocks noGrp="1"/>
          </p:cNvSpPr>
          <p:nvPr>
            <p:ph type="body" sz="quarter" idx="15"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58E0C557-E271-4B62-8FF5-AD53C68EA793}"/>
              </a:ext>
            </a:extLst>
          </p:cNvPr>
          <p:cNvCxnSpPr/>
          <p:nvPr userDrawn="1"/>
        </p:nvCxnSpPr>
        <p:spPr>
          <a:xfrm>
            <a:off x="818282" y="3254714"/>
            <a:ext cx="485001" cy="0"/>
          </a:xfrm>
          <a:prstGeom prst="line">
            <a:avLst/>
          </a:prstGeom>
          <a:ln w="50800" cmpd="sng">
            <a:solidFill>
              <a:schemeClr val="accent6"/>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D7366F75-A525-4CA3-9C4B-451674E8B7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90962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
        <p:nvSpPr>
          <p:cNvPr id="7" name="Text Placeholder 9">
            <a:extLst>
              <a:ext uri="{FF2B5EF4-FFF2-40B4-BE49-F238E27FC236}">
                <a16:creationId xmlns:a16="http://schemas.microsoft.com/office/drawing/2014/main" id="{1C6081B1-9159-4021-91FE-76AB815E4488}"/>
              </a:ext>
            </a:extLst>
          </p:cNvPr>
          <p:cNvSpPr>
            <a:spLocks noGrp="1"/>
          </p:cNvSpPr>
          <p:nvPr>
            <p:ph type="body" sz="quarter" idx="11"/>
          </p:nvPr>
        </p:nvSpPr>
        <p:spPr>
          <a:xfrm>
            <a:off x="320040" y="1406185"/>
            <a:ext cx="8412480" cy="4800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81787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antum (stoc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3691FB-1767-4275-B603-0E5F80BE8E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28416"/>
            <a:ext cx="9144000" cy="3529584"/>
          </a:xfrm>
          <a:prstGeom prst="rect">
            <a:avLst/>
          </a:prstGeom>
        </p:spPr>
      </p:pic>
      <p:sp>
        <p:nvSpPr>
          <p:cNvPr id="12" name="Text Placeholder 7">
            <a:extLst>
              <a:ext uri="{FF2B5EF4-FFF2-40B4-BE49-F238E27FC236}">
                <a16:creationId xmlns:a16="http://schemas.microsoft.com/office/drawing/2014/main" id="{2F9E21CA-ECAD-4D79-88A4-7F2B74151576}"/>
              </a:ext>
            </a:extLst>
          </p:cNvPr>
          <p:cNvSpPr>
            <a:spLocks noGrp="1"/>
          </p:cNvSpPr>
          <p:nvPr>
            <p:ph type="body" sz="quarter" idx="13" hasCustomPrompt="1"/>
          </p:nvPr>
        </p:nvSpPr>
        <p:spPr>
          <a:xfrm>
            <a:off x="716137" y="2697480"/>
            <a:ext cx="7717536" cy="461665"/>
          </a:xfrm>
          <a:prstGeom prst="rect">
            <a:avLst/>
          </a:prstGeom>
        </p:spPr>
        <p:txBody>
          <a:bodyPr>
            <a:spAutoFit/>
          </a:bodyPr>
          <a:lstStyle>
            <a:lvl1pPr marL="0" indent="0">
              <a:buNone/>
              <a:defRPr sz="2400">
                <a:solidFill>
                  <a:schemeClr val="tx2"/>
                </a:solidFill>
                <a:effectLst/>
                <a:latin typeface="Bodoni MT" panose="02070603080606020203" pitchFamily="18" charset="0"/>
              </a:defRPr>
            </a:lvl1pPr>
          </a:lstStyle>
          <a:p>
            <a:pPr lvl="0"/>
            <a:r>
              <a:rPr lang="en-US"/>
              <a:t>Title – Internal</a:t>
            </a:r>
          </a:p>
        </p:txBody>
      </p:sp>
      <p:sp>
        <p:nvSpPr>
          <p:cNvPr id="14" name="Text Placeholder 6">
            <a:extLst>
              <a:ext uri="{FF2B5EF4-FFF2-40B4-BE49-F238E27FC236}">
                <a16:creationId xmlns:a16="http://schemas.microsoft.com/office/drawing/2014/main" id="{A73022D5-0849-4CAA-9B4C-F66A6EB505E3}"/>
              </a:ext>
            </a:extLst>
          </p:cNvPr>
          <p:cNvSpPr>
            <a:spLocks noGrp="1"/>
          </p:cNvSpPr>
          <p:nvPr>
            <p:ph type="body" sz="quarter" idx="14" hasCustomPrompt="1"/>
          </p:nvPr>
        </p:nvSpPr>
        <p:spPr>
          <a:xfrm>
            <a:off x="716137" y="3381977"/>
            <a:ext cx="7717536" cy="275671"/>
          </a:xfrm>
          <a:prstGeom prst="rect">
            <a:avLst/>
          </a:prstGeom>
        </p:spPr>
        <p:txBody>
          <a:bodyPr>
            <a:noAutofit/>
          </a:bodyPr>
          <a:lstStyle>
            <a:lvl1pPr marL="0" indent="0">
              <a:buNone/>
              <a:defRPr sz="1200" b="1"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secondary title / speaker name</a:t>
            </a:r>
          </a:p>
        </p:txBody>
      </p:sp>
      <p:sp>
        <p:nvSpPr>
          <p:cNvPr id="15" name="Text Placeholder 9">
            <a:extLst>
              <a:ext uri="{FF2B5EF4-FFF2-40B4-BE49-F238E27FC236}">
                <a16:creationId xmlns:a16="http://schemas.microsoft.com/office/drawing/2014/main" id="{EBF241B4-956C-4B1A-8ADB-49265F259BC4}"/>
              </a:ext>
            </a:extLst>
          </p:cNvPr>
          <p:cNvSpPr>
            <a:spLocks noGrp="1"/>
          </p:cNvSpPr>
          <p:nvPr>
            <p:ph type="body" sz="quarter" idx="15" hasCustomPrompt="1"/>
          </p:nvPr>
        </p:nvSpPr>
        <p:spPr>
          <a:xfrm>
            <a:off x="716137" y="3668835"/>
            <a:ext cx="7717536" cy="276999"/>
          </a:xfrm>
          <a:prstGeom prst="rect">
            <a:avLst/>
          </a:prstGeom>
        </p:spPr>
        <p:txBody>
          <a:bodyPr>
            <a:spAutoFit/>
          </a:bodyPr>
          <a:lstStyle>
            <a:lvl1pPr marL="0" indent="0">
              <a:buNone/>
              <a:defRPr sz="1200" cap="all" spc="150" baseline="0">
                <a:solidFill>
                  <a:schemeClr val="tx2"/>
                </a:solidFill>
                <a:effectLs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date</a:t>
            </a:r>
          </a:p>
        </p:txBody>
      </p:sp>
      <p:cxnSp>
        <p:nvCxnSpPr>
          <p:cNvPr id="16" name="Straight Connector 15">
            <a:extLst>
              <a:ext uri="{FF2B5EF4-FFF2-40B4-BE49-F238E27FC236}">
                <a16:creationId xmlns:a16="http://schemas.microsoft.com/office/drawing/2014/main" id="{58E0C557-E271-4B62-8FF5-AD53C68EA793}"/>
              </a:ext>
            </a:extLst>
          </p:cNvPr>
          <p:cNvCxnSpPr/>
          <p:nvPr userDrawn="1"/>
        </p:nvCxnSpPr>
        <p:spPr>
          <a:xfrm>
            <a:off x="818282" y="3254714"/>
            <a:ext cx="485001" cy="0"/>
          </a:xfrm>
          <a:prstGeom prst="line">
            <a:avLst/>
          </a:prstGeom>
          <a:ln w="50800" cmpd="sng">
            <a:solidFill>
              <a:schemeClr val="accent6"/>
            </a:soli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computer, sitting, monitor, dark&#10;&#10;Description automatically generated">
            <a:extLst>
              <a:ext uri="{FF2B5EF4-FFF2-40B4-BE49-F238E27FC236}">
                <a16:creationId xmlns:a16="http://schemas.microsoft.com/office/drawing/2014/main" id="{D7366F75-A525-4CA3-9C4B-451674E8B7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4053491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 Internal">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03422" y="2697480"/>
            <a:ext cx="8432591" cy="594360"/>
          </a:xfrm>
          <a:prstGeom prst="rect">
            <a:avLst/>
          </a:prstGeom>
        </p:spPr>
        <p:txBody>
          <a:bodyPr/>
          <a:lstStyle>
            <a:lvl1pPr marL="0" indent="0">
              <a:buNone/>
              <a:defRPr sz="2400">
                <a:solidFill>
                  <a:schemeClr val="tx2"/>
                </a:solidFill>
                <a:latin typeface="Bodoni MT" panose="02070603080606020203" pitchFamily="18" charset="0"/>
              </a:defRPr>
            </a:lvl1pPr>
          </a:lstStyle>
          <a:p>
            <a:pPr lvl="0"/>
            <a:r>
              <a:rPr lang="en-US"/>
              <a:t>Divider – Internal</a:t>
            </a:r>
          </a:p>
        </p:txBody>
      </p:sp>
      <p:sp>
        <p:nvSpPr>
          <p:cNvPr id="4" name="Text Placeholder 2">
            <a:extLst>
              <a:ext uri="{FF2B5EF4-FFF2-40B4-BE49-F238E27FC236}">
                <a16:creationId xmlns:a16="http://schemas.microsoft.com/office/drawing/2014/main" id="{46044F16-66E9-4F72-AEBE-FA06E2BA2EA5}"/>
              </a:ext>
            </a:extLst>
          </p:cNvPr>
          <p:cNvSpPr>
            <a:spLocks noGrp="1"/>
          </p:cNvSpPr>
          <p:nvPr>
            <p:ph type="body" sz="quarter" idx="12" hasCustomPrompt="1"/>
          </p:nvPr>
        </p:nvSpPr>
        <p:spPr>
          <a:xfrm>
            <a:off x="303213" y="3429000"/>
            <a:ext cx="8431212" cy="276999"/>
          </a:xfrm>
          <a:prstGeom prst="rect">
            <a:avLst/>
          </a:prstGeom>
        </p:spPr>
        <p:txBody>
          <a:bodyPr>
            <a:spAutoFit/>
          </a:bodyPr>
          <a:lstStyle>
            <a:lvl1pPr marL="0" indent="0">
              <a:buNone/>
              <a:defRPr sz="1200" b="1" cap="all" spc="100" baseline="0">
                <a:solidFill>
                  <a:schemeClr val="tx2"/>
                </a:solidFill>
                <a:latin typeface="+mn-lt"/>
              </a:defRPr>
            </a:lvl1pPr>
          </a:lstStyle>
          <a:p>
            <a:pPr lvl="0"/>
            <a:r>
              <a:rPr lang="en-US"/>
              <a:t>Secondary title/Speaker Name</a:t>
            </a:r>
          </a:p>
        </p:txBody>
      </p:sp>
      <p:cxnSp>
        <p:nvCxnSpPr>
          <p:cNvPr id="7" name="Straight Connector 6">
            <a:extLst>
              <a:ext uri="{FF2B5EF4-FFF2-40B4-BE49-F238E27FC236}">
                <a16:creationId xmlns:a16="http://schemas.microsoft.com/office/drawing/2014/main" id="{49FA8263-02E3-4B4C-A4DE-EF2D302681B1}"/>
              </a:ext>
            </a:extLst>
          </p:cNvPr>
          <p:cNvCxnSpPr/>
          <p:nvPr userDrawn="1"/>
        </p:nvCxnSpPr>
        <p:spPr>
          <a:xfrm>
            <a:off x="402528" y="3240157"/>
            <a:ext cx="485001" cy="0"/>
          </a:xfrm>
          <a:prstGeom prst="line">
            <a:avLst/>
          </a:prstGeom>
          <a:ln w="50800" cmpd="sng">
            <a:solidFill>
              <a:schemeClr val="accent6"/>
            </a:solidFill>
            <a:miter lim="800000"/>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E950E9C-FC01-4528-8600-23652C8FB690}"/>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9" name="TextBox 8">
            <a:extLst>
              <a:ext uri="{FF2B5EF4-FFF2-40B4-BE49-F238E27FC236}">
                <a16:creationId xmlns:a16="http://schemas.microsoft.com/office/drawing/2014/main" id="{D1A92459-C63A-4B83-A764-9D6FE1338405}"/>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12" name="Picture 11" descr="A picture containing computer, sitting, monitor, dark&#10;&#10;Description automatically generated">
            <a:extLst>
              <a:ext uri="{FF2B5EF4-FFF2-40B4-BE49-F238E27FC236}">
                <a16:creationId xmlns:a16="http://schemas.microsoft.com/office/drawing/2014/main" id="{4C0C7724-4150-4969-AE3B-E57987398C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cxnSp>
        <p:nvCxnSpPr>
          <p:cNvPr id="16" name="Straight Connector 15">
            <a:extLst>
              <a:ext uri="{FF2B5EF4-FFF2-40B4-BE49-F238E27FC236}">
                <a16:creationId xmlns:a16="http://schemas.microsoft.com/office/drawing/2014/main" id="{CCD89D38-D780-455A-9CEA-21919899200B}"/>
              </a:ext>
            </a:extLst>
          </p:cNvPr>
          <p:cNvCxnSpPr>
            <a:cxnSpLocks/>
          </p:cNvCxnSpPr>
          <p:nvPr userDrawn="1"/>
        </p:nvCxnSpPr>
        <p:spPr>
          <a:xfrm>
            <a:off x="419100" y="2590800"/>
            <a:ext cx="831509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683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23544" y="2313432"/>
            <a:ext cx="7812469" cy="356616"/>
          </a:xfrm>
          <a:prstGeom prst="rect">
            <a:avLst/>
          </a:prstGeom>
        </p:spPr>
        <p:txBody>
          <a:bodyPr/>
          <a:lstStyle>
            <a:lvl1pPr algn="l">
              <a:defRPr sz="1800" b="1">
                <a:solidFill>
                  <a:srgbClr val="111111"/>
                </a:solidFill>
              </a:defRPr>
            </a:lvl1pPr>
          </a:lstStyle>
          <a:p>
            <a:r>
              <a:rPr lang="en-US"/>
              <a:t>Click to edit Master title style</a:t>
            </a:r>
          </a:p>
        </p:txBody>
      </p:sp>
      <p:cxnSp>
        <p:nvCxnSpPr>
          <p:cNvPr id="4" name="Straight Connector 3"/>
          <p:cNvCxnSpPr/>
          <p:nvPr userDrawn="1"/>
        </p:nvCxnSpPr>
        <p:spPr>
          <a:xfrm>
            <a:off x="1017750" y="2817659"/>
            <a:ext cx="485001" cy="0"/>
          </a:xfrm>
          <a:prstGeom prst="line">
            <a:avLst/>
          </a:prstGeom>
          <a:ln w="508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1"/>
          </p:nvPr>
        </p:nvSpPr>
        <p:spPr>
          <a:xfrm>
            <a:off x="1030031" y="2965270"/>
            <a:ext cx="5342194" cy="2868356"/>
          </a:xfrm>
          <a:prstGeom prst="rect">
            <a:avLst/>
          </a:prstGeom>
        </p:spPr>
        <p:txBody>
          <a:bodyPr lIns="0" tIns="91440" rIns="0" bIns="91440"/>
          <a:lstStyle>
            <a:lvl1pPr marL="0" indent="0">
              <a:buNone/>
              <a:defRPr sz="1600">
                <a:solidFill>
                  <a:srgbClr val="111111"/>
                </a:solidFill>
              </a:defRPr>
            </a:lvl1pPr>
          </a:lstStyle>
          <a:p>
            <a:endParaRPr lang="en-US" dirty="0"/>
          </a:p>
        </p:txBody>
      </p:sp>
      <p:sp>
        <p:nvSpPr>
          <p:cNvPr id="6" name="Rectangle 5">
            <a:extLst>
              <a:ext uri="{FF2B5EF4-FFF2-40B4-BE49-F238E27FC236}">
                <a16:creationId xmlns:a16="http://schemas.microsoft.com/office/drawing/2014/main" id="{58C533F5-4716-4A79-AAB9-56B4C7EEB336}"/>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8" name="TextBox 7">
            <a:extLst>
              <a:ext uri="{FF2B5EF4-FFF2-40B4-BE49-F238E27FC236}">
                <a16:creationId xmlns:a16="http://schemas.microsoft.com/office/drawing/2014/main" id="{D6222B5C-0386-4E4E-8B86-55FD92BAFDA8}"/>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9" name="Picture 8" descr="A picture containing computer, sitting, monitor, dark&#10;&#10;Description automatically generated">
            <a:extLst>
              <a:ext uri="{FF2B5EF4-FFF2-40B4-BE49-F238E27FC236}">
                <a16:creationId xmlns:a16="http://schemas.microsoft.com/office/drawing/2014/main" id="{BCA0CC5B-2311-442E-940B-57EF02E3D0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1867301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843F2B58-0ECC-4E04-BF47-E6F7D2D48A88}"/>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506435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466581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with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22112" y="806334"/>
            <a:ext cx="8415338" cy="369320"/>
          </a:xfrm>
        </p:spPr>
        <p:txBody>
          <a:bodyPr>
            <a:spAutoFit/>
          </a:bodyPr>
          <a:lstStyle>
            <a:lvl1pPr marL="0" indent="0">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71ADF39D-8AF0-47F1-86D4-2E004EBFE924}"/>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
        <p:nvSpPr>
          <p:cNvPr id="7" name="Text Placeholder 9">
            <a:extLst>
              <a:ext uri="{FF2B5EF4-FFF2-40B4-BE49-F238E27FC236}">
                <a16:creationId xmlns:a16="http://schemas.microsoft.com/office/drawing/2014/main" id="{1C6081B1-9159-4021-91FE-76AB815E4488}"/>
              </a:ext>
            </a:extLst>
          </p:cNvPr>
          <p:cNvSpPr>
            <a:spLocks noGrp="1"/>
          </p:cNvSpPr>
          <p:nvPr>
            <p:ph type="body" sz="quarter" idx="11"/>
          </p:nvPr>
        </p:nvSpPr>
        <p:spPr>
          <a:xfrm>
            <a:off x="320040" y="1406185"/>
            <a:ext cx="8412480" cy="48009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947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781114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20"/>
            <a:ext cx="8412480" cy="41096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cxnSp>
        <p:nvCxnSpPr>
          <p:cNvPr id="5" name="Straight Connector 4">
            <a:extLst>
              <a:ext uri="{FF2B5EF4-FFF2-40B4-BE49-F238E27FC236}">
                <a16:creationId xmlns:a16="http://schemas.microsoft.com/office/drawing/2014/main" id="{40A5BDF4-BDB6-4F34-BBD2-27BBCE8282FF}"/>
              </a:ext>
            </a:extLst>
          </p:cNvPr>
          <p:cNvCxnSpPr/>
          <p:nvPr userDrawn="1"/>
        </p:nvCxnSpPr>
        <p:spPr>
          <a:xfrm>
            <a:off x="416194" y="5376492"/>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06F03BE-EB1C-4D80-9C59-950AA1F8641A}"/>
              </a:ext>
            </a:extLst>
          </p:cNvPr>
          <p:cNvCxnSpPr/>
          <p:nvPr userDrawn="1"/>
        </p:nvCxnSpPr>
        <p:spPr>
          <a:xfrm>
            <a:off x="416194" y="6062913"/>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58D5CAF0-7D9E-4C84-8038-CEC32F5D2EFB}"/>
              </a:ext>
            </a:extLst>
          </p:cNvPr>
          <p:cNvSpPr>
            <a:spLocks noGrp="1"/>
          </p:cNvSpPr>
          <p:nvPr userDrawn="1">
            <p:ph type="body" sz="quarter" idx="13"/>
          </p:nvPr>
        </p:nvSpPr>
        <p:spPr>
          <a:xfrm>
            <a:off x="419099" y="5429190"/>
            <a:ext cx="8308707" cy="581025"/>
          </a:xfrm>
          <a:solidFill>
            <a:schemeClr val="tx2"/>
          </a:solidFill>
        </p:spPr>
        <p:txBody>
          <a:bodyPr anchor="ctr">
            <a:noAutofit/>
          </a:bodyPr>
          <a:lstStyle>
            <a:lvl1pPr marL="0" indent="0" algn="ctr">
              <a:lnSpc>
                <a:spcPts val="1925"/>
              </a:lnSpc>
              <a:spcBef>
                <a:spcPts val="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3769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phic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lIns="640080"/>
          <a:lstStyle>
            <a:lvl1pPr marL="0" marR="0" indent="0" algn="l" defTabSz="914293" rtl="0" eaLnBrk="1" fontAlgn="auto" latinLnBrk="0" hangingPunct="1">
              <a:lnSpc>
                <a:spcPct val="100000"/>
              </a:lnSpc>
              <a:spcBef>
                <a:spcPts val="2400"/>
              </a:spcBef>
              <a:spcAft>
                <a:spcPts val="0"/>
              </a:spcAft>
              <a:buClrTx/>
              <a:buSzTx/>
              <a:buFontTx/>
              <a:buNone/>
              <a:tabLst/>
              <a:defRPr/>
            </a:lvl1pPr>
          </a:lstStyle>
          <a:p>
            <a:pPr lvl="0"/>
            <a:r>
              <a:rPr lang="en-US"/>
              <a:t>Click to edit Master text styles</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4146354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2480"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31203" y="1811867"/>
            <a:ext cx="3811588" cy="3886200"/>
          </a:xfrm>
        </p:spPr>
        <p:txBody>
          <a:bodyPr/>
          <a:lstStyle/>
          <a:p>
            <a:endParaRPr lang="en-US" dirty="0"/>
          </a:p>
        </p:txBody>
      </p:sp>
      <p:sp>
        <p:nvSpPr>
          <p:cNvPr id="7" name="Chart Placeholder 3">
            <a:extLst>
              <a:ext uri="{FF2B5EF4-FFF2-40B4-BE49-F238E27FC236}">
                <a16:creationId xmlns:a16="http://schemas.microsoft.com/office/drawing/2014/main" id="{AA6A6F80-6F5E-4275-BA06-5E2F39D6309E}"/>
              </a:ext>
            </a:extLst>
          </p:cNvPr>
          <p:cNvSpPr>
            <a:spLocks noGrp="1"/>
          </p:cNvSpPr>
          <p:nvPr>
            <p:ph type="chart" sz="quarter" idx="12"/>
          </p:nvPr>
        </p:nvSpPr>
        <p:spPr>
          <a:xfrm>
            <a:off x="4682528" y="1811867"/>
            <a:ext cx="3811588" cy="3886200"/>
          </a:xfrm>
        </p:spPr>
        <p:txBody>
          <a:bodyPr/>
          <a:lstStyle/>
          <a:p>
            <a:endParaRPr lang="en-US" dirty="0"/>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81022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19"/>
            <a:ext cx="8412480" cy="501840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1882716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9512766-5443-4020-B9D5-BA3ECF1CE399}"/>
              </a:ext>
            </a:extLst>
          </p:cNvPr>
          <p:cNvSpPr>
            <a:spLocks noGrp="1"/>
          </p:cNvSpPr>
          <p:nvPr>
            <p:ph type="chart" sz="quarter" idx="11"/>
          </p:nvPr>
        </p:nvSpPr>
        <p:spPr>
          <a:xfrm>
            <a:off x="418784" y="1811867"/>
            <a:ext cx="8318665" cy="3886200"/>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8415338" cy="646319"/>
          </a:xfrm>
        </p:spPr>
        <p:txBody>
          <a:bodyPr wrap="square">
            <a:spAutoFit/>
          </a:bodyPr>
          <a:lstStyle>
            <a:lvl1pPr marL="0" indent="0">
              <a:spcBef>
                <a:spcPts val="0"/>
              </a:spcBef>
              <a:buNone/>
              <a:defRPr sz="1800">
                <a:solidFill>
                  <a:srgbClr val="407EB6"/>
                </a:solidFill>
              </a:defRPr>
            </a:lvl1pPr>
          </a:lstStyle>
          <a:p>
            <a:pPr lvl="0"/>
            <a:r>
              <a:rPr lang="en-US"/>
              <a:t>Click to edit Master </a:t>
            </a:r>
            <a:br>
              <a:rPr lang="en-US"/>
            </a:br>
            <a:r>
              <a:rPr lang="en-US"/>
              <a:t>text styles</a:t>
            </a:r>
          </a:p>
        </p:txBody>
      </p:sp>
      <p:sp>
        <p:nvSpPr>
          <p:cNvPr id="8" name="Text Placeholder 16">
            <a:extLst>
              <a:ext uri="{FF2B5EF4-FFF2-40B4-BE49-F238E27FC236}">
                <a16:creationId xmlns:a16="http://schemas.microsoft.com/office/drawing/2014/main" id="{A6DF041B-D981-4350-A214-0395E41474A8}"/>
              </a:ext>
            </a:extLst>
          </p:cNvPr>
          <p:cNvSpPr>
            <a:spLocks noGrp="1"/>
          </p:cNvSpPr>
          <p:nvPr>
            <p:ph type="body" sz="quarter" idx="26"/>
          </p:nvPr>
        </p:nvSpPr>
        <p:spPr>
          <a:xfrm>
            <a:off x="313593" y="6506293"/>
            <a:ext cx="80650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Tree>
    <p:extLst>
      <p:ext uri="{BB962C8B-B14F-4D97-AF65-F5344CB8AC3E}">
        <p14:creationId xmlns:p14="http://schemas.microsoft.com/office/powerpoint/2010/main" val="461820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erformance Call 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85FA42-1107-4A30-AF52-EC2C7D069925}"/>
              </a:ext>
            </a:extLst>
          </p:cNvPr>
          <p:cNvSpPr/>
          <p:nvPr userDrawn="1"/>
        </p:nvSpPr>
        <p:spPr>
          <a:xfrm>
            <a:off x="6375400" y="0"/>
            <a:ext cx="276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C51ED5-925C-4ECC-858A-4CF9ABADEFEA}"/>
              </a:ext>
            </a:extLst>
          </p:cNvPr>
          <p:cNvSpPr/>
          <p:nvPr userDrawn="1"/>
        </p:nvSpPr>
        <p:spPr>
          <a:xfrm>
            <a:off x="6549693" y="205740"/>
            <a:ext cx="2420014" cy="636439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20678" y="236055"/>
            <a:ext cx="5745402" cy="323149"/>
          </a:xfrm>
        </p:spPr>
        <p:txBody>
          <a:bodyPr/>
          <a:lstStyle/>
          <a:p>
            <a:r>
              <a:rPr lang="en-US"/>
              <a:t>Click to edit Master title style</a:t>
            </a:r>
          </a:p>
        </p:txBody>
      </p:sp>
      <p:sp>
        <p:nvSpPr>
          <p:cNvPr id="6" name="Text Placeholder 5"/>
          <p:cNvSpPr>
            <a:spLocks noGrp="1"/>
          </p:cNvSpPr>
          <p:nvPr>
            <p:ph type="body" sz="quarter" idx="10" hasCustomPrompt="1"/>
          </p:nvPr>
        </p:nvSpPr>
        <p:spPr>
          <a:xfrm>
            <a:off x="322112" y="806334"/>
            <a:ext cx="5745402" cy="369320"/>
          </a:xfrm>
        </p:spPr>
        <p:txBody>
          <a:bodyPr wrap="square">
            <a:spAutoFit/>
          </a:bodyPr>
          <a:lstStyle>
            <a:lvl1pPr marL="0" indent="0">
              <a:lnSpc>
                <a:spcPct val="100000"/>
              </a:lnSpc>
              <a:spcBef>
                <a:spcPts val="0"/>
              </a:spcBef>
              <a:buNone/>
              <a:defRPr sz="1800">
                <a:solidFill>
                  <a:srgbClr val="407EB6"/>
                </a:solidFill>
              </a:defRPr>
            </a:lvl1pPr>
          </a:lstStyle>
          <a:p>
            <a:pPr lvl="0"/>
            <a:r>
              <a:rPr lang="en-US"/>
              <a:t>Click to edit Master text styles</a:t>
            </a:r>
          </a:p>
        </p:txBody>
      </p:sp>
      <p:sp>
        <p:nvSpPr>
          <p:cNvPr id="5" name="Text Placeholder 16">
            <a:extLst>
              <a:ext uri="{FF2B5EF4-FFF2-40B4-BE49-F238E27FC236}">
                <a16:creationId xmlns:a16="http://schemas.microsoft.com/office/drawing/2014/main" id="{00C93E24-8698-467B-8C9B-4CD2768CAA6F}"/>
              </a:ext>
            </a:extLst>
          </p:cNvPr>
          <p:cNvSpPr>
            <a:spLocks noGrp="1"/>
          </p:cNvSpPr>
          <p:nvPr>
            <p:ph type="body" sz="quarter" idx="26"/>
          </p:nvPr>
        </p:nvSpPr>
        <p:spPr>
          <a:xfrm>
            <a:off x="313591" y="6506289"/>
            <a:ext cx="5751576"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7" name="Text Placeholder 6">
            <a:extLst>
              <a:ext uri="{FF2B5EF4-FFF2-40B4-BE49-F238E27FC236}">
                <a16:creationId xmlns:a16="http://schemas.microsoft.com/office/drawing/2014/main" id="{22962753-2545-4AC3-9BE7-DF6B898E945A}"/>
              </a:ext>
            </a:extLst>
          </p:cNvPr>
          <p:cNvSpPr>
            <a:spLocks noGrp="1"/>
          </p:cNvSpPr>
          <p:nvPr>
            <p:ph type="body" sz="quarter" idx="27" hasCustomPrompt="1"/>
          </p:nvPr>
        </p:nvSpPr>
        <p:spPr>
          <a:xfrm>
            <a:off x="314325" y="1538288"/>
            <a:ext cx="5754393" cy="498586"/>
          </a:xfrm>
        </p:spPr>
        <p:txBody>
          <a:bodyPr wrap="square">
            <a:spAutoFit/>
          </a:bodyPr>
          <a:lstStyle>
            <a:lvl1pPr>
              <a:spcBef>
                <a:spcPts val="1800"/>
              </a:spcBef>
              <a:defRPr sz="1200"/>
            </a:lvl1pPr>
            <a:lvl2pPr marL="640080" indent="-182880">
              <a:defRPr sz="1200"/>
            </a:lvl2pPr>
          </a:lstStyle>
          <a:p>
            <a:pPr lvl="0"/>
            <a:r>
              <a:rPr lang="en-US"/>
              <a:t>Edit Master text styles</a:t>
            </a:r>
          </a:p>
          <a:p>
            <a:pPr lvl="1"/>
            <a:r>
              <a:rPr lang="en-US"/>
              <a:t>Second level</a:t>
            </a:r>
          </a:p>
        </p:txBody>
      </p:sp>
      <p:sp>
        <p:nvSpPr>
          <p:cNvPr id="12" name="Rectangle 11">
            <a:extLst>
              <a:ext uri="{FF2B5EF4-FFF2-40B4-BE49-F238E27FC236}">
                <a16:creationId xmlns:a16="http://schemas.microsoft.com/office/drawing/2014/main" id="{6E3DF18F-7F34-48A2-9103-762D16FAD3A7}"/>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13" name="TextBox 12">
            <a:extLst>
              <a:ext uri="{FF2B5EF4-FFF2-40B4-BE49-F238E27FC236}">
                <a16:creationId xmlns:a16="http://schemas.microsoft.com/office/drawing/2014/main" id="{969F2FBC-721B-4841-A014-B4F9E7BACD90}"/>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17" name="Text Placeholder 8">
            <a:extLst>
              <a:ext uri="{FF2B5EF4-FFF2-40B4-BE49-F238E27FC236}">
                <a16:creationId xmlns:a16="http://schemas.microsoft.com/office/drawing/2014/main" id="{72AD3E56-A459-4127-B373-DC6D5DBF3F1E}"/>
              </a:ext>
            </a:extLst>
          </p:cNvPr>
          <p:cNvSpPr>
            <a:spLocks noGrp="1"/>
          </p:cNvSpPr>
          <p:nvPr>
            <p:ph type="body" sz="quarter" idx="16" hasCustomPrompt="1"/>
          </p:nvPr>
        </p:nvSpPr>
        <p:spPr>
          <a:xfrm>
            <a:off x="6913641" y="1543168"/>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18" name="Text Placeholder 12">
            <a:extLst>
              <a:ext uri="{FF2B5EF4-FFF2-40B4-BE49-F238E27FC236}">
                <a16:creationId xmlns:a16="http://schemas.microsoft.com/office/drawing/2014/main" id="{65179245-F480-4948-AC5B-D75E55A384FB}"/>
              </a:ext>
            </a:extLst>
          </p:cNvPr>
          <p:cNvSpPr>
            <a:spLocks noGrp="1"/>
          </p:cNvSpPr>
          <p:nvPr>
            <p:ph type="body" sz="quarter" idx="28" hasCustomPrompt="1"/>
          </p:nvPr>
        </p:nvSpPr>
        <p:spPr>
          <a:xfrm>
            <a:off x="6913641" y="2111984"/>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19" name="Text Placeholder 8">
            <a:extLst>
              <a:ext uri="{FF2B5EF4-FFF2-40B4-BE49-F238E27FC236}">
                <a16:creationId xmlns:a16="http://schemas.microsoft.com/office/drawing/2014/main" id="{61F1BC4D-C209-4AE4-AECF-B6A4BB27B1B1}"/>
              </a:ext>
            </a:extLst>
          </p:cNvPr>
          <p:cNvSpPr>
            <a:spLocks noGrp="1"/>
          </p:cNvSpPr>
          <p:nvPr>
            <p:ph type="body" sz="quarter" idx="29" hasCustomPrompt="1"/>
          </p:nvPr>
        </p:nvSpPr>
        <p:spPr>
          <a:xfrm>
            <a:off x="6913641" y="3104833"/>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1D71C966-715B-41FB-95D1-07495C1EB7EE}"/>
              </a:ext>
            </a:extLst>
          </p:cNvPr>
          <p:cNvSpPr>
            <a:spLocks noGrp="1"/>
          </p:cNvSpPr>
          <p:nvPr>
            <p:ph type="body" sz="quarter" idx="30" hasCustomPrompt="1"/>
          </p:nvPr>
        </p:nvSpPr>
        <p:spPr>
          <a:xfrm>
            <a:off x="6913641" y="3673649"/>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sp>
        <p:nvSpPr>
          <p:cNvPr id="22" name="Text Placeholder 8">
            <a:extLst>
              <a:ext uri="{FF2B5EF4-FFF2-40B4-BE49-F238E27FC236}">
                <a16:creationId xmlns:a16="http://schemas.microsoft.com/office/drawing/2014/main" id="{809B4186-BAE1-4C3A-8E65-CB93055FF1FC}"/>
              </a:ext>
            </a:extLst>
          </p:cNvPr>
          <p:cNvSpPr>
            <a:spLocks noGrp="1"/>
          </p:cNvSpPr>
          <p:nvPr>
            <p:ph type="body" sz="quarter" idx="33" hasCustomPrompt="1"/>
          </p:nvPr>
        </p:nvSpPr>
        <p:spPr>
          <a:xfrm>
            <a:off x="6913641" y="4713449"/>
            <a:ext cx="1692116" cy="553998"/>
          </a:xfrm>
        </p:spPr>
        <p:txBody>
          <a:bodyPr wrap="square" lIns="0" tIns="0" rIns="0" bIns="0">
            <a:spAutoFit/>
          </a:bodyPr>
          <a:lstStyle>
            <a:lvl1pPr marL="0" indent="0" algn="ctr">
              <a:buNone/>
              <a:defRPr sz="3600" b="1" cap="all" baseline="0">
                <a:solidFill>
                  <a:schemeClr val="bg1"/>
                </a:solidFill>
                <a:latin typeface="+mn-lt"/>
              </a:defRPr>
            </a:lvl1pPr>
            <a:lvl2pPr marL="457303" indent="0">
              <a:buNone/>
              <a:defRPr/>
            </a:lvl2pPr>
          </a:lstStyle>
          <a:p>
            <a:pPr lvl="0"/>
            <a:r>
              <a:rPr lang="en-US"/>
              <a:t>$%</a:t>
            </a:r>
          </a:p>
        </p:txBody>
      </p:sp>
      <p:sp>
        <p:nvSpPr>
          <p:cNvPr id="23" name="Text Placeholder 12">
            <a:extLst>
              <a:ext uri="{FF2B5EF4-FFF2-40B4-BE49-F238E27FC236}">
                <a16:creationId xmlns:a16="http://schemas.microsoft.com/office/drawing/2014/main" id="{D893B207-9203-46AB-B4CE-0280E4E93024}"/>
              </a:ext>
            </a:extLst>
          </p:cNvPr>
          <p:cNvSpPr>
            <a:spLocks noGrp="1"/>
          </p:cNvSpPr>
          <p:nvPr>
            <p:ph type="body" sz="quarter" idx="34" hasCustomPrompt="1"/>
          </p:nvPr>
        </p:nvSpPr>
        <p:spPr>
          <a:xfrm>
            <a:off x="6913641" y="5282265"/>
            <a:ext cx="1692116" cy="161583"/>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a:t>
            </a:r>
          </a:p>
        </p:txBody>
      </p:sp>
      <p:cxnSp>
        <p:nvCxnSpPr>
          <p:cNvPr id="25" name="Straight Connector 24">
            <a:extLst>
              <a:ext uri="{FF2B5EF4-FFF2-40B4-BE49-F238E27FC236}">
                <a16:creationId xmlns:a16="http://schemas.microsoft.com/office/drawing/2014/main" id="{3C0688FE-1953-4DB0-8241-D8C9FE5B0749}"/>
              </a:ext>
            </a:extLst>
          </p:cNvPr>
          <p:cNvCxnSpPr/>
          <p:nvPr userDrawn="1"/>
        </p:nvCxnSpPr>
        <p:spPr>
          <a:xfrm>
            <a:off x="7517199" y="2714016"/>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2B5DD15-EFBB-4B71-B22C-E7046CDCD79D}"/>
              </a:ext>
            </a:extLst>
          </p:cNvPr>
          <p:cNvCxnSpPr/>
          <p:nvPr userDrawn="1"/>
        </p:nvCxnSpPr>
        <p:spPr>
          <a:xfrm>
            <a:off x="7517199" y="4335957"/>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DBCDBF2A-9712-41EC-BDB7-C6750FAA2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2565893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vestment Spotlight">
    <p:spTree>
      <p:nvGrpSpPr>
        <p:cNvPr id="1" name=""/>
        <p:cNvGrpSpPr/>
        <p:nvPr/>
      </p:nvGrpSpPr>
      <p:grpSpPr>
        <a:xfrm>
          <a:off x="0" y="0"/>
          <a:ext cx="0" cy="0"/>
          <a:chOff x="0" y="0"/>
          <a:chExt cx="0" cy="0"/>
        </a:xfrm>
      </p:grpSpPr>
      <p:sp>
        <p:nvSpPr>
          <p:cNvPr id="38" name="Text Placeholder 5">
            <a:extLst>
              <a:ext uri="{FF2B5EF4-FFF2-40B4-BE49-F238E27FC236}">
                <a16:creationId xmlns:a16="http://schemas.microsoft.com/office/drawing/2014/main" id="{40B76C3C-5CC4-4C6E-82B2-4474DE7AEB49}"/>
              </a:ext>
            </a:extLst>
          </p:cNvPr>
          <p:cNvSpPr>
            <a:spLocks noGrp="1"/>
          </p:cNvSpPr>
          <p:nvPr>
            <p:ph type="body" sz="quarter" idx="34" hasCustomPrompt="1"/>
          </p:nvPr>
        </p:nvSpPr>
        <p:spPr>
          <a:xfrm>
            <a:off x="320675" y="478361"/>
            <a:ext cx="4407408" cy="369320"/>
          </a:xfrm>
          <a:solidFill>
            <a:schemeClr val="bg1"/>
          </a:solidFill>
        </p:spPr>
        <p:txBody>
          <a:bodyPr>
            <a:spAutoFit/>
          </a:bodyPr>
          <a:lstStyle>
            <a:lvl1pPr marL="0" indent="0">
              <a:buNone/>
              <a:defRPr sz="1800" b="0">
                <a:solidFill>
                  <a:schemeClr val="tx1"/>
                </a:solidFill>
              </a:defRPr>
            </a:lvl1pPr>
          </a:lstStyle>
          <a:p>
            <a:pPr lvl="0"/>
            <a:r>
              <a:rPr lang="en-US"/>
              <a:t>Click to edit Master text styles</a:t>
            </a:r>
          </a:p>
        </p:txBody>
      </p:sp>
      <p:sp>
        <p:nvSpPr>
          <p:cNvPr id="36" name="Text Placeholder 5">
            <a:extLst>
              <a:ext uri="{FF2B5EF4-FFF2-40B4-BE49-F238E27FC236}">
                <a16:creationId xmlns:a16="http://schemas.microsoft.com/office/drawing/2014/main" id="{C7A8BA5A-E81A-4322-8DD6-B1437CBFDAE3}"/>
              </a:ext>
            </a:extLst>
          </p:cNvPr>
          <p:cNvSpPr>
            <a:spLocks noGrp="1"/>
          </p:cNvSpPr>
          <p:nvPr>
            <p:ph type="body" sz="quarter" idx="33" hasCustomPrompt="1"/>
          </p:nvPr>
        </p:nvSpPr>
        <p:spPr>
          <a:xfrm>
            <a:off x="322112" y="967207"/>
            <a:ext cx="4407408" cy="369320"/>
          </a:xfrm>
        </p:spPr>
        <p:txBody>
          <a:bodyPr>
            <a:spAutoFit/>
          </a:bodyPr>
          <a:lstStyle>
            <a:lvl1pPr marL="0" indent="0">
              <a:spcBef>
                <a:spcPts val="0"/>
              </a:spcBef>
              <a:buNone/>
              <a:defRPr sz="1800">
                <a:solidFill>
                  <a:srgbClr val="407EB6"/>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AE32030C-B636-4F0F-9E6F-27CB56D643A2}"/>
              </a:ext>
            </a:extLst>
          </p:cNvPr>
          <p:cNvSpPr/>
          <p:nvPr userDrawn="1"/>
        </p:nvSpPr>
        <p:spPr>
          <a:xfrm>
            <a:off x="5153891" y="1045"/>
            <a:ext cx="399010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5">
            <a:extLst>
              <a:ext uri="{FF2B5EF4-FFF2-40B4-BE49-F238E27FC236}">
                <a16:creationId xmlns:a16="http://schemas.microsoft.com/office/drawing/2014/main" id="{7028A417-71E0-4667-B952-03B71A0E5D67}"/>
              </a:ext>
            </a:extLst>
          </p:cNvPr>
          <p:cNvSpPr>
            <a:spLocks noGrp="1" noChangeAspect="1"/>
          </p:cNvSpPr>
          <p:nvPr>
            <p:ph type="pic" sz="quarter" idx="10"/>
          </p:nvPr>
        </p:nvSpPr>
        <p:spPr>
          <a:xfrm>
            <a:off x="5153890" y="967207"/>
            <a:ext cx="3990109" cy="2205946"/>
          </a:xfrm>
        </p:spPr>
        <p:txBody>
          <a:bodyPr/>
          <a:lstStyle/>
          <a:p>
            <a:endParaRPr lang="en-US" dirty="0"/>
          </a:p>
        </p:txBody>
      </p:sp>
      <p:sp>
        <p:nvSpPr>
          <p:cNvPr id="16" name="Text Placeholder 8">
            <a:extLst>
              <a:ext uri="{FF2B5EF4-FFF2-40B4-BE49-F238E27FC236}">
                <a16:creationId xmlns:a16="http://schemas.microsoft.com/office/drawing/2014/main" id="{06688511-16F8-4354-AA50-CB3EA994D299}"/>
              </a:ext>
            </a:extLst>
          </p:cNvPr>
          <p:cNvSpPr>
            <a:spLocks noGrp="1"/>
          </p:cNvSpPr>
          <p:nvPr>
            <p:ph type="body" sz="quarter" idx="16" hasCustomPrompt="1"/>
          </p:nvPr>
        </p:nvSpPr>
        <p:spPr>
          <a:xfrm>
            <a:off x="5346284"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17" name="Text Placeholder 12">
            <a:extLst>
              <a:ext uri="{FF2B5EF4-FFF2-40B4-BE49-F238E27FC236}">
                <a16:creationId xmlns:a16="http://schemas.microsoft.com/office/drawing/2014/main" id="{21B205C3-32D2-4B14-9E7D-EE5C5D9DA8BE}"/>
              </a:ext>
            </a:extLst>
          </p:cNvPr>
          <p:cNvSpPr>
            <a:spLocks noGrp="1"/>
          </p:cNvSpPr>
          <p:nvPr>
            <p:ph type="body" sz="quarter" idx="28"/>
          </p:nvPr>
        </p:nvSpPr>
        <p:spPr>
          <a:xfrm>
            <a:off x="5346284"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18" name="Text Placeholder 8">
            <a:extLst>
              <a:ext uri="{FF2B5EF4-FFF2-40B4-BE49-F238E27FC236}">
                <a16:creationId xmlns:a16="http://schemas.microsoft.com/office/drawing/2014/main" id="{7A2B00DF-EB27-4EED-9670-A76DB26DB196}"/>
              </a:ext>
            </a:extLst>
          </p:cNvPr>
          <p:cNvSpPr>
            <a:spLocks noGrp="1"/>
          </p:cNvSpPr>
          <p:nvPr>
            <p:ph type="body" sz="quarter" idx="18" hasCustomPrompt="1"/>
          </p:nvPr>
        </p:nvSpPr>
        <p:spPr>
          <a:xfrm>
            <a:off x="7257611" y="3407677"/>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0" name="Text Placeholder 12">
            <a:extLst>
              <a:ext uri="{FF2B5EF4-FFF2-40B4-BE49-F238E27FC236}">
                <a16:creationId xmlns:a16="http://schemas.microsoft.com/office/drawing/2014/main" id="{F7151727-413F-4B1B-94A5-39D09459282B}"/>
              </a:ext>
            </a:extLst>
          </p:cNvPr>
          <p:cNvSpPr>
            <a:spLocks noGrp="1"/>
          </p:cNvSpPr>
          <p:nvPr>
            <p:ph type="body" sz="quarter" idx="19"/>
          </p:nvPr>
        </p:nvSpPr>
        <p:spPr>
          <a:xfrm>
            <a:off x="7257611" y="3788486"/>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1" name="Text Placeholder 8">
            <a:extLst>
              <a:ext uri="{FF2B5EF4-FFF2-40B4-BE49-F238E27FC236}">
                <a16:creationId xmlns:a16="http://schemas.microsoft.com/office/drawing/2014/main" id="{6503E671-F523-4FD0-A70C-249123516B64}"/>
              </a:ext>
            </a:extLst>
          </p:cNvPr>
          <p:cNvSpPr>
            <a:spLocks noGrp="1"/>
          </p:cNvSpPr>
          <p:nvPr>
            <p:ph type="body" sz="quarter" idx="29" hasCustomPrompt="1"/>
          </p:nvPr>
        </p:nvSpPr>
        <p:spPr>
          <a:xfrm>
            <a:off x="5346284"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2" name="Text Placeholder 12">
            <a:extLst>
              <a:ext uri="{FF2B5EF4-FFF2-40B4-BE49-F238E27FC236}">
                <a16:creationId xmlns:a16="http://schemas.microsoft.com/office/drawing/2014/main" id="{583A3183-9354-401F-AB0B-AEC80A4A423E}"/>
              </a:ext>
            </a:extLst>
          </p:cNvPr>
          <p:cNvSpPr>
            <a:spLocks noGrp="1"/>
          </p:cNvSpPr>
          <p:nvPr>
            <p:ph type="body" sz="quarter" idx="30"/>
          </p:nvPr>
        </p:nvSpPr>
        <p:spPr>
          <a:xfrm>
            <a:off x="5346284"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sp>
        <p:nvSpPr>
          <p:cNvPr id="23" name="Text Placeholder 8">
            <a:extLst>
              <a:ext uri="{FF2B5EF4-FFF2-40B4-BE49-F238E27FC236}">
                <a16:creationId xmlns:a16="http://schemas.microsoft.com/office/drawing/2014/main" id="{038BB05B-5A49-427B-9802-1F50C70325F1}"/>
              </a:ext>
            </a:extLst>
          </p:cNvPr>
          <p:cNvSpPr>
            <a:spLocks noGrp="1"/>
          </p:cNvSpPr>
          <p:nvPr>
            <p:ph type="body" sz="quarter" idx="31" hasCustomPrompt="1"/>
          </p:nvPr>
        </p:nvSpPr>
        <p:spPr>
          <a:xfrm>
            <a:off x="7257611" y="4496739"/>
            <a:ext cx="1692116" cy="369332"/>
          </a:xfrm>
        </p:spPr>
        <p:txBody>
          <a:bodyPr wrap="square" lIns="0" tIns="0" rIns="0" bIns="0">
            <a:spAutoFit/>
          </a:bodyPr>
          <a:lstStyle>
            <a:lvl1pPr marL="0" indent="0" algn="ctr">
              <a:buNone/>
              <a:defRPr sz="2400" b="1" cap="all" baseline="0">
                <a:solidFill>
                  <a:schemeClr val="bg1"/>
                </a:solidFill>
                <a:latin typeface="+mn-lt"/>
              </a:defRPr>
            </a:lvl1pPr>
            <a:lvl2pPr marL="457303" indent="0">
              <a:buNone/>
              <a:defRPr/>
            </a:lvl2pPr>
          </a:lstStyle>
          <a:p>
            <a:pPr lvl="0"/>
            <a:r>
              <a:rPr lang="en-US"/>
              <a:t>$%</a:t>
            </a:r>
          </a:p>
        </p:txBody>
      </p:sp>
      <p:sp>
        <p:nvSpPr>
          <p:cNvPr id="24" name="Text Placeholder 12">
            <a:extLst>
              <a:ext uri="{FF2B5EF4-FFF2-40B4-BE49-F238E27FC236}">
                <a16:creationId xmlns:a16="http://schemas.microsoft.com/office/drawing/2014/main" id="{185B84D1-82D9-4973-A7AA-F632AC9C52EE}"/>
              </a:ext>
            </a:extLst>
          </p:cNvPr>
          <p:cNvSpPr>
            <a:spLocks noGrp="1"/>
          </p:cNvSpPr>
          <p:nvPr>
            <p:ph type="body" sz="quarter" idx="32"/>
          </p:nvPr>
        </p:nvSpPr>
        <p:spPr>
          <a:xfrm>
            <a:off x="7257611" y="4877548"/>
            <a:ext cx="1692116" cy="323165"/>
          </a:xfrm>
        </p:spPr>
        <p:txBody>
          <a:bodyPr lIns="0" tIns="0" rIns="0" bIns="0">
            <a:spAutoFit/>
          </a:bodyPr>
          <a:lstStyle>
            <a:lvl1pPr marL="0" indent="0" algn="ctr">
              <a:lnSpc>
                <a:spcPct val="100000"/>
              </a:lnSpc>
              <a:spcBef>
                <a:spcPts val="0"/>
              </a:spcBef>
              <a:buNone/>
              <a:defRPr sz="1050" cap="all" spc="0" baseline="0">
                <a:solidFill>
                  <a:schemeClr val="bg1"/>
                </a:solidFill>
                <a:latin typeface="+mn-lt"/>
              </a:defRPr>
            </a:lvl1pPr>
          </a:lstStyle>
          <a:p>
            <a:pPr lvl="0"/>
            <a:r>
              <a:rPr lang="en-US"/>
              <a:t>Edit Master text styles</a:t>
            </a:r>
          </a:p>
        </p:txBody>
      </p:sp>
      <p:cxnSp>
        <p:nvCxnSpPr>
          <p:cNvPr id="26" name="Straight Connector 25">
            <a:extLst>
              <a:ext uri="{FF2B5EF4-FFF2-40B4-BE49-F238E27FC236}">
                <a16:creationId xmlns:a16="http://schemas.microsoft.com/office/drawing/2014/main" id="{4859AF99-C74B-47E9-9953-31FB8E0909F9}"/>
              </a:ext>
            </a:extLst>
          </p:cNvPr>
          <p:cNvCxnSpPr/>
          <p:nvPr userDrawn="1"/>
        </p:nvCxnSpPr>
        <p:spPr>
          <a:xfrm>
            <a:off x="5949842"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D563973-4AC5-45D0-BA57-D1BE12BE6235}"/>
              </a:ext>
            </a:extLst>
          </p:cNvPr>
          <p:cNvCxnSpPr/>
          <p:nvPr userDrawn="1"/>
        </p:nvCxnSpPr>
        <p:spPr>
          <a:xfrm>
            <a:off x="7861169" y="4313074"/>
            <a:ext cx="485001"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6">
            <a:extLst>
              <a:ext uri="{FF2B5EF4-FFF2-40B4-BE49-F238E27FC236}">
                <a16:creationId xmlns:a16="http://schemas.microsoft.com/office/drawing/2014/main" id="{16F1FBAE-62CB-45EF-9F86-1E2C7D5A85E6}"/>
              </a:ext>
            </a:extLst>
          </p:cNvPr>
          <p:cNvSpPr>
            <a:spLocks noGrp="1"/>
          </p:cNvSpPr>
          <p:nvPr>
            <p:ph type="body" sz="quarter" idx="26"/>
          </p:nvPr>
        </p:nvSpPr>
        <p:spPr>
          <a:xfrm>
            <a:off x="313593" y="6506293"/>
            <a:ext cx="4407408" cy="123111"/>
          </a:xfrm>
        </p:spPr>
        <p:txBody>
          <a:bodyPr wrap="square" tIns="0" bIns="0" anchor="b" anchorCtr="0">
            <a:spAutoFit/>
          </a:bodyPr>
          <a:lstStyle>
            <a:lvl1pPr marL="0" indent="0" algn="just">
              <a:spcBef>
                <a:spcPts val="0"/>
              </a:spcBef>
              <a:buNone/>
              <a:defRPr sz="800">
                <a:solidFill>
                  <a:srgbClr val="4D4D4D"/>
                </a:solidFill>
              </a:defRPr>
            </a:lvl1pPr>
          </a:lstStyle>
          <a:p>
            <a:pPr lvl="0"/>
            <a:r>
              <a:rPr lang="en-US"/>
              <a:t>Edit Master text styles</a:t>
            </a:r>
          </a:p>
        </p:txBody>
      </p:sp>
      <p:sp>
        <p:nvSpPr>
          <p:cNvPr id="33" name="Rectangle 32">
            <a:extLst>
              <a:ext uri="{FF2B5EF4-FFF2-40B4-BE49-F238E27FC236}">
                <a16:creationId xmlns:a16="http://schemas.microsoft.com/office/drawing/2014/main" id="{145E782B-BA88-439C-9B0B-11CD4CBF69F1}"/>
              </a:ext>
            </a:extLst>
          </p:cNvPr>
          <p:cNvSpPr/>
          <p:nvPr userDrawn="1"/>
        </p:nvSpPr>
        <p:spPr>
          <a:xfrm>
            <a:off x="8549640" y="6455664"/>
            <a:ext cx="594360"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FFFF"/>
                </a:solidFill>
              </a:ln>
            </a:endParaRPr>
          </a:p>
        </p:txBody>
      </p:sp>
      <p:sp>
        <p:nvSpPr>
          <p:cNvPr id="34" name="TextBox 33">
            <a:extLst>
              <a:ext uri="{FF2B5EF4-FFF2-40B4-BE49-F238E27FC236}">
                <a16:creationId xmlns:a16="http://schemas.microsoft.com/office/drawing/2014/main" id="{21178343-764A-4DAD-A4BA-34B966C1733F}"/>
              </a:ext>
            </a:extLst>
          </p:cNvPr>
          <p:cNvSpPr txBox="1"/>
          <p:nvPr userDrawn="1"/>
        </p:nvSpPr>
        <p:spPr>
          <a:xfrm>
            <a:off x="8413527" y="6457243"/>
            <a:ext cx="456625" cy="246199"/>
          </a:xfrm>
          <a:prstGeom prst="rect">
            <a:avLst/>
          </a:prstGeom>
          <a:noFill/>
        </p:spPr>
        <p:txBody>
          <a:bodyPr lIns="91418" tIns="45709" rIns="91418" bIns="45709">
            <a:spAutoFit/>
          </a:bodyPr>
          <a:lstStyle/>
          <a:p>
            <a:pPr algn="r">
              <a:defRPr/>
            </a:pPr>
            <a:fld id="{8FEFE55B-85C4-4BC4-88C1-C59EB6D90C86}" type="slidenum">
              <a:rPr lang="en-CA" sz="1000" b="1">
                <a:solidFill>
                  <a:schemeClr val="tx2"/>
                </a:solidFill>
                <a:latin typeface="Arial" charset="0"/>
              </a:rPr>
              <a:pPr algn="r">
                <a:defRPr/>
              </a:pPr>
              <a:t>‹#›</a:t>
            </a:fld>
            <a:endParaRPr lang="en-CA" sz="1000" b="1" dirty="0">
              <a:solidFill>
                <a:schemeClr val="tx2"/>
              </a:solidFill>
              <a:latin typeface="Arial" charset="0"/>
            </a:endParaRPr>
          </a:p>
        </p:txBody>
      </p:sp>
      <p:sp>
        <p:nvSpPr>
          <p:cNvPr id="35" name="Title 1">
            <a:extLst>
              <a:ext uri="{FF2B5EF4-FFF2-40B4-BE49-F238E27FC236}">
                <a16:creationId xmlns:a16="http://schemas.microsoft.com/office/drawing/2014/main" id="{646B524E-28FD-4E0B-8543-740FD3DCD664}"/>
              </a:ext>
            </a:extLst>
          </p:cNvPr>
          <p:cNvSpPr>
            <a:spLocks noGrp="1"/>
          </p:cNvSpPr>
          <p:nvPr>
            <p:ph type="title"/>
          </p:nvPr>
        </p:nvSpPr>
        <p:spPr>
          <a:xfrm>
            <a:off x="320675" y="236055"/>
            <a:ext cx="4407407" cy="323149"/>
          </a:xfrm>
        </p:spPr>
        <p:txBody>
          <a:bodyPr/>
          <a:lstStyle/>
          <a:p>
            <a:r>
              <a:rPr lang="en-US"/>
              <a:t>Click to edit Master title style</a:t>
            </a:r>
          </a:p>
        </p:txBody>
      </p:sp>
      <p:cxnSp>
        <p:nvCxnSpPr>
          <p:cNvPr id="39" name="Straight Connector 38">
            <a:extLst>
              <a:ext uri="{FF2B5EF4-FFF2-40B4-BE49-F238E27FC236}">
                <a16:creationId xmlns:a16="http://schemas.microsoft.com/office/drawing/2014/main" id="{DB807203-16EE-409D-93D2-C67C394159F2}"/>
              </a:ext>
            </a:extLst>
          </p:cNvPr>
          <p:cNvCxnSpPr/>
          <p:nvPr userDrawn="1"/>
        </p:nvCxnSpPr>
        <p:spPr>
          <a:xfrm>
            <a:off x="412120" y="915407"/>
            <a:ext cx="485001" cy="0"/>
          </a:xfrm>
          <a:prstGeom prst="line">
            <a:avLst/>
          </a:prstGeom>
          <a:ln w="50800" cmpd="sng">
            <a:solidFill>
              <a:schemeClr val="accent6"/>
            </a:solidFill>
            <a:miter lim="800000"/>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44696D3-69F4-4752-A043-F9DEC2EDAB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67481" y="339148"/>
            <a:ext cx="732084" cy="109728"/>
          </a:xfrm>
          <a:prstGeom prst="rect">
            <a:avLst/>
          </a:prstGeom>
        </p:spPr>
      </p:pic>
    </p:spTree>
    <p:extLst>
      <p:ext uri="{BB962C8B-B14F-4D97-AF65-F5344CB8AC3E}">
        <p14:creationId xmlns:p14="http://schemas.microsoft.com/office/powerpoint/2010/main" val="2534544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15924" y="2011680"/>
            <a:ext cx="8316595" cy="3986784"/>
          </a:xfrm>
          <a:prstGeom prst="rect">
            <a:avLst/>
          </a:prstGeom>
        </p:spPr>
        <p:txBody>
          <a:bodyPr/>
          <a:lstStyle>
            <a:lvl1pPr marL="0" indent="0" algn="ctr">
              <a:buNone/>
              <a:defRPr sz="3200">
                <a:solidFill>
                  <a:srgbClr val="111111"/>
                </a:solidFill>
              </a:defRPr>
            </a:lvl1pPr>
          </a:lstStyle>
          <a:p>
            <a:pPr lvl="0"/>
            <a:r>
              <a:rPr lang="en-US"/>
              <a:t>Click to edit Master text styles</a:t>
            </a:r>
          </a:p>
        </p:txBody>
      </p:sp>
      <p:sp>
        <p:nvSpPr>
          <p:cNvPr id="4" name="Rectangle 3">
            <a:extLst>
              <a:ext uri="{FF2B5EF4-FFF2-40B4-BE49-F238E27FC236}">
                <a16:creationId xmlns:a16="http://schemas.microsoft.com/office/drawing/2014/main" id="{4E1ABBC8-4090-4413-BAC6-CA0C51297401}"/>
              </a:ext>
            </a:extLst>
          </p:cNvPr>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6" name="TextBox 5">
            <a:extLst>
              <a:ext uri="{FF2B5EF4-FFF2-40B4-BE49-F238E27FC236}">
                <a16:creationId xmlns:a16="http://schemas.microsoft.com/office/drawing/2014/main" id="{B9455B6D-EF69-4000-8DFF-11977F6B5C2E}"/>
              </a:ext>
            </a:extLst>
          </p:cNvPr>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pic>
        <p:nvPicPr>
          <p:cNvPr id="7" name="Picture 6" descr="A picture containing computer, sitting, monitor, dark&#10;&#10;Description automatically generated">
            <a:extLst>
              <a:ext uri="{FF2B5EF4-FFF2-40B4-BE49-F238E27FC236}">
                <a16:creationId xmlns:a16="http://schemas.microsoft.com/office/drawing/2014/main" id="{10B8D84C-A749-4F68-9949-E73E43ADC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Tree>
    <p:extLst>
      <p:ext uri="{BB962C8B-B14F-4D97-AF65-F5344CB8AC3E}">
        <p14:creationId xmlns:p14="http://schemas.microsoft.com/office/powerpoint/2010/main" val="2349603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11111"/>
                </a:solidFill>
              </a:defRPr>
            </a:lvl1pPr>
          </a:lstStyle>
          <a:p>
            <a:r>
              <a:rPr lang="en-US"/>
              <a:t>Click to edit Master title style</a:t>
            </a:r>
          </a:p>
        </p:txBody>
      </p:sp>
      <p:sp>
        <p:nvSpPr>
          <p:cNvPr id="4" name="Text Placeholder 3"/>
          <p:cNvSpPr>
            <a:spLocks noGrp="1"/>
          </p:cNvSpPr>
          <p:nvPr>
            <p:ph type="body" sz="quarter" idx="10"/>
          </p:nvPr>
        </p:nvSpPr>
        <p:spPr>
          <a:xfrm>
            <a:off x="320676" y="871672"/>
            <a:ext cx="8415338" cy="5486400"/>
          </a:xfrm>
        </p:spPr>
        <p:txBody>
          <a:bodyPr numCol="3" spcCol="365760">
            <a:normAutofit/>
          </a:bodyPr>
          <a:lstStyle>
            <a:lvl1pPr marL="0" indent="0" algn="just">
              <a:spcBef>
                <a:spcPts val="0"/>
              </a:spcBef>
              <a:buNone/>
              <a:defRPr sz="700">
                <a:solidFill>
                  <a:srgbClr val="111111"/>
                </a:solidFill>
              </a:defRPr>
            </a:lvl1pPr>
          </a:lstStyle>
          <a:p>
            <a:pPr lvl="0"/>
            <a:r>
              <a:rPr lang="en-US"/>
              <a:t>Click to edit Master text styles</a:t>
            </a:r>
          </a:p>
        </p:txBody>
      </p:sp>
    </p:spTree>
    <p:extLst>
      <p:ext uri="{BB962C8B-B14F-4D97-AF65-F5344CB8AC3E}">
        <p14:creationId xmlns:p14="http://schemas.microsoft.com/office/powerpoint/2010/main" val="27303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ll 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1"/>
          </p:nvPr>
        </p:nvSpPr>
        <p:spPr>
          <a:xfrm>
            <a:off x="320040" y="1188720"/>
            <a:ext cx="8412480" cy="410967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6">
            <a:extLst>
              <a:ext uri="{FF2B5EF4-FFF2-40B4-BE49-F238E27FC236}">
                <a16:creationId xmlns:a16="http://schemas.microsoft.com/office/drawing/2014/main" id="{7D480D97-0CAB-4489-A0E9-6DCDB10E531A}"/>
              </a:ext>
            </a:extLst>
          </p:cNvPr>
          <p:cNvSpPr>
            <a:spLocks noGrp="1"/>
          </p:cNvSpPr>
          <p:nvPr>
            <p:ph type="body" sz="quarter" idx="26"/>
          </p:nvPr>
        </p:nvSpPr>
        <p:spPr>
          <a:xfrm>
            <a:off x="313593" y="6506290"/>
            <a:ext cx="7916008" cy="123111"/>
          </a:xfrm>
        </p:spPr>
        <p:txBody>
          <a:bodyPr wrap="square" tIns="0" bIns="0" anchor="b" anchorCtr="0">
            <a:spAutoFit/>
          </a:bodyPr>
          <a:lstStyle>
            <a:lvl1pPr marL="0" indent="0">
              <a:buNone/>
              <a:defRPr sz="800">
                <a:solidFill>
                  <a:srgbClr val="4D4D4D"/>
                </a:solidFill>
              </a:defRPr>
            </a:lvl1pPr>
          </a:lstStyle>
          <a:p>
            <a:pPr lvl="0"/>
            <a:r>
              <a:rPr lang="en-US"/>
              <a:t>Edit Master text styles</a:t>
            </a:r>
          </a:p>
        </p:txBody>
      </p:sp>
      <p:cxnSp>
        <p:nvCxnSpPr>
          <p:cNvPr id="5" name="Straight Connector 4">
            <a:extLst>
              <a:ext uri="{FF2B5EF4-FFF2-40B4-BE49-F238E27FC236}">
                <a16:creationId xmlns:a16="http://schemas.microsoft.com/office/drawing/2014/main" id="{40A5BDF4-BDB6-4F34-BBD2-27BBCE8282FF}"/>
              </a:ext>
            </a:extLst>
          </p:cNvPr>
          <p:cNvCxnSpPr/>
          <p:nvPr userDrawn="1"/>
        </p:nvCxnSpPr>
        <p:spPr>
          <a:xfrm>
            <a:off x="416194" y="5376492"/>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06F03BE-EB1C-4D80-9C59-950AA1F8641A}"/>
              </a:ext>
            </a:extLst>
          </p:cNvPr>
          <p:cNvCxnSpPr/>
          <p:nvPr userDrawn="1"/>
        </p:nvCxnSpPr>
        <p:spPr>
          <a:xfrm>
            <a:off x="416194" y="6062913"/>
            <a:ext cx="8311614"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58D5CAF0-7D9E-4C84-8038-CEC32F5D2EFB}"/>
              </a:ext>
            </a:extLst>
          </p:cNvPr>
          <p:cNvSpPr>
            <a:spLocks noGrp="1"/>
          </p:cNvSpPr>
          <p:nvPr userDrawn="1">
            <p:ph type="body" sz="quarter" idx="13"/>
          </p:nvPr>
        </p:nvSpPr>
        <p:spPr>
          <a:xfrm>
            <a:off x="419099" y="5429190"/>
            <a:ext cx="8308707" cy="581025"/>
          </a:xfrm>
          <a:solidFill>
            <a:schemeClr val="tx2"/>
          </a:solidFill>
        </p:spPr>
        <p:txBody>
          <a:bodyPr anchor="ctr">
            <a:noAutofit/>
          </a:bodyPr>
          <a:lstStyle>
            <a:lvl1pPr marL="0" indent="0" algn="ctr">
              <a:lnSpc>
                <a:spcPts val="1925"/>
              </a:lnSpc>
              <a:spcBef>
                <a:spcPts val="0"/>
              </a:spcBef>
              <a:buNone/>
              <a:defRPr sz="1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94338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3" name="Text Placeholder 2"/>
          <p:cNvSpPr>
            <a:spLocks noGrp="1"/>
          </p:cNvSpPr>
          <p:nvPr>
            <p:ph type="body" idx="1"/>
          </p:nvPr>
        </p:nvSpPr>
        <p:spPr>
          <a:xfrm>
            <a:off x="320676" y="1188720"/>
            <a:ext cx="8415338" cy="4994593"/>
          </a:xfrm>
          <a:prstGeom prst="rect">
            <a:avLst/>
          </a:prstGeom>
        </p:spPr>
        <p:txBody>
          <a:bodyPr vert="horz" lIns="91429" tIns="45714" rIns="91429" bIns="45714"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p:ph type="title"/>
          </p:nvPr>
        </p:nvSpPr>
        <p:spPr>
          <a:xfrm>
            <a:off x="320677" y="219456"/>
            <a:ext cx="7558546" cy="356347"/>
          </a:xfrm>
          <a:prstGeom prst="rect">
            <a:avLst/>
          </a:prstGeom>
        </p:spPr>
        <p:txBody>
          <a:bodyPr vert="horz" lIns="91407" tIns="0" rIns="91407" bIns="45704" rtlCol="0" anchor="ctr" anchorCtr="0">
            <a:normAutofit/>
          </a:bodyPr>
          <a:lstStyle/>
          <a:p>
            <a:r>
              <a:rPr lang="en-US"/>
              <a:t>Click to edit Master title style</a:t>
            </a:r>
          </a:p>
        </p:txBody>
      </p:sp>
      <p:sp>
        <p:nvSpPr>
          <p:cNvPr id="21" name="TextBox 20"/>
          <p:cNvSpPr txBox="1"/>
          <p:nvPr/>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cxnSp>
        <p:nvCxnSpPr>
          <p:cNvPr id="12" name="Straight Connector 11"/>
          <p:cNvCxnSpPr/>
          <p:nvPr/>
        </p:nvCxnSpPr>
        <p:spPr>
          <a:xfrm>
            <a:off x="412120" y="678336"/>
            <a:ext cx="485001" cy="0"/>
          </a:xfrm>
          <a:prstGeom prst="line">
            <a:avLst/>
          </a:prstGeom>
          <a:ln w="50800" cmpd="sng">
            <a:solidFill>
              <a:schemeClr val="accent4"/>
            </a:solidFill>
            <a:miter lim="800000"/>
          </a:ln>
          <a:effectLst/>
        </p:spPr>
        <p:style>
          <a:lnRef idx="2">
            <a:schemeClr val="accent1"/>
          </a:lnRef>
          <a:fillRef idx="0">
            <a:schemeClr val="accent1"/>
          </a:fillRef>
          <a:effectRef idx="1">
            <a:schemeClr val="accent1"/>
          </a:effectRef>
          <a:fontRef idx="minor">
            <a:schemeClr val="tx1"/>
          </a:fontRef>
        </p:style>
      </p:cxnSp>
      <p:pic>
        <p:nvPicPr>
          <p:cNvPr id="107" name="Picture 106" descr="A picture containing computer, sitting, monitor, dark&#10;&#10;Description automatically generated">
            <a:extLst>
              <a:ext uri="{FF2B5EF4-FFF2-40B4-BE49-F238E27FC236}">
                <a16:creationId xmlns:a16="http://schemas.microsoft.com/office/drawing/2014/main" id="{B7ED0166-1200-4A12-B6DB-300C36E015B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grpSp>
        <p:nvGrpSpPr>
          <p:cNvPr id="75" name="Group 74">
            <a:extLst>
              <a:ext uri="{FF2B5EF4-FFF2-40B4-BE49-F238E27FC236}">
                <a16:creationId xmlns:a16="http://schemas.microsoft.com/office/drawing/2014/main" id="{09E83D1D-6125-4FC3-B9FA-E51A358B8ADD}"/>
              </a:ext>
            </a:extLst>
          </p:cNvPr>
          <p:cNvGrpSpPr/>
          <p:nvPr userDrawn="1"/>
        </p:nvGrpSpPr>
        <p:grpSpPr>
          <a:xfrm>
            <a:off x="10430673" y="4803861"/>
            <a:ext cx="1423442" cy="1925424"/>
            <a:chOff x="13659084" y="3230940"/>
            <a:chExt cx="1423442" cy="1925424"/>
          </a:xfrm>
        </p:grpSpPr>
        <p:sp>
          <p:nvSpPr>
            <p:cNvPr id="76" name="Rectangle 75">
              <a:extLst>
                <a:ext uri="{FF2B5EF4-FFF2-40B4-BE49-F238E27FC236}">
                  <a16:creationId xmlns:a16="http://schemas.microsoft.com/office/drawing/2014/main" id="{7C8B5477-9000-41C9-B0BB-55F6C6218725}"/>
                </a:ext>
              </a:extLst>
            </p:cNvPr>
            <p:cNvSpPr/>
            <p:nvPr userDrawn="1"/>
          </p:nvSpPr>
          <p:spPr>
            <a:xfrm>
              <a:off x="13982185" y="4808892"/>
              <a:ext cx="777240" cy="347472"/>
            </a:xfrm>
            <a:prstGeom prst="rect">
              <a:avLst/>
            </a:prstGeom>
            <a:solidFill>
              <a:srgbClr val="FFE26A"/>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G226 B106</a:t>
              </a:r>
            </a:p>
          </p:txBody>
        </p:sp>
        <p:sp>
          <p:nvSpPr>
            <p:cNvPr id="77" name="Rectangle 76">
              <a:extLst>
                <a:ext uri="{FF2B5EF4-FFF2-40B4-BE49-F238E27FC236}">
                  <a16:creationId xmlns:a16="http://schemas.microsoft.com/office/drawing/2014/main" id="{2EDD0287-965E-49BE-BD6C-8AEF5B5FB0D6}"/>
                </a:ext>
              </a:extLst>
            </p:cNvPr>
            <p:cNvSpPr/>
            <p:nvPr userDrawn="1"/>
          </p:nvSpPr>
          <p:spPr>
            <a:xfrm>
              <a:off x="13982185" y="4468752"/>
              <a:ext cx="777240" cy="347472"/>
            </a:xfrm>
            <a:prstGeom prst="rect">
              <a:avLst/>
            </a:prstGeom>
            <a:solidFill>
              <a:srgbClr val="F5CD0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R245 G205 B7</a:t>
              </a:r>
            </a:p>
          </p:txBody>
        </p:sp>
        <p:sp>
          <p:nvSpPr>
            <p:cNvPr id="78" name="Rectangle 77">
              <a:extLst>
                <a:ext uri="{FF2B5EF4-FFF2-40B4-BE49-F238E27FC236}">
                  <a16:creationId xmlns:a16="http://schemas.microsoft.com/office/drawing/2014/main" id="{22D9C8F8-F4F2-4323-BA7B-A771027305CF}"/>
                </a:ext>
              </a:extLst>
            </p:cNvPr>
            <p:cNvSpPr/>
            <p:nvPr userDrawn="1"/>
          </p:nvSpPr>
          <p:spPr>
            <a:xfrm>
              <a:off x="13982185" y="4128611"/>
              <a:ext cx="777240" cy="347472"/>
            </a:xfrm>
            <a:prstGeom prst="rect">
              <a:avLst/>
            </a:prstGeom>
            <a:solidFill>
              <a:srgbClr val="E0AF1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R224 G175 B22</a:t>
              </a:r>
            </a:p>
          </p:txBody>
        </p:sp>
        <p:sp>
          <p:nvSpPr>
            <p:cNvPr id="79" name="Rectangle 78">
              <a:extLst>
                <a:ext uri="{FF2B5EF4-FFF2-40B4-BE49-F238E27FC236}">
                  <a16:creationId xmlns:a16="http://schemas.microsoft.com/office/drawing/2014/main" id="{2BE7070C-16B4-4AE6-AAB0-220539FE8A7C}"/>
                </a:ext>
              </a:extLst>
            </p:cNvPr>
            <p:cNvSpPr/>
            <p:nvPr userDrawn="1"/>
          </p:nvSpPr>
          <p:spPr>
            <a:xfrm>
              <a:off x="13982185" y="3788470"/>
              <a:ext cx="777240" cy="347472"/>
            </a:xfrm>
            <a:prstGeom prst="rect">
              <a:avLst/>
            </a:prstGeom>
            <a:solidFill>
              <a:srgbClr val="D6971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R214 G151 B19</a:t>
              </a:r>
            </a:p>
          </p:txBody>
        </p:sp>
        <p:sp>
          <p:nvSpPr>
            <p:cNvPr id="80" name="TextBox 79">
              <a:extLst>
                <a:ext uri="{FF2B5EF4-FFF2-40B4-BE49-F238E27FC236}">
                  <a16:creationId xmlns:a16="http://schemas.microsoft.com/office/drawing/2014/main" id="{1C36D7D6-822D-4941-87E4-F23332B38ABB}"/>
                </a:ext>
              </a:extLst>
            </p:cNvPr>
            <p:cNvSpPr txBox="1"/>
            <p:nvPr userDrawn="1"/>
          </p:nvSpPr>
          <p:spPr>
            <a:xfrm>
              <a:off x="13659084"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PRIVATE EQUITY</a:t>
              </a:r>
            </a:p>
          </p:txBody>
        </p:sp>
        <p:sp>
          <p:nvSpPr>
            <p:cNvPr id="81" name="Rectangle 80">
              <a:extLst>
                <a:ext uri="{FF2B5EF4-FFF2-40B4-BE49-F238E27FC236}">
                  <a16:creationId xmlns:a16="http://schemas.microsoft.com/office/drawing/2014/main" id="{66C2ABD4-7CC1-4164-B1C6-9FC0CB66E970}"/>
                </a:ext>
              </a:extLst>
            </p:cNvPr>
            <p:cNvSpPr/>
            <p:nvPr userDrawn="1"/>
          </p:nvSpPr>
          <p:spPr>
            <a:xfrm>
              <a:off x="13982185" y="3448329"/>
              <a:ext cx="777240" cy="347472"/>
            </a:xfrm>
            <a:prstGeom prst="rect">
              <a:avLst/>
            </a:prstGeom>
            <a:solidFill>
              <a:srgbClr val="D9C75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R217 G199 B86</a:t>
              </a:r>
            </a:p>
          </p:txBody>
        </p:sp>
      </p:grpSp>
      <p:grpSp>
        <p:nvGrpSpPr>
          <p:cNvPr id="147" name="Group 146">
            <a:extLst>
              <a:ext uri="{FF2B5EF4-FFF2-40B4-BE49-F238E27FC236}">
                <a16:creationId xmlns:a16="http://schemas.microsoft.com/office/drawing/2014/main" id="{4FF52E32-AA1C-9045-916F-9056FB2A4D64}"/>
              </a:ext>
            </a:extLst>
          </p:cNvPr>
          <p:cNvGrpSpPr/>
          <p:nvPr userDrawn="1"/>
        </p:nvGrpSpPr>
        <p:grpSpPr>
          <a:xfrm>
            <a:off x="9296846" y="2669061"/>
            <a:ext cx="1423442" cy="1925424"/>
            <a:chOff x="9288300" y="3230940"/>
            <a:chExt cx="1423442" cy="1925424"/>
          </a:xfrm>
        </p:grpSpPr>
        <p:sp>
          <p:nvSpPr>
            <p:cNvPr id="148" name="Rectangle 147">
              <a:extLst>
                <a:ext uri="{FF2B5EF4-FFF2-40B4-BE49-F238E27FC236}">
                  <a16:creationId xmlns:a16="http://schemas.microsoft.com/office/drawing/2014/main" id="{61F26743-A9E6-464F-BD08-9FFCBD0A01B5}"/>
                </a:ext>
              </a:extLst>
            </p:cNvPr>
            <p:cNvSpPr/>
            <p:nvPr userDrawn="1"/>
          </p:nvSpPr>
          <p:spPr>
            <a:xfrm>
              <a:off x="9611401" y="4808892"/>
              <a:ext cx="777240" cy="347472"/>
            </a:xfrm>
            <a:prstGeom prst="rect">
              <a:avLst/>
            </a:prstGeom>
            <a:solidFill>
              <a:srgbClr val="7C9AE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R124 G154 B235</a:t>
              </a:r>
            </a:p>
          </p:txBody>
        </p:sp>
        <p:sp>
          <p:nvSpPr>
            <p:cNvPr id="149" name="Rectangle 148">
              <a:extLst>
                <a:ext uri="{FF2B5EF4-FFF2-40B4-BE49-F238E27FC236}">
                  <a16:creationId xmlns:a16="http://schemas.microsoft.com/office/drawing/2014/main" id="{3C9296CA-627F-D74C-9D8D-1216E171F7A3}"/>
                </a:ext>
              </a:extLst>
            </p:cNvPr>
            <p:cNvSpPr/>
            <p:nvPr userDrawn="1"/>
          </p:nvSpPr>
          <p:spPr>
            <a:xfrm>
              <a:off x="9611401" y="4468752"/>
              <a:ext cx="777240" cy="347472"/>
            </a:xfrm>
            <a:prstGeom prst="rect">
              <a:avLst/>
            </a:prstGeom>
            <a:solidFill>
              <a:srgbClr val="3863D9"/>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R56 G99 B217</a:t>
              </a:r>
            </a:p>
          </p:txBody>
        </p:sp>
        <p:sp>
          <p:nvSpPr>
            <p:cNvPr id="150" name="Rectangle 149">
              <a:extLst>
                <a:ext uri="{FF2B5EF4-FFF2-40B4-BE49-F238E27FC236}">
                  <a16:creationId xmlns:a16="http://schemas.microsoft.com/office/drawing/2014/main" id="{EDF99ED3-7A7D-1B4B-9F5E-1B9ED2BE998B}"/>
                </a:ext>
              </a:extLst>
            </p:cNvPr>
            <p:cNvSpPr/>
            <p:nvPr userDrawn="1"/>
          </p:nvSpPr>
          <p:spPr>
            <a:xfrm>
              <a:off x="9611401" y="4128611"/>
              <a:ext cx="777240" cy="347472"/>
            </a:xfrm>
            <a:prstGeom prst="rect">
              <a:avLst/>
            </a:prstGeom>
            <a:solidFill>
              <a:srgbClr val="3456B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R52 G86 B179</a:t>
              </a:r>
            </a:p>
          </p:txBody>
        </p:sp>
        <p:sp>
          <p:nvSpPr>
            <p:cNvPr id="151" name="Rectangle 150">
              <a:extLst>
                <a:ext uri="{FF2B5EF4-FFF2-40B4-BE49-F238E27FC236}">
                  <a16:creationId xmlns:a16="http://schemas.microsoft.com/office/drawing/2014/main" id="{506FB284-9E69-C44E-B100-4F5A2345342E}"/>
                </a:ext>
              </a:extLst>
            </p:cNvPr>
            <p:cNvSpPr/>
            <p:nvPr userDrawn="1"/>
          </p:nvSpPr>
          <p:spPr>
            <a:xfrm>
              <a:off x="9611401" y="3788470"/>
              <a:ext cx="777240" cy="347472"/>
            </a:xfrm>
            <a:prstGeom prst="rect">
              <a:avLst/>
            </a:prstGeom>
            <a:solidFill>
              <a:srgbClr val="09269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R9 G38 B159</a:t>
              </a:r>
            </a:p>
          </p:txBody>
        </p:sp>
        <p:sp>
          <p:nvSpPr>
            <p:cNvPr id="152" name="TextBox 151">
              <a:extLst>
                <a:ext uri="{FF2B5EF4-FFF2-40B4-BE49-F238E27FC236}">
                  <a16:creationId xmlns:a16="http://schemas.microsoft.com/office/drawing/2014/main" id="{3C99529A-8233-1346-A0D4-BC132064717F}"/>
                </a:ext>
              </a:extLst>
            </p:cNvPr>
            <p:cNvSpPr txBox="1"/>
            <p:nvPr userDrawn="1"/>
          </p:nvSpPr>
          <p:spPr>
            <a:xfrm>
              <a:off x="9288300"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Real estate</a:t>
              </a:r>
            </a:p>
          </p:txBody>
        </p:sp>
        <p:sp>
          <p:nvSpPr>
            <p:cNvPr id="153" name="Rectangle 152">
              <a:extLst>
                <a:ext uri="{FF2B5EF4-FFF2-40B4-BE49-F238E27FC236}">
                  <a16:creationId xmlns:a16="http://schemas.microsoft.com/office/drawing/2014/main" id="{3161CBA6-DFC3-8C46-910E-EDDF4D15BEEB}"/>
                </a:ext>
              </a:extLst>
            </p:cNvPr>
            <p:cNvSpPr/>
            <p:nvPr userDrawn="1"/>
          </p:nvSpPr>
          <p:spPr>
            <a:xfrm>
              <a:off x="9611401" y="3448329"/>
              <a:ext cx="777240" cy="347472"/>
            </a:xfrm>
            <a:prstGeom prst="rect">
              <a:avLst/>
            </a:prstGeom>
            <a:solidFill>
              <a:srgbClr val="407EC9"/>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R64 G126 B201</a:t>
              </a:r>
            </a:p>
          </p:txBody>
        </p:sp>
      </p:grpSp>
      <p:grpSp>
        <p:nvGrpSpPr>
          <p:cNvPr id="154" name="Group 153">
            <a:extLst>
              <a:ext uri="{FF2B5EF4-FFF2-40B4-BE49-F238E27FC236}">
                <a16:creationId xmlns:a16="http://schemas.microsoft.com/office/drawing/2014/main" id="{9F4060DE-89C6-634C-B5BB-762539EFE348}"/>
              </a:ext>
            </a:extLst>
          </p:cNvPr>
          <p:cNvGrpSpPr/>
          <p:nvPr userDrawn="1"/>
        </p:nvGrpSpPr>
        <p:grpSpPr>
          <a:xfrm>
            <a:off x="10430673" y="290812"/>
            <a:ext cx="1423442" cy="1921876"/>
            <a:chOff x="10745228" y="169951"/>
            <a:chExt cx="1423442" cy="1921876"/>
          </a:xfrm>
        </p:grpSpPr>
        <p:sp>
          <p:nvSpPr>
            <p:cNvPr id="155" name="Rectangle 154">
              <a:extLst>
                <a:ext uri="{FF2B5EF4-FFF2-40B4-BE49-F238E27FC236}">
                  <a16:creationId xmlns:a16="http://schemas.microsoft.com/office/drawing/2014/main" id="{EA65CF77-F79E-6A4A-AC68-897ECBAAD4BD}"/>
                </a:ext>
              </a:extLst>
            </p:cNvPr>
            <p:cNvSpPr/>
            <p:nvPr userDrawn="1"/>
          </p:nvSpPr>
          <p:spPr>
            <a:xfrm>
              <a:off x="11068329" y="1744355"/>
              <a:ext cx="777240" cy="347472"/>
            </a:xfrm>
            <a:prstGeom prst="rect">
              <a:avLst/>
            </a:prstGeom>
            <a:solidFill>
              <a:srgbClr val="D4CECE"/>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R212 G206 B206</a:t>
              </a:r>
            </a:p>
          </p:txBody>
        </p:sp>
        <p:sp>
          <p:nvSpPr>
            <p:cNvPr id="156" name="Rectangle 155">
              <a:extLst>
                <a:ext uri="{FF2B5EF4-FFF2-40B4-BE49-F238E27FC236}">
                  <a16:creationId xmlns:a16="http://schemas.microsoft.com/office/drawing/2014/main" id="{17DD0941-8334-264F-9930-83B7BB6A04A0}"/>
                </a:ext>
              </a:extLst>
            </p:cNvPr>
            <p:cNvSpPr/>
            <p:nvPr userDrawn="1"/>
          </p:nvSpPr>
          <p:spPr>
            <a:xfrm>
              <a:off x="11068329" y="1405102"/>
              <a:ext cx="777240" cy="347472"/>
            </a:xfrm>
            <a:prstGeom prst="rect">
              <a:avLst/>
            </a:prstGeom>
            <a:solidFill>
              <a:srgbClr val="BBBBB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R187 G187 B187</a:t>
              </a:r>
            </a:p>
          </p:txBody>
        </p:sp>
        <p:sp>
          <p:nvSpPr>
            <p:cNvPr id="157" name="Rectangle 156">
              <a:extLst>
                <a:ext uri="{FF2B5EF4-FFF2-40B4-BE49-F238E27FC236}">
                  <a16:creationId xmlns:a16="http://schemas.microsoft.com/office/drawing/2014/main" id="{C4E7BCE6-F0A4-114C-B5D2-BE9CE390EF8C}"/>
                </a:ext>
              </a:extLst>
            </p:cNvPr>
            <p:cNvSpPr/>
            <p:nvPr userDrawn="1"/>
          </p:nvSpPr>
          <p:spPr>
            <a:xfrm>
              <a:off x="11068329" y="1065848"/>
              <a:ext cx="777240" cy="347472"/>
            </a:xfrm>
            <a:prstGeom prst="rect">
              <a:avLst/>
            </a:prstGeom>
            <a:solidFill>
              <a:srgbClr val="84838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R132 G131 B131</a:t>
              </a:r>
            </a:p>
          </p:txBody>
        </p:sp>
        <p:sp>
          <p:nvSpPr>
            <p:cNvPr id="158" name="Rectangle 157">
              <a:extLst>
                <a:ext uri="{FF2B5EF4-FFF2-40B4-BE49-F238E27FC236}">
                  <a16:creationId xmlns:a16="http://schemas.microsoft.com/office/drawing/2014/main" id="{FEA613D6-277F-6D49-AA42-4B045955A238}"/>
                </a:ext>
              </a:extLst>
            </p:cNvPr>
            <p:cNvSpPr/>
            <p:nvPr userDrawn="1"/>
          </p:nvSpPr>
          <p:spPr>
            <a:xfrm>
              <a:off x="11068329" y="726594"/>
              <a:ext cx="777240" cy="347472"/>
            </a:xfrm>
            <a:prstGeom prst="rect">
              <a:avLst/>
            </a:prstGeom>
            <a:solidFill>
              <a:srgbClr val="2E2E2E"/>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R46 G46 B46</a:t>
              </a:r>
            </a:p>
          </p:txBody>
        </p:sp>
        <p:sp>
          <p:nvSpPr>
            <p:cNvPr id="159" name="TextBox 158">
              <a:extLst>
                <a:ext uri="{FF2B5EF4-FFF2-40B4-BE49-F238E27FC236}">
                  <a16:creationId xmlns:a16="http://schemas.microsoft.com/office/drawing/2014/main" id="{8ACB10B4-4298-D346-8B9A-3D564F6236B7}"/>
                </a:ext>
              </a:extLst>
            </p:cNvPr>
            <p:cNvSpPr txBox="1"/>
            <p:nvPr userDrawn="1"/>
          </p:nvSpPr>
          <p:spPr>
            <a:xfrm>
              <a:off x="10745228"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Gray</a:t>
              </a:r>
            </a:p>
          </p:txBody>
        </p:sp>
        <p:sp>
          <p:nvSpPr>
            <p:cNvPr id="160" name="Rectangle 159">
              <a:extLst>
                <a:ext uri="{FF2B5EF4-FFF2-40B4-BE49-F238E27FC236}">
                  <a16:creationId xmlns:a16="http://schemas.microsoft.com/office/drawing/2014/main" id="{40932A00-3944-EC48-8710-A7C56F980E8B}"/>
                </a:ext>
              </a:extLst>
            </p:cNvPr>
            <p:cNvSpPr/>
            <p:nvPr userDrawn="1"/>
          </p:nvSpPr>
          <p:spPr>
            <a:xfrm>
              <a:off x="11068329" y="387340"/>
              <a:ext cx="777240" cy="347472"/>
            </a:xfrm>
            <a:prstGeom prst="rect">
              <a:avLst/>
            </a:prstGeom>
            <a:solidFill>
              <a:srgbClr val="4D4D4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R77 G77 B77</a:t>
              </a:r>
            </a:p>
          </p:txBody>
        </p:sp>
      </p:grpSp>
      <p:grpSp>
        <p:nvGrpSpPr>
          <p:cNvPr id="161" name="Group 160">
            <a:extLst>
              <a:ext uri="{FF2B5EF4-FFF2-40B4-BE49-F238E27FC236}">
                <a16:creationId xmlns:a16="http://schemas.microsoft.com/office/drawing/2014/main" id="{DDF07E34-10FD-AF4E-B21F-6F8E51A042F5}"/>
              </a:ext>
            </a:extLst>
          </p:cNvPr>
          <p:cNvGrpSpPr/>
          <p:nvPr userDrawn="1"/>
        </p:nvGrpSpPr>
        <p:grpSpPr>
          <a:xfrm>
            <a:off x="11531013" y="290812"/>
            <a:ext cx="1423442" cy="1921876"/>
            <a:chOff x="12202156" y="169951"/>
            <a:chExt cx="1423442" cy="1921876"/>
          </a:xfrm>
        </p:grpSpPr>
        <p:sp>
          <p:nvSpPr>
            <p:cNvPr id="162" name="Rectangle 161">
              <a:extLst>
                <a:ext uri="{FF2B5EF4-FFF2-40B4-BE49-F238E27FC236}">
                  <a16:creationId xmlns:a16="http://schemas.microsoft.com/office/drawing/2014/main" id="{F04BF4B9-2F0F-A94C-9DDA-5C5DF6100936}"/>
                </a:ext>
              </a:extLst>
            </p:cNvPr>
            <p:cNvSpPr/>
            <p:nvPr userDrawn="1"/>
          </p:nvSpPr>
          <p:spPr>
            <a:xfrm>
              <a:off x="12525257" y="1744355"/>
              <a:ext cx="777240" cy="347472"/>
            </a:xfrm>
            <a:prstGeom prst="rect">
              <a:avLst/>
            </a:prstGeom>
            <a:solidFill>
              <a:srgbClr val="FBC082"/>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R251 G192 B130</a:t>
              </a:r>
            </a:p>
          </p:txBody>
        </p:sp>
        <p:sp>
          <p:nvSpPr>
            <p:cNvPr id="163" name="Rectangle 162">
              <a:extLst>
                <a:ext uri="{FF2B5EF4-FFF2-40B4-BE49-F238E27FC236}">
                  <a16:creationId xmlns:a16="http://schemas.microsoft.com/office/drawing/2014/main" id="{381CF7FC-A8D5-5D4B-9DC5-25172828E178}"/>
                </a:ext>
              </a:extLst>
            </p:cNvPr>
            <p:cNvSpPr/>
            <p:nvPr userDrawn="1"/>
          </p:nvSpPr>
          <p:spPr>
            <a:xfrm>
              <a:off x="12525257" y="1405102"/>
              <a:ext cx="777240" cy="347472"/>
            </a:xfrm>
            <a:prstGeom prst="rect">
              <a:avLst/>
            </a:prstGeom>
            <a:solidFill>
              <a:srgbClr val="FFA70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G167 B15</a:t>
              </a:r>
            </a:p>
          </p:txBody>
        </p:sp>
        <p:sp>
          <p:nvSpPr>
            <p:cNvPr id="164" name="Rectangle 163">
              <a:extLst>
                <a:ext uri="{FF2B5EF4-FFF2-40B4-BE49-F238E27FC236}">
                  <a16:creationId xmlns:a16="http://schemas.microsoft.com/office/drawing/2014/main" id="{E63573A1-F9FA-FE43-958B-ED79B123A0BD}"/>
                </a:ext>
              </a:extLst>
            </p:cNvPr>
            <p:cNvSpPr/>
            <p:nvPr userDrawn="1"/>
          </p:nvSpPr>
          <p:spPr>
            <a:xfrm>
              <a:off x="12525257" y="1065848"/>
              <a:ext cx="777240" cy="347472"/>
            </a:xfrm>
            <a:prstGeom prst="rect">
              <a:avLst/>
            </a:prstGeom>
            <a:solidFill>
              <a:srgbClr val="B05902"/>
            </a:solidFill>
            <a:ln w="25400" cap="flat" cmpd="sng" algn="ctr">
              <a:noFill/>
              <a:prstDash val="solid"/>
            </a:ln>
            <a:effectLst/>
          </p:spPr>
          <p:txBody>
            <a:bodyPr lIns="0" rIns="0" rtlCol="0" anchor="ctr"/>
            <a:lstStyle/>
            <a:p>
              <a:pPr marR="0" lvl="0" indent="0" algn="ctr" defTabSz="914400" fontAlgn="auto">
                <a:lnSpc>
                  <a:spcPct val="100000"/>
                </a:lnSpc>
                <a:spcBef>
                  <a:spcPts val="0"/>
                </a:spcBef>
                <a:spcAft>
                  <a:spcPts val="0"/>
                </a:spcAft>
                <a:buClrTx/>
                <a:buSzTx/>
                <a:buFontTx/>
                <a:buNone/>
                <a:tabLst/>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R176 G89 B2</a:t>
              </a:r>
            </a:p>
          </p:txBody>
        </p:sp>
        <p:sp>
          <p:nvSpPr>
            <p:cNvPr id="165" name="Rectangle 164">
              <a:extLst>
                <a:ext uri="{FF2B5EF4-FFF2-40B4-BE49-F238E27FC236}">
                  <a16:creationId xmlns:a16="http://schemas.microsoft.com/office/drawing/2014/main" id="{E1684385-187B-5F49-B96A-6A2D64E9EC15}"/>
                </a:ext>
              </a:extLst>
            </p:cNvPr>
            <p:cNvSpPr/>
            <p:nvPr userDrawn="1"/>
          </p:nvSpPr>
          <p:spPr>
            <a:xfrm>
              <a:off x="12525257" y="726594"/>
              <a:ext cx="777240" cy="347472"/>
            </a:xfrm>
            <a:prstGeom prst="rect">
              <a:avLst/>
            </a:prstGeom>
            <a:solidFill>
              <a:srgbClr val="7A4001"/>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R122 G64 B1</a:t>
              </a:r>
            </a:p>
          </p:txBody>
        </p:sp>
        <p:sp>
          <p:nvSpPr>
            <p:cNvPr id="166" name="TextBox 165">
              <a:extLst>
                <a:ext uri="{FF2B5EF4-FFF2-40B4-BE49-F238E27FC236}">
                  <a16:creationId xmlns:a16="http://schemas.microsoft.com/office/drawing/2014/main" id="{E293A2BC-11D9-8A48-975F-8DB837AC7B0A}"/>
                </a:ext>
              </a:extLst>
            </p:cNvPr>
            <p:cNvSpPr txBox="1"/>
            <p:nvPr userDrawn="1"/>
          </p:nvSpPr>
          <p:spPr>
            <a:xfrm>
              <a:off x="12202156"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BAM Orange</a:t>
              </a:r>
            </a:p>
          </p:txBody>
        </p:sp>
        <p:sp>
          <p:nvSpPr>
            <p:cNvPr id="167" name="Rectangle 166">
              <a:extLst>
                <a:ext uri="{FF2B5EF4-FFF2-40B4-BE49-F238E27FC236}">
                  <a16:creationId xmlns:a16="http://schemas.microsoft.com/office/drawing/2014/main" id="{2AB73580-6CC0-4C43-BF83-AC9B47D5016A}"/>
                </a:ext>
              </a:extLst>
            </p:cNvPr>
            <p:cNvSpPr/>
            <p:nvPr userDrawn="1"/>
          </p:nvSpPr>
          <p:spPr>
            <a:xfrm>
              <a:off x="12525257" y="387340"/>
              <a:ext cx="777240" cy="347472"/>
            </a:xfrm>
            <a:prstGeom prst="rect">
              <a:avLst/>
            </a:prstGeom>
            <a:solidFill>
              <a:srgbClr val="FF820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168" name="Group 167">
            <a:extLst>
              <a:ext uri="{FF2B5EF4-FFF2-40B4-BE49-F238E27FC236}">
                <a16:creationId xmlns:a16="http://schemas.microsoft.com/office/drawing/2014/main" id="{7529F59E-9FA6-0C40-90CF-3E165FBCAC91}"/>
              </a:ext>
            </a:extLst>
          </p:cNvPr>
          <p:cNvGrpSpPr/>
          <p:nvPr userDrawn="1"/>
        </p:nvGrpSpPr>
        <p:grpSpPr>
          <a:xfrm>
            <a:off x="9296846" y="290812"/>
            <a:ext cx="1423442" cy="1921876"/>
            <a:chOff x="9288300" y="169951"/>
            <a:chExt cx="1423442" cy="1921876"/>
          </a:xfrm>
        </p:grpSpPr>
        <p:sp>
          <p:nvSpPr>
            <p:cNvPr id="169" name="Rectangle 168">
              <a:extLst>
                <a:ext uri="{FF2B5EF4-FFF2-40B4-BE49-F238E27FC236}">
                  <a16:creationId xmlns:a16="http://schemas.microsoft.com/office/drawing/2014/main" id="{5774BA71-9D70-9D42-8354-3CB71C8E9F32}"/>
                </a:ext>
              </a:extLst>
            </p:cNvPr>
            <p:cNvSpPr/>
            <p:nvPr userDrawn="1"/>
          </p:nvSpPr>
          <p:spPr>
            <a:xfrm>
              <a:off x="9611401" y="1744355"/>
              <a:ext cx="777240" cy="347472"/>
            </a:xfrm>
            <a:prstGeom prst="rect">
              <a:avLst/>
            </a:prstGeom>
            <a:solidFill>
              <a:srgbClr val="4497C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R68 G151 B199</a:t>
              </a:r>
            </a:p>
          </p:txBody>
        </p:sp>
        <p:sp>
          <p:nvSpPr>
            <p:cNvPr id="170" name="Rectangle 169">
              <a:extLst>
                <a:ext uri="{FF2B5EF4-FFF2-40B4-BE49-F238E27FC236}">
                  <a16:creationId xmlns:a16="http://schemas.microsoft.com/office/drawing/2014/main" id="{DE711F20-0C9C-B549-B818-55BE2B56461A}"/>
                </a:ext>
              </a:extLst>
            </p:cNvPr>
            <p:cNvSpPr/>
            <p:nvPr userDrawn="1"/>
          </p:nvSpPr>
          <p:spPr>
            <a:xfrm>
              <a:off x="9611401" y="1405102"/>
              <a:ext cx="777240" cy="347472"/>
            </a:xfrm>
            <a:prstGeom prst="rect">
              <a:avLst/>
            </a:prstGeom>
            <a:solidFill>
              <a:srgbClr val="1E7FBC"/>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R30 G127 B188</a:t>
              </a:r>
            </a:p>
          </p:txBody>
        </p:sp>
        <p:sp>
          <p:nvSpPr>
            <p:cNvPr id="171" name="Rectangle 170">
              <a:extLst>
                <a:ext uri="{FF2B5EF4-FFF2-40B4-BE49-F238E27FC236}">
                  <a16:creationId xmlns:a16="http://schemas.microsoft.com/office/drawing/2014/main" id="{7310F9C2-069D-FD4D-8196-A4FE3457A233}"/>
                </a:ext>
              </a:extLst>
            </p:cNvPr>
            <p:cNvSpPr/>
            <p:nvPr userDrawn="1"/>
          </p:nvSpPr>
          <p:spPr>
            <a:xfrm>
              <a:off x="9611400" y="1065848"/>
              <a:ext cx="777240" cy="347472"/>
            </a:xfrm>
            <a:prstGeom prst="rect">
              <a:avLst/>
            </a:prstGeom>
            <a:solidFill>
              <a:srgbClr val="015C9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G92 B150</a:t>
              </a:r>
            </a:p>
          </p:txBody>
        </p:sp>
        <p:sp>
          <p:nvSpPr>
            <p:cNvPr id="172" name="Rectangle 171">
              <a:extLst>
                <a:ext uri="{FF2B5EF4-FFF2-40B4-BE49-F238E27FC236}">
                  <a16:creationId xmlns:a16="http://schemas.microsoft.com/office/drawing/2014/main" id="{CCB07830-66CE-384A-8A58-5F414B917D11}"/>
                </a:ext>
              </a:extLst>
            </p:cNvPr>
            <p:cNvSpPr/>
            <p:nvPr userDrawn="1"/>
          </p:nvSpPr>
          <p:spPr>
            <a:xfrm>
              <a:off x="9611401" y="726594"/>
              <a:ext cx="777240" cy="347472"/>
            </a:xfrm>
            <a:prstGeom prst="rect">
              <a:avLst/>
            </a:prstGeom>
            <a:solidFill>
              <a:srgbClr val="234C7A"/>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R35 G76 B122</a:t>
              </a:r>
            </a:p>
          </p:txBody>
        </p:sp>
        <p:sp>
          <p:nvSpPr>
            <p:cNvPr id="173" name="TextBox 172">
              <a:extLst>
                <a:ext uri="{FF2B5EF4-FFF2-40B4-BE49-F238E27FC236}">
                  <a16:creationId xmlns:a16="http://schemas.microsoft.com/office/drawing/2014/main" id="{407B9662-43C6-BA4F-98CB-B5E7F779A20B}"/>
                </a:ext>
              </a:extLst>
            </p:cNvPr>
            <p:cNvSpPr txBox="1"/>
            <p:nvPr userDrawn="1"/>
          </p:nvSpPr>
          <p:spPr>
            <a:xfrm>
              <a:off x="9288300"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Brookfield blue</a:t>
              </a:r>
            </a:p>
          </p:txBody>
        </p:sp>
        <p:sp>
          <p:nvSpPr>
            <p:cNvPr id="174" name="Rectangle 173">
              <a:extLst>
                <a:ext uri="{FF2B5EF4-FFF2-40B4-BE49-F238E27FC236}">
                  <a16:creationId xmlns:a16="http://schemas.microsoft.com/office/drawing/2014/main" id="{C2F4F31F-ECEA-FC4F-AF18-3789C488625C}"/>
                </a:ext>
              </a:extLst>
            </p:cNvPr>
            <p:cNvSpPr/>
            <p:nvPr userDrawn="1"/>
          </p:nvSpPr>
          <p:spPr>
            <a:xfrm>
              <a:off x="9611401" y="387340"/>
              <a:ext cx="777240" cy="347472"/>
            </a:xfrm>
            <a:prstGeom prst="rect">
              <a:avLst/>
            </a:prstGeom>
            <a:solidFill>
              <a:srgbClr val="0F355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R15 G53 B87</a:t>
              </a:r>
            </a:p>
          </p:txBody>
        </p:sp>
      </p:grpSp>
      <p:grpSp>
        <p:nvGrpSpPr>
          <p:cNvPr id="175" name="Group 174">
            <a:extLst>
              <a:ext uri="{FF2B5EF4-FFF2-40B4-BE49-F238E27FC236}">
                <a16:creationId xmlns:a16="http://schemas.microsoft.com/office/drawing/2014/main" id="{27F5E1ED-F0C5-B84C-B454-AFB6D5EC8332}"/>
              </a:ext>
            </a:extLst>
          </p:cNvPr>
          <p:cNvGrpSpPr/>
          <p:nvPr userDrawn="1"/>
        </p:nvGrpSpPr>
        <p:grpSpPr>
          <a:xfrm>
            <a:off x="10430673" y="2669061"/>
            <a:ext cx="1423442" cy="1925424"/>
            <a:chOff x="10745228" y="3230940"/>
            <a:chExt cx="1423442" cy="1925424"/>
          </a:xfrm>
        </p:grpSpPr>
        <p:sp>
          <p:nvSpPr>
            <p:cNvPr id="176" name="Rectangle 175">
              <a:extLst>
                <a:ext uri="{FF2B5EF4-FFF2-40B4-BE49-F238E27FC236}">
                  <a16:creationId xmlns:a16="http://schemas.microsoft.com/office/drawing/2014/main" id="{800B662D-53BA-2649-B515-796EB8E4237C}"/>
                </a:ext>
              </a:extLst>
            </p:cNvPr>
            <p:cNvSpPr/>
            <p:nvPr userDrawn="1"/>
          </p:nvSpPr>
          <p:spPr>
            <a:xfrm>
              <a:off x="11068329" y="4808892"/>
              <a:ext cx="777240" cy="347472"/>
            </a:xfrm>
            <a:prstGeom prst="rect">
              <a:avLst/>
            </a:prstGeom>
            <a:solidFill>
              <a:srgbClr val="AD9DE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R173 G157 B235</a:t>
              </a:r>
            </a:p>
          </p:txBody>
        </p:sp>
        <p:sp>
          <p:nvSpPr>
            <p:cNvPr id="177" name="Rectangle 176">
              <a:extLst>
                <a:ext uri="{FF2B5EF4-FFF2-40B4-BE49-F238E27FC236}">
                  <a16:creationId xmlns:a16="http://schemas.microsoft.com/office/drawing/2014/main" id="{100CED23-AF69-BE4F-AC31-54B6AD3093A4}"/>
                </a:ext>
              </a:extLst>
            </p:cNvPr>
            <p:cNvSpPr/>
            <p:nvPr userDrawn="1"/>
          </p:nvSpPr>
          <p:spPr>
            <a:xfrm>
              <a:off x="11068329" y="4468752"/>
              <a:ext cx="777240" cy="347472"/>
            </a:xfrm>
            <a:prstGeom prst="rect">
              <a:avLst/>
            </a:prstGeom>
            <a:solidFill>
              <a:srgbClr val="8853C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R136 G83 B207</a:t>
              </a:r>
            </a:p>
          </p:txBody>
        </p:sp>
        <p:sp>
          <p:nvSpPr>
            <p:cNvPr id="178" name="Rectangle 177">
              <a:extLst>
                <a:ext uri="{FF2B5EF4-FFF2-40B4-BE49-F238E27FC236}">
                  <a16:creationId xmlns:a16="http://schemas.microsoft.com/office/drawing/2014/main" id="{7EE4F2E5-F7B1-E945-B051-26A468FAE9A7}"/>
                </a:ext>
              </a:extLst>
            </p:cNvPr>
            <p:cNvSpPr/>
            <p:nvPr userDrawn="1"/>
          </p:nvSpPr>
          <p:spPr>
            <a:xfrm>
              <a:off x="11068329" y="4128611"/>
              <a:ext cx="777240" cy="347472"/>
            </a:xfrm>
            <a:prstGeom prst="rect">
              <a:avLst/>
            </a:prstGeom>
            <a:solidFill>
              <a:srgbClr val="721394"/>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R114 G19 B148</a:t>
              </a:r>
            </a:p>
          </p:txBody>
        </p:sp>
        <p:sp>
          <p:nvSpPr>
            <p:cNvPr id="179" name="Rectangle 178">
              <a:extLst>
                <a:ext uri="{FF2B5EF4-FFF2-40B4-BE49-F238E27FC236}">
                  <a16:creationId xmlns:a16="http://schemas.microsoft.com/office/drawing/2014/main" id="{6840BB0A-F5F6-9040-8E39-57E20E1D5237}"/>
                </a:ext>
              </a:extLst>
            </p:cNvPr>
            <p:cNvSpPr/>
            <p:nvPr userDrawn="1"/>
          </p:nvSpPr>
          <p:spPr>
            <a:xfrm>
              <a:off x="11068329" y="3788470"/>
              <a:ext cx="777240" cy="347472"/>
            </a:xfrm>
            <a:prstGeom prst="rect">
              <a:avLst/>
            </a:prstGeom>
            <a:solidFill>
              <a:srgbClr val="3E0C45"/>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R62 G12 B69</a:t>
              </a:r>
            </a:p>
          </p:txBody>
        </p:sp>
        <p:sp>
          <p:nvSpPr>
            <p:cNvPr id="180" name="TextBox 179">
              <a:extLst>
                <a:ext uri="{FF2B5EF4-FFF2-40B4-BE49-F238E27FC236}">
                  <a16:creationId xmlns:a16="http://schemas.microsoft.com/office/drawing/2014/main" id="{A14CD830-59F4-3C4B-8BEB-3F50220C1B18}"/>
                </a:ext>
              </a:extLst>
            </p:cNvPr>
            <p:cNvSpPr txBox="1"/>
            <p:nvPr userDrawn="1"/>
          </p:nvSpPr>
          <p:spPr>
            <a:xfrm>
              <a:off x="10745228"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Infrastructure</a:t>
              </a:r>
            </a:p>
          </p:txBody>
        </p:sp>
        <p:sp>
          <p:nvSpPr>
            <p:cNvPr id="181" name="Rectangle 180">
              <a:extLst>
                <a:ext uri="{FF2B5EF4-FFF2-40B4-BE49-F238E27FC236}">
                  <a16:creationId xmlns:a16="http://schemas.microsoft.com/office/drawing/2014/main" id="{7DF7F2F6-5A8C-8A41-A656-7E66BB88E3EA}"/>
                </a:ext>
              </a:extLst>
            </p:cNvPr>
            <p:cNvSpPr/>
            <p:nvPr userDrawn="1"/>
          </p:nvSpPr>
          <p:spPr>
            <a:xfrm>
              <a:off x="11068329" y="3448329"/>
              <a:ext cx="777240" cy="347472"/>
            </a:xfrm>
            <a:prstGeom prst="rect">
              <a:avLst/>
            </a:prstGeom>
            <a:solidFill>
              <a:srgbClr val="5F216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R95 G33 B103</a:t>
              </a:r>
            </a:p>
          </p:txBody>
        </p:sp>
      </p:grpSp>
      <p:grpSp>
        <p:nvGrpSpPr>
          <p:cNvPr id="199" name="Group 198">
            <a:extLst>
              <a:ext uri="{FF2B5EF4-FFF2-40B4-BE49-F238E27FC236}">
                <a16:creationId xmlns:a16="http://schemas.microsoft.com/office/drawing/2014/main" id="{E00E9C31-48AF-A843-AC9C-7BCE3E52F091}"/>
              </a:ext>
            </a:extLst>
          </p:cNvPr>
          <p:cNvGrpSpPr/>
          <p:nvPr userDrawn="1"/>
        </p:nvGrpSpPr>
        <p:grpSpPr>
          <a:xfrm>
            <a:off x="9296846" y="4803861"/>
            <a:ext cx="1423442" cy="1925424"/>
            <a:chOff x="12202156" y="3230940"/>
            <a:chExt cx="1423442" cy="1925424"/>
          </a:xfrm>
        </p:grpSpPr>
        <p:sp>
          <p:nvSpPr>
            <p:cNvPr id="214" name="Rectangle 213">
              <a:extLst>
                <a:ext uri="{FF2B5EF4-FFF2-40B4-BE49-F238E27FC236}">
                  <a16:creationId xmlns:a16="http://schemas.microsoft.com/office/drawing/2014/main" id="{BD6EDE72-6BC6-054E-A563-930F606426FB}"/>
                </a:ext>
              </a:extLst>
            </p:cNvPr>
            <p:cNvSpPr/>
            <p:nvPr userDrawn="1"/>
          </p:nvSpPr>
          <p:spPr>
            <a:xfrm>
              <a:off x="12525257" y="4808892"/>
              <a:ext cx="777240" cy="347472"/>
            </a:xfrm>
            <a:prstGeom prst="rect">
              <a:avLst/>
            </a:prstGeom>
            <a:solidFill>
              <a:srgbClr val="A1CC3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R161 G204 B63</a:t>
              </a:r>
            </a:p>
          </p:txBody>
        </p:sp>
        <p:sp>
          <p:nvSpPr>
            <p:cNvPr id="215" name="Rectangle 214">
              <a:extLst>
                <a:ext uri="{FF2B5EF4-FFF2-40B4-BE49-F238E27FC236}">
                  <a16:creationId xmlns:a16="http://schemas.microsoft.com/office/drawing/2014/main" id="{5BDEB2D2-17E9-3040-8098-BA0F0F1CC484}"/>
                </a:ext>
              </a:extLst>
            </p:cNvPr>
            <p:cNvSpPr/>
            <p:nvPr userDrawn="1"/>
          </p:nvSpPr>
          <p:spPr>
            <a:xfrm>
              <a:off x="12525257" y="4468752"/>
              <a:ext cx="777240" cy="347472"/>
            </a:xfrm>
            <a:prstGeom prst="rect">
              <a:avLst/>
            </a:prstGeom>
            <a:solidFill>
              <a:srgbClr val="56BA20"/>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R86 G186 B32</a:t>
              </a:r>
            </a:p>
          </p:txBody>
        </p:sp>
        <p:sp>
          <p:nvSpPr>
            <p:cNvPr id="216" name="Rectangle 215">
              <a:extLst>
                <a:ext uri="{FF2B5EF4-FFF2-40B4-BE49-F238E27FC236}">
                  <a16:creationId xmlns:a16="http://schemas.microsoft.com/office/drawing/2014/main" id="{2B1ED840-08CD-0F43-8860-9D5A955BF498}"/>
                </a:ext>
              </a:extLst>
            </p:cNvPr>
            <p:cNvSpPr/>
            <p:nvPr userDrawn="1"/>
          </p:nvSpPr>
          <p:spPr>
            <a:xfrm>
              <a:off x="12525257" y="4128611"/>
              <a:ext cx="777240" cy="347472"/>
            </a:xfrm>
            <a:prstGeom prst="rect">
              <a:avLst/>
            </a:prstGeom>
            <a:solidFill>
              <a:srgbClr val="267B28"/>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R38 G123 B40</a:t>
              </a:r>
            </a:p>
          </p:txBody>
        </p:sp>
        <p:sp>
          <p:nvSpPr>
            <p:cNvPr id="217" name="Rectangle 216">
              <a:extLst>
                <a:ext uri="{FF2B5EF4-FFF2-40B4-BE49-F238E27FC236}">
                  <a16:creationId xmlns:a16="http://schemas.microsoft.com/office/drawing/2014/main" id="{FEB02F09-C56D-8A4E-AEC6-A27B223BB6C0}"/>
                </a:ext>
              </a:extLst>
            </p:cNvPr>
            <p:cNvSpPr/>
            <p:nvPr userDrawn="1"/>
          </p:nvSpPr>
          <p:spPr>
            <a:xfrm>
              <a:off x="12525257" y="3788470"/>
              <a:ext cx="777240" cy="347472"/>
            </a:xfrm>
            <a:prstGeom prst="rect">
              <a:avLst/>
            </a:prstGeom>
            <a:solidFill>
              <a:srgbClr val="01470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G71 B13</a:t>
              </a:r>
            </a:p>
          </p:txBody>
        </p:sp>
        <p:sp>
          <p:nvSpPr>
            <p:cNvPr id="218" name="TextBox 217">
              <a:extLst>
                <a:ext uri="{FF2B5EF4-FFF2-40B4-BE49-F238E27FC236}">
                  <a16:creationId xmlns:a16="http://schemas.microsoft.com/office/drawing/2014/main" id="{F08DDCC1-4A81-E34F-AA72-BE1FC915BAF6}"/>
                </a:ext>
              </a:extLst>
            </p:cNvPr>
            <p:cNvSpPr txBox="1"/>
            <p:nvPr userDrawn="1"/>
          </p:nvSpPr>
          <p:spPr>
            <a:xfrm>
              <a:off x="12202156"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Renewable power</a:t>
              </a:r>
            </a:p>
          </p:txBody>
        </p:sp>
        <p:sp>
          <p:nvSpPr>
            <p:cNvPr id="219" name="Rectangle 218">
              <a:extLst>
                <a:ext uri="{FF2B5EF4-FFF2-40B4-BE49-F238E27FC236}">
                  <a16:creationId xmlns:a16="http://schemas.microsoft.com/office/drawing/2014/main" id="{6ED9CC3E-B241-B44C-B3A7-B12538832A1A}"/>
                </a:ext>
              </a:extLst>
            </p:cNvPr>
            <p:cNvSpPr/>
            <p:nvPr userDrawn="1"/>
          </p:nvSpPr>
          <p:spPr>
            <a:xfrm>
              <a:off x="12525257" y="3448329"/>
              <a:ext cx="777240" cy="347472"/>
            </a:xfrm>
            <a:prstGeom prst="rect">
              <a:avLst/>
            </a:prstGeom>
            <a:solidFill>
              <a:srgbClr val="509E2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R80 G158 B47</a:t>
              </a:r>
            </a:p>
          </p:txBody>
        </p:sp>
      </p:grpSp>
      <p:sp>
        <p:nvSpPr>
          <p:cNvPr id="83" name="TextBox 82">
            <a:extLst>
              <a:ext uri="{FF2B5EF4-FFF2-40B4-BE49-F238E27FC236}">
                <a16:creationId xmlns:a16="http://schemas.microsoft.com/office/drawing/2014/main" id="{755E344F-2AC2-4AC2-B759-2B85FCE542F0}"/>
              </a:ext>
            </a:extLst>
          </p:cNvPr>
          <p:cNvSpPr txBox="1"/>
          <p:nvPr userDrawn="1"/>
        </p:nvSpPr>
        <p:spPr>
          <a:xfrm>
            <a:off x="9619622" y="62229"/>
            <a:ext cx="3011732" cy="205697"/>
          </a:xfrm>
          <a:prstGeom prst="rect">
            <a:avLst/>
          </a:prstGeom>
          <a:noFill/>
        </p:spPr>
        <p:txBody>
          <a:bodyPr wrap="square" lIns="0" rIns="0">
            <a:spAutoFit/>
          </a:bodyPr>
          <a:lstStyle/>
          <a:p>
            <a:pPr marL="0" marR="0" algn="l">
              <a:lnSpc>
                <a:spcPct val="115000"/>
              </a:lnSpc>
              <a:spcBef>
                <a:spcPts val="0"/>
              </a:spcBef>
              <a:spcAft>
                <a:spcPts val="0"/>
              </a:spcAft>
            </a:pP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BAM</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Times New Roman" panose="02020603050405020304" pitchFamily="18" charset="0"/>
              </a:rPr>
              <a:t> rgb </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Monochromatic Scales</a:t>
            </a:r>
            <a:endParaRPr kumimoji="0" lang="en-US"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78F24D66-C733-4B40-8A75-0C2D3BC44B8C}"/>
              </a:ext>
            </a:extLst>
          </p:cNvPr>
          <p:cNvSpPr txBox="1"/>
          <p:nvPr userDrawn="1"/>
        </p:nvSpPr>
        <p:spPr>
          <a:xfrm>
            <a:off x="9619622" y="2423021"/>
            <a:ext cx="3011732" cy="205697"/>
          </a:xfrm>
          <a:prstGeom prst="rect">
            <a:avLst/>
          </a:prstGeom>
          <a:noFill/>
        </p:spPr>
        <p:txBody>
          <a:bodyPr wrap="square" lIns="0" rIns="0">
            <a:spAutoFit/>
          </a:bodyPr>
          <a:lstStyle>
            <a:defPPr>
              <a:defRPr lang="en-US"/>
            </a:defPPr>
            <a:lvl1pPr marR="0">
              <a:lnSpc>
                <a:spcPct val="115000"/>
              </a:lnSpc>
              <a:spcBef>
                <a:spcPts val="0"/>
              </a:spcBef>
              <a:spcAft>
                <a:spcPts val="0"/>
              </a:spcAft>
              <a:defRPr kumimoji="0" sz="700" b="1" i="0" u="none" strike="noStrike" kern="0" cap="all" spc="0" normalizeH="0" baseline="0">
                <a:ln>
                  <a:noFill/>
                </a:ln>
                <a:solidFill>
                  <a:srgbClr val="4D4D4D"/>
                </a:solidFill>
                <a:effectLst/>
                <a:uLnTx/>
                <a:uFillTx/>
                <a:latin typeface="Arial" panose="020B0604020202020204" pitchFamily="34" charset="0"/>
                <a:cs typeface="Arial" panose="020B0604020202020204" pitchFamily="34" charset="0"/>
              </a:defRPr>
            </a:lvl1pPr>
          </a:lstStyle>
          <a:p>
            <a:pPr lvl="0"/>
            <a:r>
              <a:rPr lang="en-CA" dirty="0"/>
              <a:t>Business group RGB Monochromatic Scales</a:t>
            </a:r>
            <a:endParaRPr lang="en-US" dirty="0"/>
          </a:p>
        </p:txBody>
      </p:sp>
      <p:grpSp>
        <p:nvGrpSpPr>
          <p:cNvPr id="6" name="Group 5">
            <a:extLst>
              <a:ext uri="{FF2B5EF4-FFF2-40B4-BE49-F238E27FC236}">
                <a16:creationId xmlns:a16="http://schemas.microsoft.com/office/drawing/2014/main" id="{0941BBE3-8F95-455F-A182-6AB11F6A96FB}"/>
              </a:ext>
            </a:extLst>
          </p:cNvPr>
          <p:cNvGrpSpPr/>
          <p:nvPr userDrawn="1"/>
        </p:nvGrpSpPr>
        <p:grpSpPr>
          <a:xfrm>
            <a:off x="-1222272" y="290812"/>
            <a:ext cx="1069453" cy="2486737"/>
            <a:chOff x="-1247910" y="290812"/>
            <a:chExt cx="1069453" cy="2486737"/>
          </a:xfrm>
        </p:grpSpPr>
        <p:grpSp>
          <p:nvGrpSpPr>
            <p:cNvPr id="4" name="Group 3">
              <a:extLst>
                <a:ext uri="{FF2B5EF4-FFF2-40B4-BE49-F238E27FC236}">
                  <a16:creationId xmlns:a16="http://schemas.microsoft.com/office/drawing/2014/main" id="{9A7A675F-9F80-4BAC-92E9-4CCE22E52C65}"/>
                </a:ext>
              </a:extLst>
            </p:cNvPr>
            <p:cNvGrpSpPr/>
            <p:nvPr userDrawn="1"/>
          </p:nvGrpSpPr>
          <p:grpSpPr>
            <a:xfrm>
              <a:off x="-1247910" y="2212688"/>
              <a:ext cx="1069453" cy="564861"/>
              <a:chOff x="-1247910" y="2713071"/>
              <a:chExt cx="1069453" cy="564861"/>
            </a:xfrm>
          </p:grpSpPr>
          <p:sp>
            <p:nvSpPr>
              <p:cNvPr id="102" name="TextBox 101">
                <a:extLst>
                  <a:ext uri="{FF2B5EF4-FFF2-40B4-BE49-F238E27FC236}">
                    <a16:creationId xmlns:a16="http://schemas.microsoft.com/office/drawing/2014/main" id="{AD5E3382-23FC-4071-B520-6B54E947E698}"/>
                  </a:ext>
                </a:extLst>
              </p:cNvPr>
              <p:cNvSpPr txBox="1"/>
              <p:nvPr userDrawn="1"/>
            </p:nvSpPr>
            <p:spPr>
              <a:xfrm>
                <a:off x="-1247910" y="2713071"/>
                <a:ext cx="1069453"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Horizontal Line</a:t>
                </a:r>
              </a:p>
            </p:txBody>
          </p:sp>
          <p:sp>
            <p:nvSpPr>
              <p:cNvPr id="103" name="Rectangle 102">
                <a:extLst>
                  <a:ext uri="{FF2B5EF4-FFF2-40B4-BE49-F238E27FC236}">
                    <a16:creationId xmlns:a16="http://schemas.microsoft.com/office/drawing/2014/main" id="{E2783CBE-BB92-4980-962F-FF313317A261}"/>
                  </a:ext>
                </a:extLst>
              </p:cNvPr>
              <p:cNvSpPr/>
              <p:nvPr userDrawn="1"/>
            </p:nvSpPr>
            <p:spPr>
              <a:xfrm>
                <a:off x="-1101804" y="2930460"/>
                <a:ext cx="777240" cy="347472"/>
              </a:xfrm>
              <a:prstGeom prst="rect">
                <a:avLst/>
              </a:prstGeom>
              <a:solidFill>
                <a:schemeClr val="accent4"/>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2" name="Group 1">
              <a:extLst>
                <a:ext uri="{FF2B5EF4-FFF2-40B4-BE49-F238E27FC236}">
                  <a16:creationId xmlns:a16="http://schemas.microsoft.com/office/drawing/2014/main" id="{7C08A48D-9893-4834-A511-A2C38BF3187D}"/>
                </a:ext>
              </a:extLst>
            </p:cNvPr>
            <p:cNvGrpSpPr/>
            <p:nvPr userDrawn="1"/>
          </p:nvGrpSpPr>
          <p:grpSpPr>
            <a:xfrm>
              <a:off x="-1101806" y="290812"/>
              <a:ext cx="777241" cy="1736619"/>
              <a:chOff x="34441" y="2713071"/>
              <a:chExt cx="777241" cy="1736619"/>
            </a:xfrm>
          </p:grpSpPr>
          <p:sp>
            <p:nvSpPr>
              <p:cNvPr id="114" name="Rectangle 113">
                <a:extLst>
                  <a:ext uri="{FF2B5EF4-FFF2-40B4-BE49-F238E27FC236}">
                    <a16:creationId xmlns:a16="http://schemas.microsoft.com/office/drawing/2014/main" id="{40A5E7FA-4D56-484A-82FF-8038507E8FA7}"/>
                  </a:ext>
                </a:extLst>
              </p:cNvPr>
              <p:cNvSpPr/>
              <p:nvPr userDrawn="1"/>
            </p:nvSpPr>
            <p:spPr>
              <a:xfrm>
                <a:off x="34442" y="4102218"/>
                <a:ext cx="777240" cy="347472"/>
              </a:xfrm>
              <a:prstGeom prst="rect">
                <a:avLst/>
              </a:prstGeom>
              <a:solidFill>
                <a:srgbClr val="4D4D4D"/>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Footer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R77 G77 B77</a:t>
                </a:r>
              </a:p>
            </p:txBody>
          </p:sp>
          <p:sp>
            <p:nvSpPr>
              <p:cNvPr id="125" name="Rectangle 124">
                <a:extLst>
                  <a:ext uri="{FF2B5EF4-FFF2-40B4-BE49-F238E27FC236}">
                    <a16:creationId xmlns:a16="http://schemas.microsoft.com/office/drawing/2014/main" id="{3E87250C-8B9D-4C9F-98C5-6EDA597B4021}"/>
                  </a:ext>
                </a:extLst>
              </p:cNvPr>
              <p:cNvSpPr/>
              <p:nvPr userDrawn="1"/>
            </p:nvSpPr>
            <p:spPr>
              <a:xfrm>
                <a:off x="34441" y="3711632"/>
                <a:ext cx="777240" cy="347472"/>
              </a:xfrm>
              <a:prstGeom prst="rect">
                <a:avLst/>
              </a:prstGeom>
              <a:solidFill>
                <a:schemeClr val="bg2"/>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R64 G126 B182</a:t>
                </a:r>
              </a:p>
            </p:txBody>
          </p:sp>
          <p:sp>
            <p:nvSpPr>
              <p:cNvPr id="126" name="Rectangle 125">
                <a:extLst>
                  <a:ext uri="{FF2B5EF4-FFF2-40B4-BE49-F238E27FC236}">
                    <a16:creationId xmlns:a16="http://schemas.microsoft.com/office/drawing/2014/main" id="{ADD02F09-C67D-44A6-A404-7A044B3B41FA}"/>
                  </a:ext>
                </a:extLst>
              </p:cNvPr>
              <p:cNvSpPr/>
              <p:nvPr userDrawn="1"/>
            </p:nvSpPr>
            <p:spPr>
              <a:xfrm>
                <a:off x="34442" y="3321046"/>
                <a:ext cx="777240" cy="347472"/>
              </a:xfrm>
              <a:prstGeom prst="rect">
                <a:avLst/>
              </a:prstGeom>
              <a:solidFill>
                <a:schemeClr val="tx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Divider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R15 G53 B87</a:t>
                </a:r>
              </a:p>
            </p:txBody>
          </p:sp>
          <p:sp>
            <p:nvSpPr>
              <p:cNvPr id="127" name="TextBox 126">
                <a:extLst>
                  <a:ext uri="{FF2B5EF4-FFF2-40B4-BE49-F238E27FC236}">
                    <a16:creationId xmlns:a16="http://schemas.microsoft.com/office/drawing/2014/main" id="{FC295F30-BCA0-465F-9BCC-A14E46E1E7BA}"/>
                  </a:ext>
                </a:extLst>
              </p:cNvPr>
              <p:cNvSpPr txBox="1"/>
              <p:nvPr userDrawn="1"/>
            </p:nvSpPr>
            <p:spPr>
              <a:xfrm>
                <a:off x="57837" y="2713071"/>
                <a:ext cx="730450"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fonts</a:t>
                </a:r>
              </a:p>
            </p:txBody>
          </p:sp>
          <p:sp>
            <p:nvSpPr>
              <p:cNvPr id="142" name="Rectangle 141">
                <a:extLst>
                  <a:ext uri="{FF2B5EF4-FFF2-40B4-BE49-F238E27FC236}">
                    <a16:creationId xmlns:a16="http://schemas.microsoft.com/office/drawing/2014/main" id="{237A6248-9AA2-4A06-9121-CD57747C1287}"/>
                  </a:ext>
                </a:extLst>
              </p:cNvPr>
              <p:cNvSpPr/>
              <p:nvPr userDrawn="1"/>
            </p:nvSpPr>
            <p:spPr>
              <a:xfrm>
                <a:off x="34442" y="2930460"/>
                <a:ext cx="777240" cy="347472"/>
              </a:xfrm>
              <a:prstGeom prst="rect">
                <a:avLst/>
              </a:prstGeom>
              <a:solidFill>
                <a:schemeClr val="tx1"/>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Primary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 G17 B17</a:t>
                </a:r>
                <a:endParaRPr kumimoji="0" lang="en-US" sz="4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876104146"/>
      </p:ext>
    </p:extLst>
  </p:cSld>
  <p:clrMap bg1="lt1" tx1="dk1" bg2="lt2" tx2="dk2" accent1="accent1" accent2="accent2" accent3="accent3" accent4="accent4" accent5="accent5" accent6="accent6" hlink="hlink" folHlink="folHlink"/>
  <p:sldLayoutIdLst>
    <p:sldLayoutId id="2147484057" r:id="rId1"/>
    <p:sldLayoutId id="2147484094" r:id="rId2"/>
    <p:sldLayoutId id="2147484092" r:id="rId3"/>
    <p:sldLayoutId id="2147483767" r:id="rId4"/>
    <p:sldLayoutId id="2147483763" r:id="rId5"/>
    <p:sldLayoutId id="2147483878" r:id="rId6"/>
    <p:sldLayoutId id="2147483879" r:id="rId7"/>
    <p:sldLayoutId id="2147483760" r:id="rId8"/>
    <p:sldLayoutId id="2147483950" r:id="rId9"/>
    <p:sldLayoutId id="2147483930" r:id="rId10"/>
    <p:sldLayoutId id="2147483888" r:id="rId11"/>
    <p:sldLayoutId id="2147483766" r:id="rId12"/>
    <p:sldLayoutId id="2147483764"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Lst>
  <p:hf hdr="0" dt="0"/>
  <p:txStyles>
    <p:titleStyle>
      <a:lvl1pPr algn="l" defTabSz="914293" rtl="0" eaLnBrk="1" latinLnBrk="0" hangingPunct="1">
        <a:spcBef>
          <a:spcPct val="0"/>
        </a:spcBef>
        <a:buNone/>
        <a:defRPr sz="1800" b="1" kern="1200">
          <a:solidFill>
            <a:srgbClr val="111111"/>
          </a:solidFill>
          <a:latin typeface="+mj-lt"/>
          <a:ea typeface="+mj-ea"/>
          <a:cs typeface="+mj-cs"/>
        </a:defRPr>
      </a:lvl1pPr>
    </p:titleStyle>
    <p:bodyStyle>
      <a:lvl1pPr marL="28575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1pPr>
      <a:lvl2pPr marL="743053" indent="-285750" algn="l" defTabSz="914293" rtl="0" eaLnBrk="1" latinLnBrk="0" hangingPunct="1">
        <a:spcBef>
          <a:spcPct val="20000"/>
        </a:spcBef>
        <a:buFont typeface="Arial" panose="020B0604020202020204" pitchFamily="34" charset="0"/>
        <a:buChar char="‒"/>
        <a:defRPr sz="1600" kern="1200">
          <a:solidFill>
            <a:srgbClr val="111111"/>
          </a:solidFill>
          <a:latin typeface="+mn-lt"/>
          <a:ea typeface="+mn-ea"/>
          <a:cs typeface="+mn-cs"/>
        </a:defRPr>
      </a:lvl2pPr>
      <a:lvl3pPr marL="1200044"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3pPr>
      <a:lvl4pPr marL="165719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4pPr>
      <a:lvl5pPr marL="2057159" indent="-228573" algn="l" defTabSz="914293" rtl="0" eaLnBrk="1" latinLnBrk="0" hangingPunct="1">
        <a:spcBef>
          <a:spcPct val="20000"/>
        </a:spcBef>
        <a:buFont typeface="Arial" pitchFamily="34" charset="0"/>
        <a:buNone/>
        <a:defRPr sz="1600" kern="1200">
          <a:solidFill>
            <a:schemeClr val="tx1">
              <a:lumMod val="75000"/>
              <a:lumOff val="25000"/>
            </a:schemeClr>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5496" userDrawn="1">
          <p15:clr>
            <a:srgbClr val="F26B43"/>
          </p15:clr>
        </p15:guide>
        <p15:guide id="4" pos="2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computer, sitting, monitor, dark&#10;&#10;Description automatically generated">
            <a:extLst>
              <a:ext uri="{FF2B5EF4-FFF2-40B4-BE49-F238E27FC236}">
                <a16:creationId xmlns:a16="http://schemas.microsoft.com/office/drawing/2014/main" id="{BC886CE9-FF1D-4DC6-8E2E-80B80629B33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sp>
        <p:nvSpPr>
          <p:cNvPr id="8" name="Rectangle 7"/>
          <p:cNvSpPr/>
          <p:nvPr/>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3" name="Text Placeholder 2"/>
          <p:cNvSpPr>
            <a:spLocks noGrp="1"/>
          </p:cNvSpPr>
          <p:nvPr>
            <p:ph type="body" idx="1"/>
          </p:nvPr>
        </p:nvSpPr>
        <p:spPr>
          <a:xfrm>
            <a:off x="320676" y="1188720"/>
            <a:ext cx="8415338" cy="4994593"/>
          </a:xfrm>
          <a:prstGeom prst="rect">
            <a:avLst/>
          </a:prstGeom>
        </p:spPr>
        <p:txBody>
          <a:bodyPr vert="horz" lIns="91429" tIns="45714" rIns="91429" bIns="45714"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p:ph type="title"/>
          </p:nvPr>
        </p:nvSpPr>
        <p:spPr>
          <a:xfrm>
            <a:off x="320677" y="219456"/>
            <a:ext cx="7558546" cy="356347"/>
          </a:xfrm>
          <a:prstGeom prst="rect">
            <a:avLst/>
          </a:prstGeom>
        </p:spPr>
        <p:txBody>
          <a:bodyPr vert="horz" lIns="91407" tIns="0" rIns="91407" bIns="45704" rtlCol="0" anchor="ctr" anchorCtr="0">
            <a:normAutofit/>
          </a:bodyPr>
          <a:lstStyle/>
          <a:p>
            <a:r>
              <a:rPr lang="en-US"/>
              <a:t>Click to edit Master title style</a:t>
            </a:r>
          </a:p>
        </p:txBody>
      </p:sp>
      <p:sp>
        <p:nvSpPr>
          <p:cNvPr id="21" name="TextBox 20"/>
          <p:cNvSpPr txBox="1"/>
          <p:nvPr/>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cxnSp>
        <p:nvCxnSpPr>
          <p:cNvPr id="12" name="Straight Connector 11"/>
          <p:cNvCxnSpPr/>
          <p:nvPr/>
        </p:nvCxnSpPr>
        <p:spPr>
          <a:xfrm>
            <a:off x="412120" y="678336"/>
            <a:ext cx="485001" cy="0"/>
          </a:xfrm>
          <a:prstGeom prst="line">
            <a:avLst/>
          </a:prstGeom>
          <a:ln w="50800" cmpd="sng">
            <a:solidFill>
              <a:schemeClr val="accent5"/>
            </a:solidFill>
            <a:miter lim="800000"/>
          </a:ln>
          <a:effectLst/>
        </p:spPr>
        <p:style>
          <a:lnRef idx="2">
            <a:schemeClr val="accent1"/>
          </a:lnRef>
          <a:fillRef idx="0">
            <a:schemeClr val="accent1"/>
          </a:fillRef>
          <a:effectRef idx="1">
            <a:schemeClr val="accent1"/>
          </a:effectRef>
          <a:fontRef idx="minor">
            <a:schemeClr val="tx1"/>
          </a:fontRef>
        </p:style>
      </p:cxnSp>
      <p:grpSp>
        <p:nvGrpSpPr>
          <p:cNvPr id="213" name="Group 212">
            <a:extLst>
              <a:ext uri="{FF2B5EF4-FFF2-40B4-BE49-F238E27FC236}">
                <a16:creationId xmlns:a16="http://schemas.microsoft.com/office/drawing/2014/main" id="{21DFA967-21AE-4B61-9559-1E1326602E06}"/>
              </a:ext>
            </a:extLst>
          </p:cNvPr>
          <p:cNvGrpSpPr/>
          <p:nvPr userDrawn="1"/>
        </p:nvGrpSpPr>
        <p:grpSpPr>
          <a:xfrm>
            <a:off x="-1222272" y="2212688"/>
            <a:ext cx="1069453" cy="564861"/>
            <a:chOff x="-1247910" y="2713071"/>
            <a:chExt cx="1069453" cy="564861"/>
          </a:xfrm>
        </p:grpSpPr>
        <p:sp>
          <p:nvSpPr>
            <p:cNvPr id="220" name="TextBox 219">
              <a:extLst>
                <a:ext uri="{FF2B5EF4-FFF2-40B4-BE49-F238E27FC236}">
                  <a16:creationId xmlns:a16="http://schemas.microsoft.com/office/drawing/2014/main" id="{9CF1E763-C143-498D-9E54-9F63A3FE17D0}"/>
                </a:ext>
              </a:extLst>
            </p:cNvPr>
            <p:cNvSpPr txBox="1"/>
            <p:nvPr userDrawn="1"/>
          </p:nvSpPr>
          <p:spPr>
            <a:xfrm>
              <a:off x="-1247910" y="2713071"/>
              <a:ext cx="1069453"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Horizontal LINE</a:t>
              </a:r>
            </a:p>
          </p:txBody>
        </p:sp>
        <p:sp>
          <p:nvSpPr>
            <p:cNvPr id="221" name="Rectangle 220">
              <a:extLst>
                <a:ext uri="{FF2B5EF4-FFF2-40B4-BE49-F238E27FC236}">
                  <a16:creationId xmlns:a16="http://schemas.microsoft.com/office/drawing/2014/main" id="{2F4E0FDA-5ED8-4036-B250-5493D42759CC}"/>
                </a:ext>
              </a:extLst>
            </p:cNvPr>
            <p:cNvSpPr/>
            <p:nvPr userDrawn="1"/>
          </p:nvSpPr>
          <p:spPr>
            <a:xfrm>
              <a:off x="-1101804" y="2930460"/>
              <a:ext cx="777240" cy="347472"/>
            </a:xfrm>
            <a:prstGeom prst="rect">
              <a:avLst/>
            </a:prstGeom>
            <a:solidFill>
              <a:schemeClr val="accent5"/>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Private Equity R217 G199 B86</a:t>
              </a:r>
            </a:p>
          </p:txBody>
        </p:sp>
      </p:grpSp>
      <p:grpSp>
        <p:nvGrpSpPr>
          <p:cNvPr id="214" name="Group 213">
            <a:extLst>
              <a:ext uri="{FF2B5EF4-FFF2-40B4-BE49-F238E27FC236}">
                <a16:creationId xmlns:a16="http://schemas.microsoft.com/office/drawing/2014/main" id="{0FDED009-8651-465A-9362-D56AA3753374}"/>
              </a:ext>
            </a:extLst>
          </p:cNvPr>
          <p:cNvGrpSpPr/>
          <p:nvPr userDrawn="1"/>
        </p:nvGrpSpPr>
        <p:grpSpPr>
          <a:xfrm>
            <a:off x="-1076168" y="290812"/>
            <a:ext cx="777241" cy="1736619"/>
            <a:chOff x="34441" y="2713071"/>
            <a:chExt cx="777241" cy="1736619"/>
          </a:xfrm>
        </p:grpSpPr>
        <p:sp>
          <p:nvSpPr>
            <p:cNvPr id="215" name="Rectangle 214">
              <a:extLst>
                <a:ext uri="{FF2B5EF4-FFF2-40B4-BE49-F238E27FC236}">
                  <a16:creationId xmlns:a16="http://schemas.microsoft.com/office/drawing/2014/main" id="{9682B7F4-9C66-40B7-8BCB-3160099E2717}"/>
                </a:ext>
              </a:extLst>
            </p:cNvPr>
            <p:cNvSpPr/>
            <p:nvPr userDrawn="1"/>
          </p:nvSpPr>
          <p:spPr>
            <a:xfrm>
              <a:off x="34442" y="4102218"/>
              <a:ext cx="777240" cy="347472"/>
            </a:xfrm>
            <a:prstGeom prst="rect">
              <a:avLst/>
            </a:prstGeom>
            <a:solidFill>
              <a:srgbClr val="4D4D4D"/>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Footer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R77 G77 B77</a:t>
              </a:r>
            </a:p>
          </p:txBody>
        </p:sp>
        <p:sp>
          <p:nvSpPr>
            <p:cNvPr id="216" name="Rectangle 215">
              <a:extLst>
                <a:ext uri="{FF2B5EF4-FFF2-40B4-BE49-F238E27FC236}">
                  <a16:creationId xmlns:a16="http://schemas.microsoft.com/office/drawing/2014/main" id="{C5F87A34-1913-44E4-BEA4-DF23D18F8B0C}"/>
                </a:ext>
              </a:extLst>
            </p:cNvPr>
            <p:cNvSpPr/>
            <p:nvPr userDrawn="1"/>
          </p:nvSpPr>
          <p:spPr>
            <a:xfrm>
              <a:off x="34441" y="3711632"/>
              <a:ext cx="777240" cy="347472"/>
            </a:xfrm>
            <a:prstGeom prst="rect">
              <a:avLst/>
            </a:prstGeom>
            <a:solidFill>
              <a:schemeClr val="bg2"/>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R64 G126 B182</a:t>
              </a:r>
            </a:p>
          </p:txBody>
        </p:sp>
        <p:sp>
          <p:nvSpPr>
            <p:cNvPr id="217" name="Rectangle 216">
              <a:extLst>
                <a:ext uri="{FF2B5EF4-FFF2-40B4-BE49-F238E27FC236}">
                  <a16:creationId xmlns:a16="http://schemas.microsoft.com/office/drawing/2014/main" id="{87EAE590-934B-4BD9-8818-2A9371192571}"/>
                </a:ext>
              </a:extLst>
            </p:cNvPr>
            <p:cNvSpPr/>
            <p:nvPr userDrawn="1"/>
          </p:nvSpPr>
          <p:spPr>
            <a:xfrm>
              <a:off x="34442" y="3321046"/>
              <a:ext cx="777240" cy="347472"/>
            </a:xfrm>
            <a:prstGeom prst="rect">
              <a:avLst/>
            </a:prstGeom>
            <a:solidFill>
              <a:schemeClr val="tx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Divider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R15 G53 B87</a:t>
              </a:r>
            </a:p>
          </p:txBody>
        </p:sp>
        <p:sp>
          <p:nvSpPr>
            <p:cNvPr id="218" name="TextBox 217">
              <a:extLst>
                <a:ext uri="{FF2B5EF4-FFF2-40B4-BE49-F238E27FC236}">
                  <a16:creationId xmlns:a16="http://schemas.microsoft.com/office/drawing/2014/main" id="{849D169B-1DF4-465E-B30E-95B800B0074A}"/>
                </a:ext>
              </a:extLst>
            </p:cNvPr>
            <p:cNvSpPr txBox="1"/>
            <p:nvPr userDrawn="1"/>
          </p:nvSpPr>
          <p:spPr>
            <a:xfrm>
              <a:off x="57837" y="2713071"/>
              <a:ext cx="730450"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fonts</a:t>
              </a:r>
            </a:p>
          </p:txBody>
        </p:sp>
        <p:sp>
          <p:nvSpPr>
            <p:cNvPr id="219" name="Rectangle 218">
              <a:extLst>
                <a:ext uri="{FF2B5EF4-FFF2-40B4-BE49-F238E27FC236}">
                  <a16:creationId xmlns:a16="http://schemas.microsoft.com/office/drawing/2014/main" id="{4E852CC4-84A0-412E-82BF-70256D35475F}"/>
                </a:ext>
              </a:extLst>
            </p:cNvPr>
            <p:cNvSpPr/>
            <p:nvPr userDrawn="1"/>
          </p:nvSpPr>
          <p:spPr>
            <a:xfrm>
              <a:off x="34442" y="2930460"/>
              <a:ext cx="777240" cy="347472"/>
            </a:xfrm>
            <a:prstGeom prst="rect">
              <a:avLst/>
            </a:prstGeom>
            <a:solidFill>
              <a:schemeClr val="tx1"/>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Primary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 G17 B17</a:t>
              </a:r>
              <a:endParaRPr kumimoji="0" lang="en-US" sz="4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223" name="Group 222">
            <a:extLst>
              <a:ext uri="{FF2B5EF4-FFF2-40B4-BE49-F238E27FC236}">
                <a16:creationId xmlns:a16="http://schemas.microsoft.com/office/drawing/2014/main" id="{2D4D3623-89C5-47A9-8F22-ACDAE03207E4}"/>
              </a:ext>
            </a:extLst>
          </p:cNvPr>
          <p:cNvGrpSpPr/>
          <p:nvPr userDrawn="1"/>
        </p:nvGrpSpPr>
        <p:grpSpPr>
          <a:xfrm>
            <a:off x="9296846" y="2669061"/>
            <a:ext cx="1423442" cy="1925424"/>
            <a:chOff x="13659084" y="3230940"/>
            <a:chExt cx="1423442" cy="1925424"/>
          </a:xfrm>
        </p:grpSpPr>
        <p:sp>
          <p:nvSpPr>
            <p:cNvPr id="268" name="Rectangle 267">
              <a:extLst>
                <a:ext uri="{FF2B5EF4-FFF2-40B4-BE49-F238E27FC236}">
                  <a16:creationId xmlns:a16="http://schemas.microsoft.com/office/drawing/2014/main" id="{AB2BA7A6-8F93-4EE8-B1D5-EAE506B3C9DD}"/>
                </a:ext>
              </a:extLst>
            </p:cNvPr>
            <p:cNvSpPr/>
            <p:nvPr userDrawn="1"/>
          </p:nvSpPr>
          <p:spPr>
            <a:xfrm>
              <a:off x="13982185" y="4808892"/>
              <a:ext cx="777240" cy="347472"/>
            </a:xfrm>
            <a:prstGeom prst="rect">
              <a:avLst/>
            </a:prstGeom>
            <a:solidFill>
              <a:srgbClr val="FFE26A"/>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G226 B106</a:t>
              </a:r>
            </a:p>
          </p:txBody>
        </p:sp>
        <p:sp>
          <p:nvSpPr>
            <p:cNvPr id="269" name="Rectangle 268">
              <a:extLst>
                <a:ext uri="{FF2B5EF4-FFF2-40B4-BE49-F238E27FC236}">
                  <a16:creationId xmlns:a16="http://schemas.microsoft.com/office/drawing/2014/main" id="{BFF0F6C9-5BD2-4307-BE6B-5FD92854689C}"/>
                </a:ext>
              </a:extLst>
            </p:cNvPr>
            <p:cNvSpPr/>
            <p:nvPr userDrawn="1"/>
          </p:nvSpPr>
          <p:spPr>
            <a:xfrm>
              <a:off x="13982185" y="4468752"/>
              <a:ext cx="777240" cy="347472"/>
            </a:xfrm>
            <a:prstGeom prst="rect">
              <a:avLst/>
            </a:prstGeom>
            <a:solidFill>
              <a:srgbClr val="F5CD0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R245 G205 B7</a:t>
              </a:r>
            </a:p>
          </p:txBody>
        </p:sp>
        <p:sp>
          <p:nvSpPr>
            <p:cNvPr id="270" name="Rectangle 269">
              <a:extLst>
                <a:ext uri="{FF2B5EF4-FFF2-40B4-BE49-F238E27FC236}">
                  <a16:creationId xmlns:a16="http://schemas.microsoft.com/office/drawing/2014/main" id="{A3614315-2F0C-44F6-9B40-003C7F8B0616}"/>
                </a:ext>
              </a:extLst>
            </p:cNvPr>
            <p:cNvSpPr/>
            <p:nvPr userDrawn="1"/>
          </p:nvSpPr>
          <p:spPr>
            <a:xfrm>
              <a:off x="13982185" y="4128611"/>
              <a:ext cx="777240" cy="347472"/>
            </a:xfrm>
            <a:prstGeom prst="rect">
              <a:avLst/>
            </a:prstGeom>
            <a:solidFill>
              <a:srgbClr val="E0AF1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R224 G175 B22</a:t>
              </a:r>
            </a:p>
          </p:txBody>
        </p:sp>
        <p:sp>
          <p:nvSpPr>
            <p:cNvPr id="271" name="Rectangle 270">
              <a:extLst>
                <a:ext uri="{FF2B5EF4-FFF2-40B4-BE49-F238E27FC236}">
                  <a16:creationId xmlns:a16="http://schemas.microsoft.com/office/drawing/2014/main" id="{C84A80F4-4F94-40DD-8B80-727E40B911A6}"/>
                </a:ext>
              </a:extLst>
            </p:cNvPr>
            <p:cNvSpPr/>
            <p:nvPr userDrawn="1"/>
          </p:nvSpPr>
          <p:spPr>
            <a:xfrm>
              <a:off x="13982185" y="3788470"/>
              <a:ext cx="777240" cy="347472"/>
            </a:xfrm>
            <a:prstGeom prst="rect">
              <a:avLst/>
            </a:prstGeom>
            <a:solidFill>
              <a:srgbClr val="D6971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R214 G151 B19</a:t>
              </a:r>
            </a:p>
          </p:txBody>
        </p:sp>
        <p:sp>
          <p:nvSpPr>
            <p:cNvPr id="272" name="TextBox 271">
              <a:extLst>
                <a:ext uri="{FF2B5EF4-FFF2-40B4-BE49-F238E27FC236}">
                  <a16:creationId xmlns:a16="http://schemas.microsoft.com/office/drawing/2014/main" id="{934C07C8-A7E2-4F01-819E-D9D77FC47AE9}"/>
                </a:ext>
              </a:extLst>
            </p:cNvPr>
            <p:cNvSpPr txBox="1"/>
            <p:nvPr userDrawn="1"/>
          </p:nvSpPr>
          <p:spPr>
            <a:xfrm>
              <a:off x="13659084"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PRIVATE EQUITY</a:t>
              </a:r>
            </a:p>
          </p:txBody>
        </p:sp>
        <p:sp>
          <p:nvSpPr>
            <p:cNvPr id="273" name="Rectangle 272">
              <a:extLst>
                <a:ext uri="{FF2B5EF4-FFF2-40B4-BE49-F238E27FC236}">
                  <a16:creationId xmlns:a16="http://schemas.microsoft.com/office/drawing/2014/main" id="{68792EF0-22E4-46E3-98ED-1A71827D9FF2}"/>
                </a:ext>
              </a:extLst>
            </p:cNvPr>
            <p:cNvSpPr/>
            <p:nvPr userDrawn="1"/>
          </p:nvSpPr>
          <p:spPr>
            <a:xfrm>
              <a:off x="13982185" y="3448329"/>
              <a:ext cx="777240" cy="347472"/>
            </a:xfrm>
            <a:prstGeom prst="rect">
              <a:avLst/>
            </a:prstGeom>
            <a:solidFill>
              <a:srgbClr val="D9C75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R217 G199 B86</a:t>
              </a:r>
            </a:p>
          </p:txBody>
        </p:sp>
      </p:grpSp>
      <p:grpSp>
        <p:nvGrpSpPr>
          <p:cNvPr id="225" name="Group 224">
            <a:extLst>
              <a:ext uri="{FF2B5EF4-FFF2-40B4-BE49-F238E27FC236}">
                <a16:creationId xmlns:a16="http://schemas.microsoft.com/office/drawing/2014/main" id="{7A7A7BB4-2D12-46FF-841E-0273033FDF23}"/>
              </a:ext>
            </a:extLst>
          </p:cNvPr>
          <p:cNvGrpSpPr/>
          <p:nvPr userDrawn="1"/>
        </p:nvGrpSpPr>
        <p:grpSpPr>
          <a:xfrm>
            <a:off x="10430673" y="290812"/>
            <a:ext cx="1423442" cy="1921876"/>
            <a:chOff x="10745228" y="169951"/>
            <a:chExt cx="1423442" cy="1921876"/>
          </a:xfrm>
        </p:grpSpPr>
        <p:sp>
          <p:nvSpPr>
            <p:cNvPr id="256" name="Rectangle 255">
              <a:extLst>
                <a:ext uri="{FF2B5EF4-FFF2-40B4-BE49-F238E27FC236}">
                  <a16:creationId xmlns:a16="http://schemas.microsoft.com/office/drawing/2014/main" id="{C3C679AB-F6D4-4A42-BBE4-8A9EB5917A01}"/>
                </a:ext>
              </a:extLst>
            </p:cNvPr>
            <p:cNvSpPr/>
            <p:nvPr userDrawn="1"/>
          </p:nvSpPr>
          <p:spPr>
            <a:xfrm>
              <a:off x="11068329" y="1744355"/>
              <a:ext cx="777240" cy="347472"/>
            </a:xfrm>
            <a:prstGeom prst="rect">
              <a:avLst/>
            </a:prstGeom>
            <a:solidFill>
              <a:srgbClr val="D4CECE"/>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R212 G206 B206</a:t>
              </a:r>
            </a:p>
          </p:txBody>
        </p:sp>
        <p:sp>
          <p:nvSpPr>
            <p:cNvPr id="257" name="Rectangle 256">
              <a:extLst>
                <a:ext uri="{FF2B5EF4-FFF2-40B4-BE49-F238E27FC236}">
                  <a16:creationId xmlns:a16="http://schemas.microsoft.com/office/drawing/2014/main" id="{E816B4C8-DBAD-4001-84BF-778C3F84A101}"/>
                </a:ext>
              </a:extLst>
            </p:cNvPr>
            <p:cNvSpPr/>
            <p:nvPr userDrawn="1"/>
          </p:nvSpPr>
          <p:spPr>
            <a:xfrm>
              <a:off x="11068329" y="1405102"/>
              <a:ext cx="777240" cy="347472"/>
            </a:xfrm>
            <a:prstGeom prst="rect">
              <a:avLst/>
            </a:prstGeom>
            <a:solidFill>
              <a:srgbClr val="BBBBB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R187 G187 B187</a:t>
              </a:r>
            </a:p>
          </p:txBody>
        </p:sp>
        <p:sp>
          <p:nvSpPr>
            <p:cNvPr id="258" name="Rectangle 257">
              <a:extLst>
                <a:ext uri="{FF2B5EF4-FFF2-40B4-BE49-F238E27FC236}">
                  <a16:creationId xmlns:a16="http://schemas.microsoft.com/office/drawing/2014/main" id="{3FA01DA9-6198-4589-8667-03E0B5151139}"/>
                </a:ext>
              </a:extLst>
            </p:cNvPr>
            <p:cNvSpPr/>
            <p:nvPr userDrawn="1"/>
          </p:nvSpPr>
          <p:spPr>
            <a:xfrm>
              <a:off x="11068329" y="1065848"/>
              <a:ext cx="777240" cy="347472"/>
            </a:xfrm>
            <a:prstGeom prst="rect">
              <a:avLst/>
            </a:prstGeom>
            <a:solidFill>
              <a:srgbClr val="84838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R132 G131 B131</a:t>
              </a:r>
            </a:p>
          </p:txBody>
        </p:sp>
        <p:sp>
          <p:nvSpPr>
            <p:cNvPr id="259" name="Rectangle 258">
              <a:extLst>
                <a:ext uri="{FF2B5EF4-FFF2-40B4-BE49-F238E27FC236}">
                  <a16:creationId xmlns:a16="http://schemas.microsoft.com/office/drawing/2014/main" id="{53E453C7-62CD-4164-9024-BE0D30D05C93}"/>
                </a:ext>
              </a:extLst>
            </p:cNvPr>
            <p:cNvSpPr/>
            <p:nvPr userDrawn="1"/>
          </p:nvSpPr>
          <p:spPr>
            <a:xfrm>
              <a:off x="11068329" y="726594"/>
              <a:ext cx="777240" cy="347472"/>
            </a:xfrm>
            <a:prstGeom prst="rect">
              <a:avLst/>
            </a:prstGeom>
            <a:solidFill>
              <a:srgbClr val="2E2E2E"/>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R46 G46 B46</a:t>
              </a:r>
            </a:p>
          </p:txBody>
        </p:sp>
        <p:sp>
          <p:nvSpPr>
            <p:cNvPr id="260" name="TextBox 259">
              <a:extLst>
                <a:ext uri="{FF2B5EF4-FFF2-40B4-BE49-F238E27FC236}">
                  <a16:creationId xmlns:a16="http://schemas.microsoft.com/office/drawing/2014/main" id="{894865FD-42FB-4699-82A8-96DF8937EA61}"/>
                </a:ext>
              </a:extLst>
            </p:cNvPr>
            <p:cNvSpPr txBox="1"/>
            <p:nvPr userDrawn="1"/>
          </p:nvSpPr>
          <p:spPr>
            <a:xfrm>
              <a:off x="10745228"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Gray</a:t>
              </a:r>
            </a:p>
          </p:txBody>
        </p:sp>
        <p:sp>
          <p:nvSpPr>
            <p:cNvPr id="261" name="Rectangle 260">
              <a:extLst>
                <a:ext uri="{FF2B5EF4-FFF2-40B4-BE49-F238E27FC236}">
                  <a16:creationId xmlns:a16="http://schemas.microsoft.com/office/drawing/2014/main" id="{2487B071-2141-4FD8-84B9-DC0465E4AE07}"/>
                </a:ext>
              </a:extLst>
            </p:cNvPr>
            <p:cNvSpPr/>
            <p:nvPr userDrawn="1"/>
          </p:nvSpPr>
          <p:spPr>
            <a:xfrm>
              <a:off x="11068329" y="387340"/>
              <a:ext cx="777240" cy="347472"/>
            </a:xfrm>
            <a:prstGeom prst="rect">
              <a:avLst/>
            </a:prstGeom>
            <a:solidFill>
              <a:srgbClr val="4D4D4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R77 G77 B77</a:t>
              </a:r>
            </a:p>
          </p:txBody>
        </p:sp>
      </p:grpSp>
      <p:grpSp>
        <p:nvGrpSpPr>
          <p:cNvPr id="226" name="Group 225">
            <a:extLst>
              <a:ext uri="{FF2B5EF4-FFF2-40B4-BE49-F238E27FC236}">
                <a16:creationId xmlns:a16="http://schemas.microsoft.com/office/drawing/2014/main" id="{1767F3DD-5467-48FF-873C-E791DAE713A0}"/>
              </a:ext>
            </a:extLst>
          </p:cNvPr>
          <p:cNvGrpSpPr/>
          <p:nvPr userDrawn="1"/>
        </p:nvGrpSpPr>
        <p:grpSpPr>
          <a:xfrm>
            <a:off x="11531013" y="290812"/>
            <a:ext cx="1423442" cy="1921876"/>
            <a:chOff x="12202156" y="169951"/>
            <a:chExt cx="1423442" cy="1921876"/>
          </a:xfrm>
        </p:grpSpPr>
        <p:sp>
          <p:nvSpPr>
            <p:cNvPr id="250" name="Rectangle 249">
              <a:extLst>
                <a:ext uri="{FF2B5EF4-FFF2-40B4-BE49-F238E27FC236}">
                  <a16:creationId xmlns:a16="http://schemas.microsoft.com/office/drawing/2014/main" id="{E3AA6895-EE38-4D1E-ACA7-84E65218EEE9}"/>
                </a:ext>
              </a:extLst>
            </p:cNvPr>
            <p:cNvSpPr/>
            <p:nvPr userDrawn="1"/>
          </p:nvSpPr>
          <p:spPr>
            <a:xfrm>
              <a:off x="12525257" y="1744355"/>
              <a:ext cx="777240" cy="347472"/>
            </a:xfrm>
            <a:prstGeom prst="rect">
              <a:avLst/>
            </a:prstGeom>
            <a:solidFill>
              <a:srgbClr val="FBC082"/>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R251 G192 B130</a:t>
              </a:r>
            </a:p>
          </p:txBody>
        </p:sp>
        <p:sp>
          <p:nvSpPr>
            <p:cNvPr id="251" name="Rectangle 250">
              <a:extLst>
                <a:ext uri="{FF2B5EF4-FFF2-40B4-BE49-F238E27FC236}">
                  <a16:creationId xmlns:a16="http://schemas.microsoft.com/office/drawing/2014/main" id="{4443B1F0-CE44-4A01-AF65-0A7EAAB3DFBB}"/>
                </a:ext>
              </a:extLst>
            </p:cNvPr>
            <p:cNvSpPr/>
            <p:nvPr userDrawn="1"/>
          </p:nvSpPr>
          <p:spPr>
            <a:xfrm>
              <a:off x="12525257" y="1405102"/>
              <a:ext cx="777240" cy="347472"/>
            </a:xfrm>
            <a:prstGeom prst="rect">
              <a:avLst/>
            </a:prstGeom>
            <a:solidFill>
              <a:srgbClr val="FFA70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G167 B15</a:t>
              </a:r>
            </a:p>
          </p:txBody>
        </p:sp>
        <p:sp>
          <p:nvSpPr>
            <p:cNvPr id="252" name="Rectangle 251">
              <a:extLst>
                <a:ext uri="{FF2B5EF4-FFF2-40B4-BE49-F238E27FC236}">
                  <a16:creationId xmlns:a16="http://schemas.microsoft.com/office/drawing/2014/main" id="{62ACB3E5-D828-4409-B1A3-E1526A713201}"/>
                </a:ext>
              </a:extLst>
            </p:cNvPr>
            <p:cNvSpPr/>
            <p:nvPr userDrawn="1"/>
          </p:nvSpPr>
          <p:spPr>
            <a:xfrm>
              <a:off x="12525257" y="1065848"/>
              <a:ext cx="777240" cy="347472"/>
            </a:xfrm>
            <a:prstGeom prst="rect">
              <a:avLst/>
            </a:prstGeom>
            <a:solidFill>
              <a:srgbClr val="B05902"/>
            </a:solidFill>
            <a:ln w="25400" cap="flat" cmpd="sng" algn="ctr">
              <a:noFill/>
              <a:prstDash val="solid"/>
            </a:ln>
            <a:effectLst/>
          </p:spPr>
          <p:txBody>
            <a:bodyPr lIns="0" rIns="0" rtlCol="0" anchor="ctr"/>
            <a:lstStyle/>
            <a:p>
              <a:pPr marR="0" lvl="0" indent="0" algn="ctr" defTabSz="914400" fontAlgn="auto">
                <a:lnSpc>
                  <a:spcPct val="100000"/>
                </a:lnSpc>
                <a:spcBef>
                  <a:spcPts val="0"/>
                </a:spcBef>
                <a:spcAft>
                  <a:spcPts val="0"/>
                </a:spcAft>
                <a:buClrTx/>
                <a:buSzTx/>
                <a:buFontTx/>
                <a:buNone/>
                <a:tabLst/>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R176 G89 B2</a:t>
              </a:r>
            </a:p>
          </p:txBody>
        </p:sp>
        <p:sp>
          <p:nvSpPr>
            <p:cNvPr id="253" name="Rectangle 252">
              <a:extLst>
                <a:ext uri="{FF2B5EF4-FFF2-40B4-BE49-F238E27FC236}">
                  <a16:creationId xmlns:a16="http://schemas.microsoft.com/office/drawing/2014/main" id="{4815646A-F76D-4A65-8C68-B09A8FE490E3}"/>
                </a:ext>
              </a:extLst>
            </p:cNvPr>
            <p:cNvSpPr/>
            <p:nvPr userDrawn="1"/>
          </p:nvSpPr>
          <p:spPr>
            <a:xfrm>
              <a:off x="12525257" y="726594"/>
              <a:ext cx="777240" cy="347472"/>
            </a:xfrm>
            <a:prstGeom prst="rect">
              <a:avLst/>
            </a:prstGeom>
            <a:solidFill>
              <a:srgbClr val="7A4001"/>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R122 G64 B1</a:t>
              </a:r>
            </a:p>
          </p:txBody>
        </p:sp>
        <p:sp>
          <p:nvSpPr>
            <p:cNvPr id="254" name="TextBox 253">
              <a:extLst>
                <a:ext uri="{FF2B5EF4-FFF2-40B4-BE49-F238E27FC236}">
                  <a16:creationId xmlns:a16="http://schemas.microsoft.com/office/drawing/2014/main" id="{DFDD9D32-9B7F-4CF1-B676-6478323F7048}"/>
                </a:ext>
              </a:extLst>
            </p:cNvPr>
            <p:cNvSpPr txBox="1"/>
            <p:nvPr userDrawn="1"/>
          </p:nvSpPr>
          <p:spPr>
            <a:xfrm>
              <a:off x="12202156"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BAM Orange</a:t>
              </a:r>
            </a:p>
          </p:txBody>
        </p:sp>
        <p:sp>
          <p:nvSpPr>
            <p:cNvPr id="255" name="Rectangle 254">
              <a:extLst>
                <a:ext uri="{FF2B5EF4-FFF2-40B4-BE49-F238E27FC236}">
                  <a16:creationId xmlns:a16="http://schemas.microsoft.com/office/drawing/2014/main" id="{13771B97-1E94-4DD7-B83E-08D3EBCC8B68}"/>
                </a:ext>
              </a:extLst>
            </p:cNvPr>
            <p:cNvSpPr/>
            <p:nvPr userDrawn="1"/>
          </p:nvSpPr>
          <p:spPr>
            <a:xfrm>
              <a:off x="12525257" y="387340"/>
              <a:ext cx="777240" cy="347472"/>
            </a:xfrm>
            <a:prstGeom prst="rect">
              <a:avLst/>
            </a:prstGeom>
            <a:solidFill>
              <a:srgbClr val="FF820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227" name="Group 226">
            <a:extLst>
              <a:ext uri="{FF2B5EF4-FFF2-40B4-BE49-F238E27FC236}">
                <a16:creationId xmlns:a16="http://schemas.microsoft.com/office/drawing/2014/main" id="{6F10DE61-2967-4926-81F6-493A3EB247F6}"/>
              </a:ext>
            </a:extLst>
          </p:cNvPr>
          <p:cNvGrpSpPr/>
          <p:nvPr userDrawn="1"/>
        </p:nvGrpSpPr>
        <p:grpSpPr>
          <a:xfrm>
            <a:off x="9296846" y="290812"/>
            <a:ext cx="1423442" cy="1921876"/>
            <a:chOff x="9288300" y="169951"/>
            <a:chExt cx="1423442" cy="1921876"/>
          </a:xfrm>
        </p:grpSpPr>
        <p:sp>
          <p:nvSpPr>
            <p:cNvPr id="244" name="Rectangle 243">
              <a:extLst>
                <a:ext uri="{FF2B5EF4-FFF2-40B4-BE49-F238E27FC236}">
                  <a16:creationId xmlns:a16="http://schemas.microsoft.com/office/drawing/2014/main" id="{CA8FEBED-E60D-4F0A-AEF9-770F25A090CB}"/>
                </a:ext>
              </a:extLst>
            </p:cNvPr>
            <p:cNvSpPr/>
            <p:nvPr userDrawn="1"/>
          </p:nvSpPr>
          <p:spPr>
            <a:xfrm>
              <a:off x="9611401" y="1744355"/>
              <a:ext cx="777240" cy="347472"/>
            </a:xfrm>
            <a:prstGeom prst="rect">
              <a:avLst/>
            </a:prstGeom>
            <a:solidFill>
              <a:srgbClr val="4497C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R68 G151 B199</a:t>
              </a:r>
            </a:p>
          </p:txBody>
        </p:sp>
        <p:sp>
          <p:nvSpPr>
            <p:cNvPr id="245" name="Rectangle 244">
              <a:extLst>
                <a:ext uri="{FF2B5EF4-FFF2-40B4-BE49-F238E27FC236}">
                  <a16:creationId xmlns:a16="http://schemas.microsoft.com/office/drawing/2014/main" id="{89ADD297-5BEA-4702-B14C-DDACB231B166}"/>
                </a:ext>
              </a:extLst>
            </p:cNvPr>
            <p:cNvSpPr/>
            <p:nvPr userDrawn="1"/>
          </p:nvSpPr>
          <p:spPr>
            <a:xfrm>
              <a:off x="9611401" y="1405102"/>
              <a:ext cx="777240" cy="347472"/>
            </a:xfrm>
            <a:prstGeom prst="rect">
              <a:avLst/>
            </a:prstGeom>
            <a:solidFill>
              <a:srgbClr val="1E7FBC"/>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R30 G127 B188</a:t>
              </a:r>
            </a:p>
          </p:txBody>
        </p:sp>
        <p:sp>
          <p:nvSpPr>
            <p:cNvPr id="246" name="Rectangle 245">
              <a:extLst>
                <a:ext uri="{FF2B5EF4-FFF2-40B4-BE49-F238E27FC236}">
                  <a16:creationId xmlns:a16="http://schemas.microsoft.com/office/drawing/2014/main" id="{4F4A267C-C435-4B7D-99E1-BCBF7D79C1CE}"/>
                </a:ext>
              </a:extLst>
            </p:cNvPr>
            <p:cNvSpPr/>
            <p:nvPr userDrawn="1"/>
          </p:nvSpPr>
          <p:spPr>
            <a:xfrm>
              <a:off x="9611400" y="1065848"/>
              <a:ext cx="777240" cy="347472"/>
            </a:xfrm>
            <a:prstGeom prst="rect">
              <a:avLst/>
            </a:prstGeom>
            <a:solidFill>
              <a:srgbClr val="015C9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G92 B150</a:t>
              </a:r>
            </a:p>
          </p:txBody>
        </p:sp>
        <p:sp>
          <p:nvSpPr>
            <p:cNvPr id="247" name="Rectangle 246">
              <a:extLst>
                <a:ext uri="{FF2B5EF4-FFF2-40B4-BE49-F238E27FC236}">
                  <a16:creationId xmlns:a16="http://schemas.microsoft.com/office/drawing/2014/main" id="{DA68F99B-9AE7-4D60-9E25-CB4A4AE56915}"/>
                </a:ext>
              </a:extLst>
            </p:cNvPr>
            <p:cNvSpPr/>
            <p:nvPr userDrawn="1"/>
          </p:nvSpPr>
          <p:spPr>
            <a:xfrm>
              <a:off x="9611401" y="726594"/>
              <a:ext cx="777240" cy="347472"/>
            </a:xfrm>
            <a:prstGeom prst="rect">
              <a:avLst/>
            </a:prstGeom>
            <a:solidFill>
              <a:srgbClr val="234C7A"/>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R35 G76 B122</a:t>
              </a:r>
            </a:p>
          </p:txBody>
        </p:sp>
        <p:sp>
          <p:nvSpPr>
            <p:cNvPr id="248" name="TextBox 247">
              <a:extLst>
                <a:ext uri="{FF2B5EF4-FFF2-40B4-BE49-F238E27FC236}">
                  <a16:creationId xmlns:a16="http://schemas.microsoft.com/office/drawing/2014/main" id="{5A04CC45-906C-47E9-89C1-6F6B7A1555FB}"/>
                </a:ext>
              </a:extLst>
            </p:cNvPr>
            <p:cNvSpPr txBox="1"/>
            <p:nvPr userDrawn="1"/>
          </p:nvSpPr>
          <p:spPr>
            <a:xfrm>
              <a:off x="9288300"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Brookfield blue</a:t>
              </a:r>
            </a:p>
          </p:txBody>
        </p:sp>
        <p:sp>
          <p:nvSpPr>
            <p:cNvPr id="249" name="Rectangle 248">
              <a:extLst>
                <a:ext uri="{FF2B5EF4-FFF2-40B4-BE49-F238E27FC236}">
                  <a16:creationId xmlns:a16="http://schemas.microsoft.com/office/drawing/2014/main" id="{81B149F2-78B9-47F4-9871-EA0397541AF8}"/>
                </a:ext>
              </a:extLst>
            </p:cNvPr>
            <p:cNvSpPr/>
            <p:nvPr userDrawn="1"/>
          </p:nvSpPr>
          <p:spPr>
            <a:xfrm>
              <a:off x="9611401" y="387340"/>
              <a:ext cx="777240" cy="347472"/>
            </a:xfrm>
            <a:prstGeom prst="rect">
              <a:avLst/>
            </a:prstGeom>
            <a:solidFill>
              <a:srgbClr val="0F355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R15 G53 B87</a:t>
              </a:r>
            </a:p>
          </p:txBody>
        </p:sp>
      </p:grpSp>
      <p:sp>
        <p:nvSpPr>
          <p:cNvPr id="47" name="TextBox 46">
            <a:extLst>
              <a:ext uri="{FF2B5EF4-FFF2-40B4-BE49-F238E27FC236}">
                <a16:creationId xmlns:a16="http://schemas.microsoft.com/office/drawing/2014/main" id="{B3536712-9187-4B63-A088-1AA555AC18B4}"/>
              </a:ext>
            </a:extLst>
          </p:cNvPr>
          <p:cNvSpPr txBox="1"/>
          <p:nvPr userDrawn="1"/>
        </p:nvSpPr>
        <p:spPr>
          <a:xfrm>
            <a:off x="9619622" y="62229"/>
            <a:ext cx="3011732" cy="205697"/>
          </a:xfrm>
          <a:prstGeom prst="rect">
            <a:avLst/>
          </a:prstGeom>
          <a:noFill/>
        </p:spPr>
        <p:txBody>
          <a:bodyPr wrap="square" lIns="0" rIns="0">
            <a:spAutoFit/>
          </a:bodyPr>
          <a:lstStyle/>
          <a:p>
            <a:pPr marL="0" marR="0" algn="l">
              <a:lnSpc>
                <a:spcPct val="115000"/>
              </a:lnSpc>
              <a:spcBef>
                <a:spcPts val="0"/>
              </a:spcBef>
              <a:spcAft>
                <a:spcPts val="0"/>
              </a:spcAft>
            </a:pP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BAM</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Times New Roman" panose="02020603050405020304" pitchFamily="18" charset="0"/>
              </a:rPr>
              <a:t> rgb </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Monochromatic Scales</a:t>
            </a:r>
            <a:endParaRPr kumimoji="0" lang="en-US"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BE9B3379-9EAE-43D8-8B8F-9F902BCF9DAB}"/>
              </a:ext>
            </a:extLst>
          </p:cNvPr>
          <p:cNvSpPr txBox="1"/>
          <p:nvPr userDrawn="1"/>
        </p:nvSpPr>
        <p:spPr>
          <a:xfrm>
            <a:off x="9619622" y="2423021"/>
            <a:ext cx="3011732" cy="205697"/>
          </a:xfrm>
          <a:prstGeom prst="rect">
            <a:avLst/>
          </a:prstGeom>
          <a:noFill/>
        </p:spPr>
        <p:txBody>
          <a:bodyPr wrap="square" lIns="0" rIns="0">
            <a:spAutoFit/>
          </a:bodyPr>
          <a:lstStyle>
            <a:defPPr>
              <a:defRPr lang="en-US"/>
            </a:defPPr>
            <a:lvl1pPr marR="0">
              <a:lnSpc>
                <a:spcPct val="115000"/>
              </a:lnSpc>
              <a:spcBef>
                <a:spcPts val="0"/>
              </a:spcBef>
              <a:spcAft>
                <a:spcPts val="0"/>
              </a:spcAft>
              <a:defRPr kumimoji="0" sz="700" b="1" i="0" u="none" strike="noStrike" kern="0" cap="all" spc="0" normalizeH="0" baseline="0">
                <a:ln>
                  <a:noFill/>
                </a:ln>
                <a:solidFill>
                  <a:srgbClr val="4D4D4D"/>
                </a:solidFill>
                <a:effectLst/>
                <a:uLnTx/>
                <a:uFillTx/>
                <a:latin typeface="Arial" panose="020B0604020202020204" pitchFamily="34" charset="0"/>
                <a:cs typeface="Arial" panose="020B0604020202020204" pitchFamily="34" charset="0"/>
              </a:defRPr>
            </a:lvl1pPr>
          </a:lstStyle>
          <a:p>
            <a:pPr lvl="0"/>
            <a:r>
              <a:rPr lang="en-CA" dirty="0"/>
              <a:t>Business group RGB Monochromatic Scale</a:t>
            </a:r>
            <a:endParaRPr lang="en-US" dirty="0"/>
          </a:p>
        </p:txBody>
      </p:sp>
    </p:spTree>
    <p:extLst>
      <p:ext uri="{BB962C8B-B14F-4D97-AF65-F5344CB8AC3E}">
        <p14:creationId xmlns:p14="http://schemas.microsoft.com/office/powerpoint/2010/main" val="852888204"/>
      </p:ext>
    </p:extLst>
  </p:cSld>
  <p:clrMap bg1="lt1" tx1="dk1" bg2="lt2" tx2="dk2" accent1="accent1" accent2="accent2" accent3="accent3" accent4="accent4" accent5="accent5" accent6="accent6" hlink="hlink" folHlink="folHlink"/>
  <p:sldLayoutIdLst>
    <p:sldLayoutId id="2147484056" r:id="rId1"/>
    <p:sldLayoutId id="2147484095" r:id="rId2"/>
    <p:sldLayoutId id="2147484093"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10" r:id="rId16"/>
  </p:sldLayoutIdLst>
  <p:hf hdr="0" dt="0"/>
  <p:txStyles>
    <p:titleStyle>
      <a:lvl1pPr algn="l" defTabSz="914293" rtl="0" eaLnBrk="1" latinLnBrk="0" hangingPunct="1">
        <a:spcBef>
          <a:spcPct val="0"/>
        </a:spcBef>
        <a:buNone/>
        <a:defRPr sz="1800" b="1" kern="1200">
          <a:solidFill>
            <a:srgbClr val="111111"/>
          </a:solidFill>
          <a:latin typeface="+mj-lt"/>
          <a:ea typeface="+mj-ea"/>
          <a:cs typeface="+mj-cs"/>
        </a:defRPr>
      </a:lvl1pPr>
    </p:titleStyle>
    <p:bodyStyle>
      <a:lvl1pPr marL="28575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1pPr>
      <a:lvl2pPr marL="743053" indent="-285750" algn="l" defTabSz="914293" rtl="0" eaLnBrk="1" latinLnBrk="0" hangingPunct="1">
        <a:spcBef>
          <a:spcPct val="20000"/>
        </a:spcBef>
        <a:buFont typeface="Arial" panose="020B0604020202020204" pitchFamily="34" charset="0"/>
        <a:buChar char="‒"/>
        <a:defRPr sz="1600" kern="1200">
          <a:solidFill>
            <a:srgbClr val="111111"/>
          </a:solidFill>
          <a:latin typeface="+mn-lt"/>
          <a:ea typeface="+mn-ea"/>
          <a:cs typeface="+mn-cs"/>
        </a:defRPr>
      </a:lvl2pPr>
      <a:lvl3pPr marL="1200044"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3pPr>
      <a:lvl4pPr marL="165719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4pPr>
      <a:lvl5pPr marL="2057159" indent="-228573" algn="l" defTabSz="914293" rtl="0" eaLnBrk="1" latinLnBrk="0" hangingPunct="1">
        <a:spcBef>
          <a:spcPct val="20000"/>
        </a:spcBef>
        <a:buFont typeface="Arial" pitchFamily="34" charset="0"/>
        <a:buNone/>
        <a:defRPr sz="1600" kern="1200">
          <a:solidFill>
            <a:schemeClr val="tx1">
              <a:lumMod val="75000"/>
              <a:lumOff val="25000"/>
            </a:schemeClr>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5496">
          <p15:clr>
            <a:srgbClr val="F26B43"/>
          </p15:clr>
        </p15:guide>
        <p15:guide id="4" pos="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3" name="Text Placeholder 2"/>
          <p:cNvSpPr>
            <a:spLocks noGrp="1"/>
          </p:cNvSpPr>
          <p:nvPr userDrawn="1">
            <p:ph type="body" idx="1"/>
          </p:nvPr>
        </p:nvSpPr>
        <p:spPr>
          <a:xfrm>
            <a:off x="320676" y="1188720"/>
            <a:ext cx="8415338" cy="4994593"/>
          </a:xfrm>
          <a:prstGeom prst="rect">
            <a:avLst/>
          </a:prstGeom>
        </p:spPr>
        <p:txBody>
          <a:bodyPr vert="horz" lIns="91429" tIns="45714" rIns="91429" bIns="45714"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userDrawn="1">
            <p:ph type="title"/>
          </p:nvPr>
        </p:nvSpPr>
        <p:spPr>
          <a:xfrm>
            <a:off x="320677" y="219456"/>
            <a:ext cx="7558546" cy="356347"/>
          </a:xfrm>
          <a:prstGeom prst="rect">
            <a:avLst/>
          </a:prstGeom>
        </p:spPr>
        <p:txBody>
          <a:bodyPr vert="horz" lIns="91407" tIns="0" rIns="91407" bIns="45704" rtlCol="0" anchor="ctr" anchorCtr="0">
            <a:normAutofit/>
          </a:bodyPr>
          <a:lstStyle/>
          <a:p>
            <a:r>
              <a:rPr lang="en-US"/>
              <a:t>Click to edit Master title style</a:t>
            </a:r>
          </a:p>
        </p:txBody>
      </p:sp>
      <p:sp>
        <p:nvSpPr>
          <p:cNvPr id="21" name="TextBox 20"/>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cxnSp>
        <p:nvCxnSpPr>
          <p:cNvPr id="12" name="Straight Connector 11"/>
          <p:cNvCxnSpPr/>
          <p:nvPr userDrawn="1"/>
        </p:nvCxnSpPr>
        <p:spPr>
          <a:xfrm>
            <a:off x="412120" y="678336"/>
            <a:ext cx="485001" cy="0"/>
          </a:xfrm>
          <a:prstGeom prst="line">
            <a:avLst/>
          </a:prstGeom>
          <a:ln w="5080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76" name="Picture 75" descr="A picture containing computer, sitting, monitor, dark&#10;&#10;Description automatically generated">
            <a:extLst>
              <a:ext uri="{FF2B5EF4-FFF2-40B4-BE49-F238E27FC236}">
                <a16:creationId xmlns:a16="http://schemas.microsoft.com/office/drawing/2014/main" id="{14C27D57-58AC-40DA-9CC0-1746B55F6A1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grpSp>
        <p:nvGrpSpPr>
          <p:cNvPr id="163" name="Group 162">
            <a:extLst>
              <a:ext uri="{FF2B5EF4-FFF2-40B4-BE49-F238E27FC236}">
                <a16:creationId xmlns:a16="http://schemas.microsoft.com/office/drawing/2014/main" id="{53C47D1D-D19A-4512-9BD5-ACD826EB20FB}"/>
              </a:ext>
            </a:extLst>
          </p:cNvPr>
          <p:cNvGrpSpPr/>
          <p:nvPr userDrawn="1"/>
        </p:nvGrpSpPr>
        <p:grpSpPr>
          <a:xfrm>
            <a:off x="9296846" y="2669061"/>
            <a:ext cx="1423442" cy="1925424"/>
            <a:chOff x="9288300" y="3230940"/>
            <a:chExt cx="1423442" cy="1925424"/>
          </a:xfrm>
        </p:grpSpPr>
        <p:sp>
          <p:nvSpPr>
            <p:cNvPr id="201" name="Rectangle 200">
              <a:extLst>
                <a:ext uri="{FF2B5EF4-FFF2-40B4-BE49-F238E27FC236}">
                  <a16:creationId xmlns:a16="http://schemas.microsoft.com/office/drawing/2014/main" id="{AC0C57EA-25CE-43F6-B1BC-2C9C05D9A044}"/>
                </a:ext>
              </a:extLst>
            </p:cNvPr>
            <p:cNvSpPr/>
            <p:nvPr userDrawn="1"/>
          </p:nvSpPr>
          <p:spPr>
            <a:xfrm>
              <a:off x="9611401" y="4808892"/>
              <a:ext cx="777240" cy="347472"/>
            </a:xfrm>
            <a:prstGeom prst="rect">
              <a:avLst/>
            </a:prstGeom>
            <a:solidFill>
              <a:srgbClr val="7C9AE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R124 G154 B235</a:t>
              </a:r>
            </a:p>
          </p:txBody>
        </p:sp>
        <p:sp>
          <p:nvSpPr>
            <p:cNvPr id="202" name="Rectangle 201">
              <a:extLst>
                <a:ext uri="{FF2B5EF4-FFF2-40B4-BE49-F238E27FC236}">
                  <a16:creationId xmlns:a16="http://schemas.microsoft.com/office/drawing/2014/main" id="{997F1CBA-77DE-4631-A7BC-1972B7262F90}"/>
                </a:ext>
              </a:extLst>
            </p:cNvPr>
            <p:cNvSpPr/>
            <p:nvPr userDrawn="1"/>
          </p:nvSpPr>
          <p:spPr>
            <a:xfrm>
              <a:off x="9611401" y="4468752"/>
              <a:ext cx="777240" cy="347472"/>
            </a:xfrm>
            <a:prstGeom prst="rect">
              <a:avLst/>
            </a:prstGeom>
            <a:solidFill>
              <a:srgbClr val="3863D9"/>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R56 G99 B217</a:t>
              </a:r>
            </a:p>
          </p:txBody>
        </p:sp>
        <p:sp>
          <p:nvSpPr>
            <p:cNvPr id="203" name="Rectangle 202">
              <a:extLst>
                <a:ext uri="{FF2B5EF4-FFF2-40B4-BE49-F238E27FC236}">
                  <a16:creationId xmlns:a16="http://schemas.microsoft.com/office/drawing/2014/main" id="{C96D09BE-EA9C-4EE6-AD0E-1A3D71453E75}"/>
                </a:ext>
              </a:extLst>
            </p:cNvPr>
            <p:cNvSpPr/>
            <p:nvPr userDrawn="1"/>
          </p:nvSpPr>
          <p:spPr>
            <a:xfrm>
              <a:off x="9611401" y="4128611"/>
              <a:ext cx="777240" cy="347472"/>
            </a:xfrm>
            <a:prstGeom prst="rect">
              <a:avLst/>
            </a:prstGeom>
            <a:solidFill>
              <a:srgbClr val="3456B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R52 G86 B179</a:t>
              </a:r>
            </a:p>
          </p:txBody>
        </p:sp>
        <p:sp>
          <p:nvSpPr>
            <p:cNvPr id="204" name="Rectangle 203">
              <a:extLst>
                <a:ext uri="{FF2B5EF4-FFF2-40B4-BE49-F238E27FC236}">
                  <a16:creationId xmlns:a16="http://schemas.microsoft.com/office/drawing/2014/main" id="{F45FAA9F-9517-4364-9C90-729E33C49F4F}"/>
                </a:ext>
              </a:extLst>
            </p:cNvPr>
            <p:cNvSpPr/>
            <p:nvPr userDrawn="1"/>
          </p:nvSpPr>
          <p:spPr>
            <a:xfrm>
              <a:off x="9611401" y="3788470"/>
              <a:ext cx="777240" cy="347472"/>
            </a:xfrm>
            <a:prstGeom prst="rect">
              <a:avLst/>
            </a:prstGeom>
            <a:solidFill>
              <a:srgbClr val="09269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R9 G38 B159</a:t>
              </a:r>
            </a:p>
          </p:txBody>
        </p:sp>
        <p:sp>
          <p:nvSpPr>
            <p:cNvPr id="205" name="TextBox 204">
              <a:extLst>
                <a:ext uri="{FF2B5EF4-FFF2-40B4-BE49-F238E27FC236}">
                  <a16:creationId xmlns:a16="http://schemas.microsoft.com/office/drawing/2014/main" id="{6F73423D-2692-4CA4-BC7A-B663EB23F789}"/>
                </a:ext>
              </a:extLst>
            </p:cNvPr>
            <p:cNvSpPr txBox="1"/>
            <p:nvPr userDrawn="1"/>
          </p:nvSpPr>
          <p:spPr>
            <a:xfrm>
              <a:off x="9288300"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Real estate</a:t>
              </a:r>
            </a:p>
          </p:txBody>
        </p:sp>
        <p:sp>
          <p:nvSpPr>
            <p:cNvPr id="206" name="Rectangle 205">
              <a:extLst>
                <a:ext uri="{FF2B5EF4-FFF2-40B4-BE49-F238E27FC236}">
                  <a16:creationId xmlns:a16="http://schemas.microsoft.com/office/drawing/2014/main" id="{959F2CA9-B42C-4FEF-989F-569C28D965E1}"/>
                </a:ext>
              </a:extLst>
            </p:cNvPr>
            <p:cNvSpPr/>
            <p:nvPr userDrawn="1"/>
          </p:nvSpPr>
          <p:spPr>
            <a:xfrm>
              <a:off x="9611401" y="3448329"/>
              <a:ext cx="777240" cy="347472"/>
            </a:xfrm>
            <a:prstGeom prst="rect">
              <a:avLst/>
            </a:prstGeom>
            <a:solidFill>
              <a:srgbClr val="407EC9"/>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R64 G126 B201</a:t>
              </a:r>
            </a:p>
          </p:txBody>
        </p:sp>
      </p:grpSp>
      <p:grpSp>
        <p:nvGrpSpPr>
          <p:cNvPr id="164" name="Group 163">
            <a:extLst>
              <a:ext uri="{FF2B5EF4-FFF2-40B4-BE49-F238E27FC236}">
                <a16:creationId xmlns:a16="http://schemas.microsoft.com/office/drawing/2014/main" id="{9626FE70-E3A2-4418-9F4E-21D0DBE5DF2C}"/>
              </a:ext>
            </a:extLst>
          </p:cNvPr>
          <p:cNvGrpSpPr/>
          <p:nvPr userDrawn="1"/>
        </p:nvGrpSpPr>
        <p:grpSpPr>
          <a:xfrm>
            <a:off x="10430673" y="290812"/>
            <a:ext cx="1423442" cy="1921876"/>
            <a:chOff x="10745228" y="169951"/>
            <a:chExt cx="1423442" cy="1921876"/>
          </a:xfrm>
        </p:grpSpPr>
        <p:sp>
          <p:nvSpPr>
            <p:cNvPr id="195" name="Rectangle 194">
              <a:extLst>
                <a:ext uri="{FF2B5EF4-FFF2-40B4-BE49-F238E27FC236}">
                  <a16:creationId xmlns:a16="http://schemas.microsoft.com/office/drawing/2014/main" id="{803F3868-300D-42ED-BDC4-C0E420FB5053}"/>
                </a:ext>
              </a:extLst>
            </p:cNvPr>
            <p:cNvSpPr/>
            <p:nvPr userDrawn="1"/>
          </p:nvSpPr>
          <p:spPr>
            <a:xfrm>
              <a:off x="11068329" y="1744355"/>
              <a:ext cx="777240" cy="347472"/>
            </a:xfrm>
            <a:prstGeom prst="rect">
              <a:avLst/>
            </a:prstGeom>
            <a:solidFill>
              <a:srgbClr val="D4CECE"/>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R212 G206 B206</a:t>
              </a:r>
            </a:p>
          </p:txBody>
        </p:sp>
        <p:sp>
          <p:nvSpPr>
            <p:cNvPr id="196" name="Rectangle 195">
              <a:extLst>
                <a:ext uri="{FF2B5EF4-FFF2-40B4-BE49-F238E27FC236}">
                  <a16:creationId xmlns:a16="http://schemas.microsoft.com/office/drawing/2014/main" id="{8C0374E7-0D88-46CE-A6CC-11380E3DBFA2}"/>
                </a:ext>
              </a:extLst>
            </p:cNvPr>
            <p:cNvSpPr/>
            <p:nvPr userDrawn="1"/>
          </p:nvSpPr>
          <p:spPr>
            <a:xfrm>
              <a:off x="11068329" y="1405102"/>
              <a:ext cx="777240" cy="347472"/>
            </a:xfrm>
            <a:prstGeom prst="rect">
              <a:avLst/>
            </a:prstGeom>
            <a:solidFill>
              <a:srgbClr val="BBBBB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R187 G187 B187</a:t>
              </a:r>
            </a:p>
          </p:txBody>
        </p:sp>
        <p:sp>
          <p:nvSpPr>
            <p:cNvPr id="197" name="Rectangle 196">
              <a:extLst>
                <a:ext uri="{FF2B5EF4-FFF2-40B4-BE49-F238E27FC236}">
                  <a16:creationId xmlns:a16="http://schemas.microsoft.com/office/drawing/2014/main" id="{8F9768AD-D610-4D4E-BAFB-145E2231D844}"/>
                </a:ext>
              </a:extLst>
            </p:cNvPr>
            <p:cNvSpPr/>
            <p:nvPr userDrawn="1"/>
          </p:nvSpPr>
          <p:spPr>
            <a:xfrm>
              <a:off x="11068329" y="1065848"/>
              <a:ext cx="777240" cy="347472"/>
            </a:xfrm>
            <a:prstGeom prst="rect">
              <a:avLst/>
            </a:prstGeom>
            <a:solidFill>
              <a:srgbClr val="84838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R132 G131 B131</a:t>
              </a:r>
            </a:p>
          </p:txBody>
        </p:sp>
        <p:sp>
          <p:nvSpPr>
            <p:cNvPr id="198" name="Rectangle 197">
              <a:extLst>
                <a:ext uri="{FF2B5EF4-FFF2-40B4-BE49-F238E27FC236}">
                  <a16:creationId xmlns:a16="http://schemas.microsoft.com/office/drawing/2014/main" id="{84A3B6B0-8C2F-466F-8BDD-553C8F40D47C}"/>
                </a:ext>
              </a:extLst>
            </p:cNvPr>
            <p:cNvSpPr/>
            <p:nvPr userDrawn="1"/>
          </p:nvSpPr>
          <p:spPr>
            <a:xfrm>
              <a:off x="11068329" y="726594"/>
              <a:ext cx="777240" cy="347472"/>
            </a:xfrm>
            <a:prstGeom prst="rect">
              <a:avLst/>
            </a:prstGeom>
            <a:solidFill>
              <a:srgbClr val="2E2E2E"/>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R46 G46 B46</a:t>
              </a:r>
            </a:p>
          </p:txBody>
        </p:sp>
        <p:sp>
          <p:nvSpPr>
            <p:cNvPr id="199" name="TextBox 198">
              <a:extLst>
                <a:ext uri="{FF2B5EF4-FFF2-40B4-BE49-F238E27FC236}">
                  <a16:creationId xmlns:a16="http://schemas.microsoft.com/office/drawing/2014/main" id="{6DEBDA96-76A4-4FFA-BC0F-EAB98B3A2FD0}"/>
                </a:ext>
              </a:extLst>
            </p:cNvPr>
            <p:cNvSpPr txBox="1"/>
            <p:nvPr userDrawn="1"/>
          </p:nvSpPr>
          <p:spPr>
            <a:xfrm>
              <a:off x="10745228"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Gray</a:t>
              </a:r>
            </a:p>
          </p:txBody>
        </p:sp>
        <p:sp>
          <p:nvSpPr>
            <p:cNvPr id="200" name="Rectangle 199">
              <a:extLst>
                <a:ext uri="{FF2B5EF4-FFF2-40B4-BE49-F238E27FC236}">
                  <a16:creationId xmlns:a16="http://schemas.microsoft.com/office/drawing/2014/main" id="{1705D710-0888-4551-B29D-080C15E826E7}"/>
                </a:ext>
              </a:extLst>
            </p:cNvPr>
            <p:cNvSpPr/>
            <p:nvPr userDrawn="1"/>
          </p:nvSpPr>
          <p:spPr>
            <a:xfrm>
              <a:off x="11068329" y="387340"/>
              <a:ext cx="777240" cy="347472"/>
            </a:xfrm>
            <a:prstGeom prst="rect">
              <a:avLst/>
            </a:prstGeom>
            <a:solidFill>
              <a:srgbClr val="4D4D4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R77 G77 B77</a:t>
              </a:r>
            </a:p>
          </p:txBody>
        </p:sp>
      </p:grpSp>
      <p:grpSp>
        <p:nvGrpSpPr>
          <p:cNvPr id="165" name="Group 164">
            <a:extLst>
              <a:ext uri="{FF2B5EF4-FFF2-40B4-BE49-F238E27FC236}">
                <a16:creationId xmlns:a16="http://schemas.microsoft.com/office/drawing/2014/main" id="{ED6A8F45-E138-468C-AD61-A2660735E26F}"/>
              </a:ext>
            </a:extLst>
          </p:cNvPr>
          <p:cNvGrpSpPr/>
          <p:nvPr userDrawn="1"/>
        </p:nvGrpSpPr>
        <p:grpSpPr>
          <a:xfrm>
            <a:off x="11531013" y="290812"/>
            <a:ext cx="1423442" cy="1921876"/>
            <a:chOff x="12202156" y="169951"/>
            <a:chExt cx="1423442" cy="1921876"/>
          </a:xfrm>
        </p:grpSpPr>
        <p:sp>
          <p:nvSpPr>
            <p:cNvPr id="189" name="Rectangle 188">
              <a:extLst>
                <a:ext uri="{FF2B5EF4-FFF2-40B4-BE49-F238E27FC236}">
                  <a16:creationId xmlns:a16="http://schemas.microsoft.com/office/drawing/2014/main" id="{D5AF3BDA-61F6-4CBC-8F18-9EE9F1A97BEE}"/>
                </a:ext>
              </a:extLst>
            </p:cNvPr>
            <p:cNvSpPr/>
            <p:nvPr userDrawn="1"/>
          </p:nvSpPr>
          <p:spPr>
            <a:xfrm>
              <a:off x="12525257" y="1744355"/>
              <a:ext cx="777240" cy="347472"/>
            </a:xfrm>
            <a:prstGeom prst="rect">
              <a:avLst/>
            </a:prstGeom>
            <a:solidFill>
              <a:srgbClr val="FBC082"/>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R251 G192 B130</a:t>
              </a:r>
            </a:p>
          </p:txBody>
        </p:sp>
        <p:sp>
          <p:nvSpPr>
            <p:cNvPr id="190" name="Rectangle 189">
              <a:extLst>
                <a:ext uri="{FF2B5EF4-FFF2-40B4-BE49-F238E27FC236}">
                  <a16:creationId xmlns:a16="http://schemas.microsoft.com/office/drawing/2014/main" id="{EE287448-12A0-4232-88E3-19011DB705A4}"/>
                </a:ext>
              </a:extLst>
            </p:cNvPr>
            <p:cNvSpPr/>
            <p:nvPr userDrawn="1"/>
          </p:nvSpPr>
          <p:spPr>
            <a:xfrm>
              <a:off x="12525257" y="1405102"/>
              <a:ext cx="777240" cy="347472"/>
            </a:xfrm>
            <a:prstGeom prst="rect">
              <a:avLst/>
            </a:prstGeom>
            <a:solidFill>
              <a:srgbClr val="FFA70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G167 B15</a:t>
              </a:r>
            </a:p>
          </p:txBody>
        </p:sp>
        <p:sp>
          <p:nvSpPr>
            <p:cNvPr id="191" name="Rectangle 190">
              <a:extLst>
                <a:ext uri="{FF2B5EF4-FFF2-40B4-BE49-F238E27FC236}">
                  <a16:creationId xmlns:a16="http://schemas.microsoft.com/office/drawing/2014/main" id="{623B667F-A3F9-41CB-8D44-C4B9B2FA0F65}"/>
                </a:ext>
              </a:extLst>
            </p:cNvPr>
            <p:cNvSpPr/>
            <p:nvPr userDrawn="1"/>
          </p:nvSpPr>
          <p:spPr>
            <a:xfrm>
              <a:off x="12525257" y="1065848"/>
              <a:ext cx="777240" cy="347472"/>
            </a:xfrm>
            <a:prstGeom prst="rect">
              <a:avLst/>
            </a:prstGeom>
            <a:solidFill>
              <a:srgbClr val="B05902"/>
            </a:solidFill>
            <a:ln w="25400" cap="flat" cmpd="sng" algn="ctr">
              <a:noFill/>
              <a:prstDash val="solid"/>
            </a:ln>
            <a:effectLst/>
          </p:spPr>
          <p:txBody>
            <a:bodyPr lIns="0" rIns="0" rtlCol="0" anchor="ctr"/>
            <a:lstStyle/>
            <a:p>
              <a:pPr marR="0" lvl="0" indent="0" algn="ctr" defTabSz="914400" fontAlgn="auto">
                <a:lnSpc>
                  <a:spcPct val="100000"/>
                </a:lnSpc>
                <a:spcBef>
                  <a:spcPts val="0"/>
                </a:spcBef>
                <a:spcAft>
                  <a:spcPts val="0"/>
                </a:spcAft>
                <a:buClrTx/>
                <a:buSzTx/>
                <a:buFontTx/>
                <a:buNone/>
                <a:tabLst/>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R176 G89 B2</a:t>
              </a:r>
            </a:p>
          </p:txBody>
        </p:sp>
        <p:sp>
          <p:nvSpPr>
            <p:cNvPr id="192" name="Rectangle 191">
              <a:extLst>
                <a:ext uri="{FF2B5EF4-FFF2-40B4-BE49-F238E27FC236}">
                  <a16:creationId xmlns:a16="http://schemas.microsoft.com/office/drawing/2014/main" id="{D2E346C6-C9D3-44A9-9C6E-0140CABFF540}"/>
                </a:ext>
              </a:extLst>
            </p:cNvPr>
            <p:cNvSpPr/>
            <p:nvPr userDrawn="1"/>
          </p:nvSpPr>
          <p:spPr>
            <a:xfrm>
              <a:off x="12525257" y="726594"/>
              <a:ext cx="777240" cy="347472"/>
            </a:xfrm>
            <a:prstGeom prst="rect">
              <a:avLst/>
            </a:prstGeom>
            <a:solidFill>
              <a:srgbClr val="7A4001"/>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R122 G64 B1</a:t>
              </a:r>
            </a:p>
          </p:txBody>
        </p:sp>
        <p:sp>
          <p:nvSpPr>
            <p:cNvPr id="193" name="TextBox 192">
              <a:extLst>
                <a:ext uri="{FF2B5EF4-FFF2-40B4-BE49-F238E27FC236}">
                  <a16:creationId xmlns:a16="http://schemas.microsoft.com/office/drawing/2014/main" id="{6AC45217-2775-407C-B3BE-A7A995D0EC50}"/>
                </a:ext>
              </a:extLst>
            </p:cNvPr>
            <p:cNvSpPr txBox="1"/>
            <p:nvPr userDrawn="1"/>
          </p:nvSpPr>
          <p:spPr>
            <a:xfrm>
              <a:off x="12202156"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BAM Orange</a:t>
              </a:r>
            </a:p>
          </p:txBody>
        </p:sp>
        <p:sp>
          <p:nvSpPr>
            <p:cNvPr id="194" name="Rectangle 193">
              <a:extLst>
                <a:ext uri="{FF2B5EF4-FFF2-40B4-BE49-F238E27FC236}">
                  <a16:creationId xmlns:a16="http://schemas.microsoft.com/office/drawing/2014/main" id="{EB2040D8-B0EB-4B03-81BA-4CFF0ECB43A8}"/>
                </a:ext>
              </a:extLst>
            </p:cNvPr>
            <p:cNvSpPr/>
            <p:nvPr userDrawn="1"/>
          </p:nvSpPr>
          <p:spPr>
            <a:xfrm>
              <a:off x="12525257" y="387340"/>
              <a:ext cx="777240" cy="347472"/>
            </a:xfrm>
            <a:prstGeom prst="rect">
              <a:avLst/>
            </a:prstGeom>
            <a:solidFill>
              <a:srgbClr val="FF820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166" name="Group 165">
            <a:extLst>
              <a:ext uri="{FF2B5EF4-FFF2-40B4-BE49-F238E27FC236}">
                <a16:creationId xmlns:a16="http://schemas.microsoft.com/office/drawing/2014/main" id="{C84FFB12-CC00-456A-8C11-5EAC12A3F6D4}"/>
              </a:ext>
            </a:extLst>
          </p:cNvPr>
          <p:cNvGrpSpPr/>
          <p:nvPr userDrawn="1"/>
        </p:nvGrpSpPr>
        <p:grpSpPr>
          <a:xfrm>
            <a:off x="9296846" y="290812"/>
            <a:ext cx="1423442" cy="1921876"/>
            <a:chOff x="9288300" y="169951"/>
            <a:chExt cx="1423442" cy="1921876"/>
          </a:xfrm>
        </p:grpSpPr>
        <p:sp>
          <p:nvSpPr>
            <p:cNvPr id="183" name="Rectangle 182">
              <a:extLst>
                <a:ext uri="{FF2B5EF4-FFF2-40B4-BE49-F238E27FC236}">
                  <a16:creationId xmlns:a16="http://schemas.microsoft.com/office/drawing/2014/main" id="{8DC7B18F-CC01-4CB5-B706-8A32AFB21148}"/>
                </a:ext>
              </a:extLst>
            </p:cNvPr>
            <p:cNvSpPr/>
            <p:nvPr userDrawn="1"/>
          </p:nvSpPr>
          <p:spPr>
            <a:xfrm>
              <a:off x="9611401" y="1744355"/>
              <a:ext cx="777240" cy="347472"/>
            </a:xfrm>
            <a:prstGeom prst="rect">
              <a:avLst/>
            </a:prstGeom>
            <a:solidFill>
              <a:srgbClr val="4497C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R68 G151 B199</a:t>
              </a:r>
            </a:p>
          </p:txBody>
        </p:sp>
        <p:sp>
          <p:nvSpPr>
            <p:cNvPr id="184" name="Rectangle 183">
              <a:extLst>
                <a:ext uri="{FF2B5EF4-FFF2-40B4-BE49-F238E27FC236}">
                  <a16:creationId xmlns:a16="http://schemas.microsoft.com/office/drawing/2014/main" id="{56245CC0-CA1F-4B30-885D-A7B01C65F61A}"/>
                </a:ext>
              </a:extLst>
            </p:cNvPr>
            <p:cNvSpPr/>
            <p:nvPr userDrawn="1"/>
          </p:nvSpPr>
          <p:spPr>
            <a:xfrm>
              <a:off x="9611401" y="1405102"/>
              <a:ext cx="777240" cy="347472"/>
            </a:xfrm>
            <a:prstGeom prst="rect">
              <a:avLst/>
            </a:prstGeom>
            <a:solidFill>
              <a:srgbClr val="1E7FBC"/>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R30 G127 B188</a:t>
              </a:r>
            </a:p>
          </p:txBody>
        </p:sp>
        <p:sp>
          <p:nvSpPr>
            <p:cNvPr id="185" name="Rectangle 184">
              <a:extLst>
                <a:ext uri="{FF2B5EF4-FFF2-40B4-BE49-F238E27FC236}">
                  <a16:creationId xmlns:a16="http://schemas.microsoft.com/office/drawing/2014/main" id="{A7074B11-353F-46B1-A87A-EC4A50A8C0BE}"/>
                </a:ext>
              </a:extLst>
            </p:cNvPr>
            <p:cNvSpPr/>
            <p:nvPr userDrawn="1"/>
          </p:nvSpPr>
          <p:spPr>
            <a:xfrm>
              <a:off x="9611400" y="1065848"/>
              <a:ext cx="777240" cy="347472"/>
            </a:xfrm>
            <a:prstGeom prst="rect">
              <a:avLst/>
            </a:prstGeom>
            <a:solidFill>
              <a:srgbClr val="015C9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G92 B150</a:t>
              </a:r>
            </a:p>
          </p:txBody>
        </p:sp>
        <p:sp>
          <p:nvSpPr>
            <p:cNvPr id="186" name="Rectangle 185">
              <a:extLst>
                <a:ext uri="{FF2B5EF4-FFF2-40B4-BE49-F238E27FC236}">
                  <a16:creationId xmlns:a16="http://schemas.microsoft.com/office/drawing/2014/main" id="{53CCC4D2-1646-467E-BC98-A33BB79391AA}"/>
                </a:ext>
              </a:extLst>
            </p:cNvPr>
            <p:cNvSpPr/>
            <p:nvPr userDrawn="1"/>
          </p:nvSpPr>
          <p:spPr>
            <a:xfrm>
              <a:off x="9611401" y="726594"/>
              <a:ext cx="777240" cy="347472"/>
            </a:xfrm>
            <a:prstGeom prst="rect">
              <a:avLst/>
            </a:prstGeom>
            <a:solidFill>
              <a:srgbClr val="234C7A"/>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R35 G76 B122</a:t>
              </a:r>
            </a:p>
          </p:txBody>
        </p:sp>
        <p:sp>
          <p:nvSpPr>
            <p:cNvPr id="187" name="TextBox 186">
              <a:extLst>
                <a:ext uri="{FF2B5EF4-FFF2-40B4-BE49-F238E27FC236}">
                  <a16:creationId xmlns:a16="http://schemas.microsoft.com/office/drawing/2014/main" id="{D60184F7-D058-43D0-B743-6CDFF4A03108}"/>
                </a:ext>
              </a:extLst>
            </p:cNvPr>
            <p:cNvSpPr txBox="1"/>
            <p:nvPr userDrawn="1"/>
          </p:nvSpPr>
          <p:spPr>
            <a:xfrm>
              <a:off x="9288300"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Brookfield blue</a:t>
              </a:r>
            </a:p>
          </p:txBody>
        </p:sp>
        <p:sp>
          <p:nvSpPr>
            <p:cNvPr id="188" name="Rectangle 187">
              <a:extLst>
                <a:ext uri="{FF2B5EF4-FFF2-40B4-BE49-F238E27FC236}">
                  <a16:creationId xmlns:a16="http://schemas.microsoft.com/office/drawing/2014/main" id="{591600A1-5EED-447F-B30F-192C7771A4B0}"/>
                </a:ext>
              </a:extLst>
            </p:cNvPr>
            <p:cNvSpPr/>
            <p:nvPr userDrawn="1"/>
          </p:nvSpPr>
          <p:spPr>
            <a:xfrm>
              <a:off x="9611401" y="387340"/>
              <a:ext cx="777240" cy="347472"/>
            </a:xfrm>
            <a:prstGeom prst="rect">
              <a:avLst/>
            </a:prstGeom>
            <a:solidFill>
              <a:srgbClr val="0F355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R15 G53 B87</a:t>
              </a:r>
            </a:p>
          </p:txBody>
        </p:sp>
      </p:grpSp>
      <p:grpSp>
        <p:nvGrpSpPr>
          <p:cNvPr id="213" name="Group 212">
            <a:extLst>
              <a:ext uri="{FF2B5EF4-FFF2-40B4-BE49-F238E27FC236}">
                <a16:creationId xmlns:a16="http://schemas.microsoft.com/office/drawing/2014/main" id="{81F33B8D-FC54-4394-B7E2-A5D8E0DB6084}"/>
              </a:ext>
            </a:extLst>
          </p:cNvPr>
          <p:cNvGrpSpPr/>
          <p:nvPr userDrawn="1"/>
        </p:nvGrpSpPr>
        <p:grpSpPr>
          <a:xfrm>
            <a:off x="-1222272" y="290812"/>
            <a:ext cx="1069453" cy="2486737"/>
            <a:chOff x="-1247910" y="290812"/>
            <a:chExt cx="1069453" cy="2486737"/>
          </a:xfrm>
        </p:grpSpPr>
        <p:grpSp>
          <p:nvGrpSpPr>
            <p:cNvPr id="214" name="Group 213">
              <a:extLst>
                <a:ext uri="{FF2B5EF4-FFF2-40B4-BE49-F238E27FC236}">
                  <a16:creationId xmlns:a16="http://schemas.microsoft.com/office/drawing/2014/main" id="{2832E05D-3D47-45CD-940B-0C57241CFE7E}"/>
                </a:ext>
              </a:extLst>
            </p:cNvPr>
            <p:cNvGrpSpPr/>
            <p:nvPr userDrawn="1"/>
          </p:nvGrpSpPr>
          <p:grpSpPr>
            <a:xfrm>
              <a:off x="-1247910" y="2212688"/>
              <a:ext cx="1069453" cy="564861"/>
              <a:chOff x="-1247910" y="2713071"/>
              <a:chExt cx="1069453" cy="564861"/>
            </a:xfrm>
          </p:grpSpPr>
          <p:sp>
            <p:nvSpPr>
              <p:cNvPr id="221" name="TextBox 220">
                <a:extLst>
                  <a:ext uri="{FF2B5EF4-FFF2-40B4-BE49-F238E27FC236}">
                    <a16:creationId xmlns:a16="http://schemas.microsoft.com/office/drawing/2014/main" id="{F05EA449-4D56-4394-86DC-2C693B5C420D}"/>
                  </a:ext>
                </a:extLst>
              </p:cNvPr>
              <p:cNvSpPr txBox="1"/>
              <p:nvPr userDrawn="1"/>
            </p:nvSpPr>
            <p:spPr>
              <a:xfrm>
                <a:off x="-1247910" y="2713071"/>
                <a:ext cx="1069453"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Horizontal LINE</a:t>
                </a:r>
              </a:p>
            </p:txBody>
          </p:sp>
          <p:sp>
            <p:nvSpPr>
              <p:cNvPr id="222" name="Rectangle 221">
                <a:extLst>
                  <a:ext uri="{FF2B5EF4-FFF2-40B4-BE49-F238E27FC236}">
                    <a16:creationId xmlns:a16="http://schemas.microsoft.com/office/drawing/2014/main" id="{F2EF1B64-9D62-4F33-A9C6-F4A8D3C6F64C}"/>
                  </a:ext>
                </a:extLst>
              </p:cNvPr>
              <p:cNvSpPr/>
              <p:nvPr userDrawn="1"/>
            </p:nvSpPr>
            <p:spPr>
              <a:xfrm>
                <a:off x="-1101804" y="2930460"/>
                <a:ext cx="777240" cy="347472"/>
              </a:xfrm>
              <a:prstGeom prst="rect">
                <a:avLst/>
              </a:prstGeom>
              <a:solidFill>
                <a:schemeClr val="accent1"/>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Real Estate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R64 G126 B201</a:t>
                </a:r>
              </a:p>
            </p:txBody>
          </p:sp>
        </p:grpSp>
        <p:grpSp>
          <p:nvGrpSpPr>
            <p:cNvPr id="215" name="Group 214">
              <a:extLst>
                <a:ext uri="{FF2B5EF4-FFF2-40B4-BE49-F238E27FC236}">
                  <a16:creationId xmlns:a16="http://schemas.microsoft.com/office/drawing/2014/main" id="{68761D34-70B6-4AF1-8AF0-9602D521BDC7}"/>
                </a:ext>
              </a:extLst>
            </p:cNvPr>
            <p:cNvGrpSpPr/>
            <p:nvPr userDrawn="1"/>
          </p:nvGrpSpPr>
          <p:grpSpPr>
            <a:xfrm>
              <a:off x="-1101806" y="290812"/>
              <a:ext cx="777241" cy="1736619"/>
              <a:chOff x="34441" y="2713071"/>
              <a:chExt cx="777241" cy="1736619"/>
            </a:xfrm>
          </p:grpSpPr>
          <p:sp>
            <p:nvSpPr>
              <p:cNvPr id="216" name="Rectangle 215">
                <a:extLst>
                  <a:ext uri="{FF2B5EF4-FFF2-40B4-BE49-F238E27FC236}">
                    <a16:creationId xmlns:a16="http://schemas.microsoft.com/office/drawing/2014/main" id="{BB592678-4B7F-44D7-8BB1-04468C4E4614}"/>
                  </a:ext>
                </a:extLst>
              </p:cNvPr>
              <p:cNvSpPr/>
              <p:nvPr userDrawn="1"/>
            </p:nvSpPr>
            <p:spPr>
              <a:xfrm>
                <a:off x="34442" y="4102218"/>
                <a:ext cx="777240" cy="347472"/>
              </a:xfrm>
              <a:prstGeom prst="rect">
                <a:avLst/>
              </a:prstGeom>
              <a:solidFill>
                <a:srgbClr val="4D4D4D"/>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Footer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R77 G77 B77</a:t>
                </a:r>
              </a:p>
            </p:txBody>
          </p:sp>
          <p:sp>
            <p:nvSpPr>
              <p:cNvPr id="217" name="Rectangle 216">
                <a:extLst>
                  <a:ext uri="{FF2B5EF4-FFF2-40B4-BE49-F238E27FC236}">
                    <a16:creationId xmlns:a16="http://schemas.microsoft.com/office/drawing/2014/main" id="{F42ABC2D-6000-4286-AEF3-9E3ACBEDC144}"/>
                  </a:ext>
                </a:extLst>
              </p:cNvPr>
              <p:cNvSpPr/>
              <p:nvPr userDrawn="1"/>
            </p:nvSpPr>
            <p:spPr>
              <a:xfrm>
                <a:off x="34441" y="3711632"/>
                <a:ext cx="777240" cy="347472"/>
              </a:xfrm>
              <a:prstGeom prst="rect">
                <a:avLst/>
              </a:prstGeom>
              <a:solidFill>
                <a:schemeClr val="bg2"/>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R64 G126 B182</a:t>
                </a:r>
              </a:p>
            </p:txBody>
          </p:sp>
          <p:sp>
            <p:nvSpPr>
              <p:cNvPr id="218" name="Rectangle 217">
                <a:extLst>
                  <a:ext uri="{FF2B5EF4-FFF2-40B4-BE49-F238E27FC236}">
                    <a16:creationId xmlns:a16="http://schemas.microsoft.com/office/drawing/2014/main" id="{4D334DCF-6989-4C8A-8377-4570B81FD489}"/>
                  </a:ext>
                </a:extLst>
              </p:cNvPr>
              <p:cNvSpPr/>
              <p:nvPr userDrawn="1"/>
            </p:nvSpPr>
            <p:spPr>
              <a:xfrm>
                <a:off x="34442" y="3321046"/>
                <a:ext cx="777240" cy="347472"/>
              </a:xfrm>
              <a:prstGeom prst="rect">
                <a:avLst/>
              </a:prstGeom>
              <a:solidFill>
                <a:schemeClr val="tx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Divider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R15 G53 B87</a:t>
                </a:r>
              </a:p>
            </p:txBody>
          </p:sp>
          <p:sp>
            <p:nvSpPr>
              <p:cNvPr id="219" name="TextBox 218">
                <a:extLst>
                  <a:ext uri="{FF2B5EF4-FFF2-40B4-BE49-F238E27FC236}">
                    <a16:creationId xmlns:a16="http://schemas.microsoft.com/office/drawing/2014/main" id="{205C561E-5D55-4968-B010-79D0A51B1431}"/>
                  </a:ext>
                </a:extLst>
              </p:cNvPr>
              <p:cNvSpPr txBox="1"/>
              <p:nvPr userDrawn="1"/>
            </p:nvSpPr>
            <p:spPr>
              <a:xfrm>
                <a:off x="57837" y="2713071"/>
                <a:ext cx="730450"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fonts</a:t>
                </a:r>
              </a:p>
            </p:txBody>
          </p:sp>
          <p:sp>
            <p:nvSpPr>
              <p:cNvPr id="220" name="Rectangle 219">
                <a:extLst>
                  <a:ext uri="{FF2B5EF4-FFF2-40B4-BE49-F238E27FC236}">
                    <a16:creationId xmlns:a16="http://schemas.microsoft.com/office/drawing/2014/main" id="{81B9C168-154B-49B5-94F5-EEA1B87CF8B9}"/>
                  </a:ext>
                </a:extLst>
              </p:cNvPr>
              <p:cNvSpPr/>
              <p:nvPr userDrawn="1"/>
            </p:nvSpPr>
            <p:spPr>
              <a:xfrm>
                <a:off x="34442" y="2930460"/>
                <a:ext cx="777240" cy="347472"/>
              </a:xfrm>
              <a:prstGeom prst="rect">
                <a:avLst/>
              </a:prstGeom>
              <a:solidFill>
                <a:schemeClr val="tx1"/>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Primary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 G17 B17</a:t>
                </a:r>
                <a:endParaRPr kumimoji="0" lang="en-US" sz="4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
        <p:nvSpPr>
          <p:cNvPr id="48" name="TextBox 47">
            <a:extLst>
              <a:ext uri="{FF2B5EF4-FFF2-40B4-BE49-F238E27FC236}">
                <a16:creationId xmlns:a16="http://schemas.microsoft.com/office/drawing/2014/main" id="{4FB1BF17-58BA-40B2-9801-F31214952573}"/>
              </a:ext>
            </a:extLst>
          </p:cNvPr>
          <p:cNvSpPr txBox="1"/>
          <p:nvPr userDrawn="1"/>
        </p:nvSpPr>
        <p:spPr>
          <a:xfrm>
            <a:off x="9619622" y="62229"/>
            <a:ext cx="3011732" cy="205697"/>
          </a:xfrm>
          <a:prstGeom prst="rect">
            <a:avLst/>
          </a:prstGeom>
          <a:noFill/>
        </p:spPr>
        <p:txBody>
          <a:bodyPr wrap="square" lIns="0" rIns="0">
            <a:spAutoFit/>
          </a:bodyPr>
          <a:lstStyle/>
          <a:p>
            <a:pPr marL="0" marR="0" algn="l">
              <a:lnSpc>
                <a:spcPct val="115000"/>
              </a:lnSpc>
              <a:spcBef>
                <a:spcPts val="0"/>
              </a:spcBef>
              <a:spcAft>
                <a:spcPts val="0"/>
              </a:spcAft>
            </a:pP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BAM</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Times New Roman" panose="02020603050405020304" pitchFamily="18" charset="0"/>
              </a:rPr>
              <a:t> rgb </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Monochromatic Scales</a:t>
            </a:r>
            <a:endParaRPr kumimoji="0" lang="en-US"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DD6826DF-E256-490E-BC09-060DC4C12E4F}"/>
              </a:ext>
            </a:extLst>
          </p:cNvPr>
          <p:cNvSpPr txBox="1"/>
          <p:nvPr userDrawn="1"/>
        </p:nvSpPr>
        <p:spPr>
          <a:xfrm>
            <a:off x="9619622" y="2423021"/>
            <a:ext cx="3011732" cy="205697"/>
          </a:xfrm>
          <a:prstGeom prst="rect">
            <a:avLst/>
          </a:prstGeom>
          <a:noFill/>
        </p:spPr>
        <p:txBody>
          <a:bodyPr wrap="square" lIns="0" rIns="0">
            <a:spAutoFit/>
          </a:bodyPr>
          <a:lstStyle>
            <a:defPPr>
              <a:defRPr lang="en-US"/>
            </a:defPPr>
            <a:lvl1pPr marR="0">
              <a:lnSpc>
                <a:spcPct val="115000"/>
              </a:lnSpc>
              <a:spcBef>
                <a:spcPts val="0"/>
              </a:spcBef>
              <a:spcAft>
                <a:spcPts val="0"/>
              </a:spcAft>
              <a:defRPr kumimoji="0" sz="700" b="1" i="0" u="none" strike="noStrike" kern="0" cap="all" spc="0" normalizeH="0" baseline="0">
                <a:ln>
                  <a:noFill/>
                </a:ln>
                <a:solidFill>
                  <a:srgbClr val="4D4D4D"/>
                </a:solidFill>
                <a:effectLst/>
                <a:uLnTx/>
                <a:uFillTx/>
                <a:latin typeface="Arial" panose="020B0604020202020204" pitchFamily="34" charset="0"/>
                <a:cs typeface="Arial" panose="020B0604020202020204" pitchFamily="34" charset="0"/>
              </a:defRPr>
            </a:lvl1pPr>
          </a:lstStyle>
          <a:p>
            <a:pPr lvl="0"/>
            <a:r>
              <a:rPr lang="en-CA" dirty="0"/>
              <a:t>Business group RGB Monochromatic Scale</a:t>
            </a:r>
            <a:endParaRPr lang="en-US" dirty="0"/>
          </a:p>
        </p:txBody>
      </p:sp>
    </p:spTree>
    <p:extLst>
      <p:ext uri="{BB962C8B-B14F-4D97-AF65-F5344CB8AC3E}">
        <p14:creationId xmlns:p14="http://schemas.microsoft.com/office/powerpoint/2010/main" val="2857310009"/>
      </p:ext>
    </p:extLst>
  </p:cSld>
  <p:clrMap bg1="lt1" tx1="dk1" bg2="lt2" tx2="dk2" accent1="accent1" accent2="accent2" accent3="accent3" accent4="accent4" accent5="accent5" accent6="accent6" hlink="hlink" folHlink="folHlink"/>
  <p:sldLayoutIdLst>
    <p:sldLayoutId id="2147484064" r:id="rId1"/>
    <p:sldLayoutId id="2147484066" r:id="rId2"/>
    <p:sldLayoutId id="2147484065" r:id="rId3"/>
    <p:sldLayoutId id="2147483981" r:id="rId4"/>
    <p:sldLayoutId id="2147483982" r:id="rId5"/>
    <p:sldLayoutId id="2147483983" r:id="rId6"/>
    <p:sldLayoutId id="2147483984" r:id="rId7"/>
    <p:sldLayoutId id="2147483986" r:id="rId8"/>
    <p:sldLayoutId id="2147483987" r:id="rId9"/>
    <p:sldLayoutId id="2147483988" r:id="rId10"/>
    <p:sldLayoutId id="2147483989" r:id="rId11"/>
    <p:sldLayoutId id="2147483990" r:id="rId12"/>
    <p:sldLayoutId id="2147483991" r:id="rId13"/>
    <p:sldLayoutId id="2147483992" r:id="rId14"/>
    <p:sldLayoutId id="2147483994" r:id="rId15"/>
    <p:sldLayoutId id="2147483985" r:id="rId16"/>
  </p:sldLayoutIdLst>
  <p:hf hdr="0" dt="0"/>
  <p:txStyles>
    <p:titleStyle>
      <a:lvl1pPr algn="l" defTabSz="914293" rtl="0" eaLnBrk="1" latinLnBrk="0" hangingPunct="1">
        <a:spcBef>
          <a:spcPct val="0"/>
        </a:spcBef>
        <a:buNone/>
        <a:defRPr sz="1800" b="1" kern="1200">
          <a:solidFill>
            <a:srgbClr val="111111"/>
          </a:solidFill>
          <a:latin typeface="+mj-lt"/>
          <a:ea typeface="+mj-ea"/>
          <a:cs typeface="+mj-cs"/>
        </a:defRPr>
      </a:lvl1pPr>
    </p:titleStyle>
    <p:bodyStyle>
      <a:lvl1pPr marL="28575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1pPr>
      <a:lvl2pPr marL="743053" indent="-285750" algn="l" defTabSz="914293" rtl="0" eaLnBrk="1" latinLnBrk="0" hangingPunct="1">
        <a:spcBef>
          <a:spcPct val="20000"/>
        </a:spcBef>
        <a:buFont typeface="Arial" panose="020B0604020202020204" pitchFamily="34" charset="0"/>
        <a:buChar char="‒"/>
        <a:defRPr sz="1600" kern="1200">
          <a:solidFill>
            <a:srgbClr val="111111"/>
          </a:solidFill>
          <a:latin typeface="+mn-lt"/>
          <a:ea typeface="+mn-ea"/>
          <a:cs typeface="+mn-cs"/>
        </a:defRPr>
      </a:lvl2pPr>
      <a:lvl3pPr marL="1200044"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3pPr>
      <a:lvl4pPr marL="165719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4pPr>
      <a:lvl5pPr marL="2057159" indent="-228573" algn="l" defTabSz="914293" rtl="0" eaLnBrk="1" latinLnBrk="0" hangingPunct="1">
        <a:spcBef>
          <a:spcPct val="20000"/>
        </a:spcBef>
        <a:buFont typeface="Arial" pitchFamily="34" charset="0"/>
        <a:buNone/>
        <a:defRPr sz="1600" kern="1200">
          <a:solidFill>
            <a:schemeClr val="tx1">
              <a:lumMod val="75000"/>
              <a:lumOff val="25000"/>
            </a:schemeClr>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5496">
          <p15:clr>
            <a:srgbClr val="F26B43"/>
          </p15:clr>
        </p15:guide>
        <p15:guide id="4"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1" name="Group 170">
            <a:extLst>
              <a:ext uri="{FF2B5EF4-FFF2-40B4-BE49-F238E27FC236}">
                <a16:creationId xmlns:a16="http://schemas.microsoft.com/office/drawing/2014/main" id="{84077112-CD81-4A25-8D13-82EA1972FC5E}"/>
              </a:ext>
            </a:extLst>
          </p:cNvPr>
          <p:cNvGrpSpPr/>
          <p:nvPr userDrawn="1"/>
        </p:nvGrpSpPr>
        <p:grpSpPr>
          <a:xfrm>
            <a:off x="9296846" y="2669061"/>
            <a:ext cx="1423442" cy="1925424"/>
            <a:chOff x="12202156" y="3230940"/>
            <a:chExt cx="1423442" cy="1925424"/>
          </a:xfrm>
        </p:grpSpPr>
        <p:sp>
          <p:nvSpPr>
            <p:cNvPr id="174" name="Rectangle 173">
              <a:extLst>
                <a:ext uri="{FF2B5EF4-FFF2-40B4-BE49-F238E27FC236}">
                  <a16:creationId xmlns:a16="http://schemas.microsoft.com/office/drawing/2014/main" id="{0E81EF54-2D3B-4D51-8887-B71AD148F8E4}"/>
                </a:ext>
              </a:extLst>
            </p:cNvPr>
            <p:cNvSpPr/>
            <p:nvPr userDrawn="1"/>
          </p:nvSpPr>
          <p:spPr>
            <a:xfrm>
              <a:off x="12525257" y="4808892"/>
              <a:ext cx="777240" cy="347472"/>
            </a:xfrm>
            <a:prstGeom prst="rect">
              <a:avLst/>
            </a:prstGeom>
            <a:solidFill>
              <a:srgbClr val="A1CC3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R161 G204 B63</a:t>
              </a:r>
            </a:p>
          </p:txBody>
        </p:sp>
        <p:sp>
          <p:nvSpPr>
            <p:cNvPr id="175" name="Rectangle 174">
              <a:extLst>
                <a:ext uri="{FF2B5EF4-FFF2-40B4-BE49-F238E27FC236}">
                  <a16:creationId xmlns:a16="http://schemas.microsoft.com/office/drawing/2014/main" id="{FA494819-C406-4754-955E-281C0384159E}"/>
                </a:ext>
              </a:extLst>
            </p:cNvPr>
            <p:cNvSpPr/>
            <p:nvPr userDrawn="1"/>
          </p:nvSpPr>
          <p:spPr>
            <a:xfrm>
              <a:off x="12525257" y="4468752"/>
              <a:ext cx="777240" cy="347472"/>
            </a:xfrm>
            <a:prstGeom prst="rect">
              <a:avLst/>
            </a:prstGeom>
            <a:solidFill>
              <a:srgbClr val="56BA20"/>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R86 G186 B32</a:t>
              </a:r>
            </a:p>
          </p:txBody>
        </p:sp>
        <p:sp>
          <p:nvSpPr>
            <p:cNvPr id="176" name="Rectangle 175">
              <a:extLst>
                <a:ext uri="{FF2B5EF4-FFF2-40B4-BE49-F238E27FC236}">
                  <a16:creationId xmlns:a16="http://schemas.microsoft.com/office/drawing/2014/main" id="{CAFD103F-CC58-4E7F-9180-15C9477F55AE}"/>
                </a:ext>
              </a:extLst>
            </p:cNvPr>
            <p:cNvSpPr/>
            <p:nvPr userDrawn="1"/>
          </p:nvSpPr>
          <p:spPr>
            <a:xfrm>
              <a:off x="12525257" y="4128611"/>
              <a:ext cx="777240" cy="347472"/>
            </a:xfrm>
            <a:prstGeom prst="rect">
              <a:avLst/>
            </a:prstGeom>
            <a:solidFill>
              <a:srgbClr val="267B28"/>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R38 G123 B40</a:t>
              </a:r>
            </a:p>
          </p:txBody>
        </p:sp>
        <p:sp>
          <p:nvSpPr>
            <p:cNvPr id="177" name="Rectangle 176">
              <a:extLst>
                <a:ext uri="{FF2B5EF4-FFF2-40B4-BE49-F238E27FC236}">
                  <a16:creationId xmlns:a16="http://schemas.microsoft.com/office/drawing/2014/main" id="{13B84AA0-99BD-45CB-9C16-408900B2633A}"/>
                </a:ext>
              </a:extLst>
            </p:cNvPr>
            <p:cNvSpPr/>
            <p:nvPr userDrawn="1"/>
          </p:nvSpPr>
          <p:spPr>
            <a:xfrm>
              <a:off x="12525257" y="3788470"/>
              <a:ext cx="777240" cy="347472"/>
            </a:xfrm>
            <a:prstGeom prst="rect">
              <a:avLst/>
            </a:prstGeom>
            <a:solidFill>
              <a:srgbClr val="01470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G71 B13</a:t>
              </a:r>
            </a:p>
          </p:txBody>
        </p:sp>
        <p:sp>
          <p:nvSpPr>
            <p:cNvPr id="178" name="TextBox 177">
              <a:extLst>
                <a:ext uri="{FF2B5EF4-FFF2-40B4-BE49-F238E27FC236}">
                  <a16:creationId xmlns:a16="http://schemas.microsoft.com/office/drawing/2014/main" id="{8F9C7CA7-4B0C-4C38-8EC5-C569803A3FC2}"/>
                </a:ext>
              </a:extLst>
            </p:cNvPr>
            <p:cNvSpPr txBox="1"/>
            <p:nvPr userDrawn="1"/>
          </p:nvSpPr>
          <p:spPr>
            <a:xfrm>
              <a:off x="12202156"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Renewable power</a:t>
              </a:r>
            </a:p>
          </p:txBody>
        </p:sp>
        <p:sp>
          <p:nvSpPr>
            <p:cNvPr id="179" name="Rectangle 178">
              <a:extLst>
                <a:ext uri="{FF2B5EF4-FFF2-40B4-BE49-F238E27FC236}">
                  <a16:creationId xmlns:a16="http://schemas.microsoft.com/office/drawing/2014/main" id="{4BA4CABC-6182-46D5-ADA2-C68AACA360C1}"/>
                </a:ext>
              </a:extLst>
            </p:cNvPr>
            <p:cNvSpPr/>
            <p:nvPr userDrawn="1"/>
          </p:nvSpPr>
          <p:spPr>
            <a:xfrm>
              <a:off x="12525257" y="3448329"/>
              <a:ext cx="777240" cy="347472"/>
            </a:xfrm>
            <a:prstGeom prst="rect">
              <a:avLst/>
            </a:prstGeom>
            <a:solidFill>
              <a:srgbClr val="509E2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R80 G158 B47</a:t>
              </a:r>
            </a:p>
          </p:txBody>
        </p:sp>
      </p:grpSp>
      <p:sp>
        <p:nvSpPr>
          <p:cNvPr id="8" name="Rectangle 7"/>
          <p:cNvSpPr/>
          <p:nvPr userDrawn="1"/>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3" name="Text Placeholder 2"/>
          <p:cNvSpPr>
            <a:spLocks noGrp="1"/>
          </p:cNvSpPr>
          <p:nvPr userDrawn="1">
            <p:ph type="body" idx="1"/>
          </p:nvPr>
        </p:nvSpPr>
        <p:spPr>
          <a:xfrm>
            <a:off x="320676" y="1188720"/>
            <a:ext cx="8415338" cy="4994593"/>
          </a:xfrm>
          <a:prstGeom prst="rect">
            <a:avLst/>
          </a:prstGeom>
        </p:spPr>
        <p:txBody>
          <a:bodyPr vert="horz" lIns="91429" tIns="45714" rIns="91429" bIns="45714"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userDrawn="1">
            <p:ph type="title"/>
          </p:nvPr>
        </p:nvSpPr>
        <p:spPr>
          <a:xfrm>
            <a:off x="320677" y="219456"/>
            <a:ext cx="7558546" cy="356347"/>
          </a:xfrm>
          <a:prstGeom prst="rect">
            <a:avLst/>
          </a:prstGeom>
        </p:spPr>
        <p:txBody>
          <a:bodyPr vert="horz" lIns="91407" tIns="0" rIns="91407" bIns="45704" rtlCol="0" anchor="ctr" anchorCtr="0">
            <a:normAutofit/>
          </a:bodyPr>
          <a:lstStyle/>
          <a:p>
            <a:r>
              <a:rPr lang="en-US"/>
              <a:t>Click to edit Master title style</a:t>
            </a:r>
          </a:p>
        </p:txBody>
      </p:sp>
      <p:sp>
        <p:nvSpPr>
          <p:cNvPr id="21" name="TextBox 20"/>
          <p:cNvSpPr txBox="1"/>
          <p:nvPr userDrawn="1"/>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cxnSp>
        <p:nvCxnSpPr>
          <p:cNvPr id="12" name="Straight Connector 11"/>
          <p:cNvCxnSpPr/>
          <p:nvPr userDrawn="1"/>
        </p:nvCxnSpPr>
        <p:spPr>
          <a:xfrm>
            <a:off x="412120" y="678336"/>
            <a:ext cx="485001" cy="0"/>
          </a:xfrm>
          <a:prstGeom prst="line">
            <a:avLst/>
          </a:prstGeom>
          <a:ln w="50800" cmpd="sng">
            <a:solidFill>
              <a:schemeClr val="accent2"/>
            </a:solidFill>
            <a:miter lim="800000"/>
          </a:ln>
          <a:effectLst/>
        </p:spPr>
        <p:style>
          <a:lnRef idx="2">
            <a:schemeClr val="accent1"/>
          </a:lnRef>
          <a:fillRef idx="0">
            <a:schemeClr val="accent1"/>
          </a:fillRef>
          <a:effectRef idx="1">
            <a:schemeClr val="accent1"/>
          </a:effectRef>
          <a:fontRef idx="minor">
            <a:schemeClr val="tx1"/>
          </a:fontRef>
        </p:style>
      </p:cxnSp>
      <p:pic>
        <p:nvPicPr>
          <p:cNvPr id="61" name="Picture 60" descr="A picture containing computer, sitting, monitor, dark&#10;&#10;Description automatically generated">
            <a:extLst>
              <a:ext uri="{FF2B5EF4-FFF2-40B4-BE49-F238E27FC236}">
                <a16:creationId xmlns:a16="http://schemas.microsoft.com/office/drawing/2014/main" id="{503CE111-9065-4696-AE02-8B0E4A27A41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grpSp>
        <p:nvGrpSpPr>
          <p:cNvPr id="167" name="Group 166">
            <a:extLst>
              <a:ext uri="{FF2B5EF4-FFF2-40B4-BE49-F238E27FC236}">
                <a16:creationId xmlns:a16="http://schemas.microsoft.com/office/drawing/2014/main" id="{87965AEA-C534-4374-B1B8-DCA1A158BEDA}"/>
              </a:ext>
            </a:extLst>
          </p:cNvPr>
          <p:cNvGrpSpPr/>
          <p:nvPr userDrawn="1"/>
        </p:nvGrpSpPr>
        <p:grpSpPr>
          <a:xfrm>
            <a:off x="10430673" y="290812"/>
            <a:ext cx="1423442" cy="1921876"/>
            <a:chOff x="10745228" y="169951"/>
            <a:chExt cx="1423442" cy="1921876"/>
          </a:xfrm>
        </p:grpSpPr>
        <p:sp>
          <p:nvSpPr>
            <p:cNvPr id="198" name="Rectangle 197">
              <a:extLst>
                <a:ext uri="{FF2B5EF4-FFF2-40B4-BE49-F238E27FC236}">
                  <a16:creationId xmlns:a16="http://schemas.microsoft.com/office/drawing/2014/main" id="{3608759B-EF73-4C22-B25D-E9F073F3CBF0}"/>
                </a:ext>
              </a:extLst>
            </p:cNvPr>
            <p:cNvSpPr/>
            <p:nvPr userDrawn="1"/>
          </p:nvSpPr>
          <p:spPr>
            <a:xfrm>
              <a:off x="11068329" y="1744355"/>
              <a:ext cx="777240" cy="347472"/>
            </a:xfrm>
            <a:prstGeom prst="rect">
              <a:avLst/>
            </a:prstGeom>
            <a:solidFill>
              <a:srgbClr val="D4CECE"/>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R212 G206 B206</a:t>
              </a:r>
            </a:p>
          </p:txBody>
        </p:sp>
        <p:sp>
          <p:nvSpPr>
            <p:cNvPr id="199" name="Rectangle 198">
              <a:extLst>
                <a:ext uri="{FF2B5EF4-FFF2-40B4-BE49-F238E27FC236}">
                  <a16:creationId xmlns:a16="http://schemas.microsoft.com/office/drawing/2014/main" id="{E96390B5-D7C1-4D9B-8A4D-F6A81FCFDC02}"/>
                </a:ext>
              </a:extLst>
            </p:cNvPr>
            <p:cNvSpPr/>
            <p:nvPr userDrawn="1"/>
          </p:nvSpPr>
          <p:spPr>
            <a:xfrm>
              <a:off x="11068329" y="1405102"/>
              <a:ext cx="777240" cy="347472"/>
            </a:xfrm>
            <a:prstGeom prst="rect">
              <a:avLst/>
            </a:prstGeom>
            <a:solidFill>
              <a:srgbClr val="BBBBB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R187 G187 B187</a:t>
              </a:r>
            </a:p>
          </p:txBody>
        </p:sp>
        <p:sp>
          <p:nvSpPr>
            <p:cNvPr id="200" name="Rectangle 199">
              <a:extLst>
                <a:ext uri="{FF2B5EF4-FFF2-40B4-BE49-F238E27FC236}">
                  <a16:creationId xmlns:a16="http://schemas.microsoft.com/office/drawing/2014/main" id="{1CC69696-C27C-41D7-A579-CC1A3D7874E5}"/>
                </a:ext>
              </a:extLst>
            </p:cNvPr>
            <p:cNvSpPr/>
            <p:nvPr userDrawn="1"/>
          </p:nvSpPr>
          <p:spPr>
            <a:xfrm>
              <a:off x="11068329" y="1065848"/>
              <a:ext cx="777240" cy="347472"/>
            </a:xfrm>
            <a:prstGeom prst="rect">
              <a:avLst/>
            </a:prstGeom>
            <a:solidFill>
              <a:srgbClr val="84838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R132 G131 B131</a:t>
              </a:r>
            </a:p>
          </p:txBody>
        </p:sp>
        <p:sp>
          <p:nvSpPr>
            <p:cNvPr id="201" name="Rectangle 200">
              <a:extLst>
                <a:ext uri="{FF2B5EF4-FFF2-40B4-BE49-F238E27FC236}">
                  <a16:creationId xmlns:a16="http://schemas.microsoft.com/office/drawing/2014/main" id="{CD30B46A-8FF2-4D32-8EE5-A4203209B33A}"/>
                </a:ext>
              </a:extLst>
            </p:cNvPr>
            <p:cNvSpPr/>
            <p:nvPr userDrawn="1"/>
          </p:nvSpPr>
          <p:spPr>
            <a:xfrm>
              <a:off x="11068329" y="726594"/>
              <a:ext cx="777240" cy="347472"/>
            </a:xfrm>
            <a:prstGeom prst="rect">
              <a:avLst/>
            </a:prstGeom>
            <a:solidFill>
              <a:srgbClr val="2E2E2E"/>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R46 G46 B46</a:t>
              </a:r>
            </a:p>
          </p:txBody>
        </p:sp>
        <p:sp>
          <p:nvSpPr>
            <p:cNvPr id="202" name="TextBox 201">
              <a:extLst>
                <a:ext uri="{FF2B5EF4-FFF2-40B4-BE49-F238E27FC236}">
                  <a16:creationId xmlns:a16="http://schemas.microsoft.com/office/drawing/2014/main" id="{F9DFC9CA-D95F-4F68-9C75-79ADB3A6E1E2}"/>
                </a:ext>
              </a:extLst>
            </p:cNvPr>
            <p:cNvSpPr txBox="1"/>
            <p:nvPr userDrawn="1"/>
          </p:nvSpPr>
          <p:spPr>
            <a:xfrm>
              <a:off x="10745228"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Gray</a:t>
              </a:r>
            </a:p>
          </p:txBody>
        </p:sp>
        <p:sp>
          <p:nvSpPr>
            <p:cNvPr id="203" name="Rectangle 202">
              <a:extLst>
                <a:ext uri="{FF2B5EF4-FFF2-40B4-BE49-F238E27FC236}">
                  <a16:creationId xmlns:a16="http://schemas.microsoft.com/office/drawing/2014/main" id="{DA87F8F9-D006-41B1-BD67-F8CFE59ACBA4}"/>
                </a:ext>
              </a:extLst>
            </p:cNvPr>
            <p:cNvSpPr/>
            <p:nvPr userDrawn="1"/>
          </p:nvSpPr>
          <p:spPr>
            <a:xfrm>
              <a:off x="11068329" y="387340"/>
              <a:ext cx="777240" cy="347472"/>
            </a:xfrm>
            <a:prstGeom prst="rect">
              <a:avLst/>
            </a:prstGeom>
            <a:solidFill>
              <a:srgbClr val="4D4D4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R77 G77 B77</a:t>
              </a:r>
            </a:p>
          </p:txBody>
        </p:sp>
      </p:grpSp>
      <p:grpSp>
        <p:nvGrpSpPr>
          <p:cNvPr id="168" name="Group 167">
            <a:extLst>
              <a:ext uri="{FF2B5EF4-FFF2-40B4-BE49-F238E27FC236}">
                <a16:creationId xmlns:a16="http://schemas.microsoft.com/office/drawing/2014/main" id="{6AC3FA7F-3223-47D4-9430-99E3E42BE457}"/>
              </a:ext>
            </a:extLst>
          </p:cNvPr>
          <p:cNvGrpSpPr/>
          <p:nvPr userDrawn="1"/>
        </p:nvGrpSpPr>
        <p:grpSpPr>
          <a:xfrm>
            <a:off x="11531013" y="290812"/>
            <a:ext cx="1423442" cy="1921876"/>
            <a:chOff x="12202156" y="169951"/>
            <a:chExt cx="1423442" cy="1921876"/>
          </a:xfrm>
        </p:grpSpPr>
        <p:sp>
          <p:nvSpPr>
            <p:cNvPr id="192" name="Rectangle 191">
              <a:extLst>
                <a:ext uri="{FF2B5EF4-FFF2-40B4-BE49-F238E27FC236}">
                  <a16:creationId xmlns:a16="http://schemas.microsoft.com/office/drawing/2014/main" id="{250397FB-B3BB-4DFB-8F9A-8F5AB6D59F43}"/>
                </a:ext>
              </a:extLst>
            </p:cNvPr>
            <p:cNvSpPr/>
            <p:nvPr userDrawn="1"/>
          </p:nvSpPr>
          <p:spPr>
            <a:xfrm>
              <a:off x="12525257" y="1744355"/>
              <a:ext cx="777240" cy="347472"/>
            </a:xfrm>
            <a:prstGeom prst="rect">
              <a:avLst/>
            </a:prstGeom>
            <a:solidFill>
              <a:srgbClr val="FBC082"/>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R251 G192 B130</a:t>
              </a:r>
            </a:p>
          </p:txBody>
        </p:sp>
        <p:sp>
          <p:nvSpPr>
            <p:cNvPr id="193" name="Rectangle 192">
              <a:extLst>
                <a:ext uri="{FF2B5EF4-FFF2-40B4-BE49-F238E27FC236}">
                  <a16:creationId xmlns:a16="http://schemas.microsoft.com/office/drawing/2014/main" id="{31DB9D77-7AA7-463E-B46F-72279D073C52}"/>
                </a:ext>
              </a:extLst>
            </p:cNvPr>
            <p:cNvSpPr/>
            <p:nvPr userDrawn="1"/>
          </p:nvSpPr>
          <p:spPr>
            <a:xfrm>
              <a:off x="12525257" y="1405102"/>
              <a:ext cx="777240" cy="347472"/>
            </a:xfrm>
            <a:prstGeom prst="rect">
              <a:avLst/>
            </a:prstGeom>
            <a:solidFill>
              <a:srgbClr val="FFA70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G167 B15</a:t>
              </a:r>
            </a:p>
          </p:txBody>
        </p:sp>
        <p:sp>
          <p:nvSpPr>
            <p:cNvPr id="194" name="Rectangle 193">
              <a:extLst>
                <a:ext uri="{FF2B5EF4-FFF2-40B4-BE49-F238E27FC236}">
                  <a16:creationId xmlns:a16="http://schemas.microsoft.com/office/drawing/2014/main" id="{D9BBE0D8-20B8-4783-AA82-22C39358F204}"/>
                </a:ext>
              </a:extLst>
            </p:cNvPr>
            <p:cNvSpPr/>
            <p:nvPr userDrawn="1"/>
          </p:nvSpPr>
          <p:spPr>
            <a:xfrm>
              <a:off x="12525257" y="1065848"/>
              <a:ext cx="777240" cy="347472"/>
            </a:xfrm>
            <a:prstGeom prst="rect">
              <a:avLst/>
            </a:prstGeom>
            <a:solidFill>
              <a:srgbClr val="B05902"/>
            </a:solidFill>
            <a:ln w="25400" cap="flat" cmpd="sng" algn="ctr">
              <a:noFill/>
              <a:prstDash val="solid"/>
            </a:ln>
            <a:effectLst/>
          </p:spPr>
          <p:txBody>
            <a:bodyPr lIns="0" rIns="0" rtlCol="0" anchor="ctr"/>
            <a:lstStyle/>
            <a:p>
              <a:pPr marR="0" lvl="0" indent="0" algn="ctr" defTabSz="914400" fontAlgn="auto">
                <a:lnSpc>
                  <a:spcPct val="100000"/>
                </a:lnSpc>
                <a:spcBef>
                  <a:spcPts val="0"/>
                </a:spcBef>
                <a:spcAft>
                  <a:spcPts val="0"/>
                </a:spcAft>
                <a:buClrTx/>
                <a:buSzTx/>
                <a:buFontTx/>
                <a:buNone/>
                <a:tabLst/>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R176 G89 B2</a:t>
              </a:r>
            </a:p>
          </p:txBody>
        </p:sp>
        <p:sp>
          <p:nvSpPr>
            <p:cNvPr id="195" name="Rectangle 194">
              <a:extLst>
                <a:ext uri="{FF2B5EF4-FFF2-40B4-BE49-F238E27FC236}">
                  <a16:creationId xmlns:a16="http://schemas.microsoft.com/office/drawing/2014/main" id="{E825A871-2452-4C5A-9A00-4CB92A18E9C3}"/>
                </a:ext>
              </a:extLst>
            </p:cNvPr>
            <p:cNvSpPr/>
            <p:nvPr userDrawn="1"/>
          </p:nvSpPr>
          <p:spPr>
            <a:xfrm>
              <a:off x="12525257" y="726594"/>
              <a:ext cx="777240" cy="347472"/>
            </a:xfrm>
            <a:prstGeom prst="rect">
              <a:avLst/>
            </a:prstGeom>
            <a:solidFill>
              <a:srgbClr val="7A4001"/>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R122 G64 B1</a:t>
              </a:r>
            </a:p>
          </p:txBody>
        </p:sp>
        <p:sp>
          <p:nvSpPr>
            <p:cNvPr id="196" name="TextBox 195">
              <a:extLst>
                <a:ext uri="{FF2B5EF4-FFF2-40B4-BE49-F238E27FC236}">
                  <a16:creationId xmlns:a16="http://schemas.microsoft.com/office/drawing/2014/main" id="{10544216-6D3F-4B97-94E0-5B5F9D224941}"/>
                </a:ext>
              </a:extLst>
            </p:cNvPr>
            <p:cNvSpPr txBox="1"/>
            <p:nvPr userDrawn="1"/>
          </p:nvSpPr>
          <p:spPr>
            <a:xfrm>
              <a:off x="12202156"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BAM Orange</a:t>
              </a:r>
            </a:p>
          </p:txBody>
        </p:sp>
        <p:sp>
          <p:nvSpPr>
            <p:cNvPr id="197" name="Rectangle 196">
              <a:extLst>
                <a:ext uri="{FF2B5EF4-FFF2-40B4-BE49-F238E27FC236}">
                  <a16:creationId xmlns:a16="http://schemas.microsoft.com/office/drawing/2014/main" id="{BF15311D-5F27-4B7E-B483-A92F8BA764AA}"/>
                </a:ext>
              </a:extLst>
            </p:cNvPr>
            <p:cNvSpPr/>
            <p:nvPr userDrawn="1"/>
          </p:nvSpPr>
          <p:spPr>
            <a:xfrm>
              <a:off x="12525257" y="387340"/>
              <a:ext cx="777240" cy="347472"/>
            </a:xfrm>
            <a:prstGeom prst="rect">
              <a:avLst/>
            </a:prstGeom>
            <a:solidFill>
              <a:srgbClr val="FF820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169" name="Group 168">
            <a:extLst>
              <a:ext uri="{FF2B5EF4-FFF2-40B4-BE49-F238E27FC236}">
                <a16:creationId xmlns:a16="http://schemas.microsoft.com/office/drawing/2014/main" id="{5FC4FC02-A625-47A4-9FF8-B6F32A3F05E7}"/>
              </a:ext>
            </a:extLst>
          </p:cNvPr>
          <p:cNvGrpSpPr/>
          <p:nvPr userDrawn="1"/>
        </p:nvGrpSpPr>
        <p:grpSpPr>
          <a:xfrm>
            <a:off x="9296846" y="290812"/>
            <a:ext cx="1423442" cy="1921876"/>
            <a:chOff x="9288300" y="169951"/>
            <a:chExt cx="1423442" cy="1921876"/>
          </a:xfrm>
        </p:grpSpPr>
        <p:sp>
          <p:nvSpPr>
            <p:cNvPr id="186" name="Rectangle 185">
              <a:extLst>
                <a:ext uri="{FF2B5EF4-FFF2-40B4-BE49-F238E27FC236}">
                  <a16:creationId xmlns:a16="http://schemas.microsoft.com/office/drawing/2014/main" id="{6A178341-70D9-4388-B5DA-A81D566C1A71}"/>
                </a:ext>
              </a:extLst>
            </p:cNvPr>
            <p:cNvSpPr/>
            <p:nvPr userDrawn="1"/>
          </p:nvSpPr>
          <p:spPr>
            <a:xfrm>
              <a:off x="9611401" y="1744355"/>
              <a:ext cx="777240" cy="347472"/>
            </a:xfrm>
            <a:prstGeom prst="rect">
              <a:avLst/>
            </a:prstGeom>
            <a:solidFill>
              <a:srgbClr val="4497C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R68 G151 B199</a:t>
              </a:r>
            </a:p>
          </p:txBody>
        </p:sp>
        <p:sp>
          <p:nvSpPr>
            <p:cNvPr id="187" name="Rectangle 186">
              <a:extLst>
                <a:ext uri="{FF2B5EF4-FFF2-40B4-BE49-F238E27FC236}">
                  <a16:creationId xmlns:a16="http://schemas.microsoft.com/office/drawing/2014/main" id="{F22BCFF9-050C-4748-83D5-F83B0C846A3A}"/>
                </a:ext>
              </a:extLst>
            </p:cNvPr>
            <p:cNvSpPr/>
            <p:nvPr userDrawn="1"/>
          </p:nvSpPr>
          <p:spPr>
            <a:xfrm>
              <a:off x="9611401" y="1405102"/>
              <a:ext cx="777240" cy="347472"/>
            </a:xfrm>
            <a:prstGeom prst="rect">
              <a:avLst/>
            </a:prstGeom>
            <a:solidFill>
              <a:srgbClr val="1E7FBC"/>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R30 G127 B188</a:t>
              </a:r>
            </a:p>
          </p:txBody>
        </p:sp>
        <p:sp>
          <p:nvSpPr>
            <p:cNvPr id="188" name="Rectangle 187">
              <a:extLst>
                <a:ext uri="{FF2B5EF4-FFF2-40B4-BE49-F238E27FC236}">
                  <a16:creationId xmlns:a16="http://schemas.microsoft.com/office/drawing/2014/main" id="{AEEF3252-E68F-4F67-89D1-BE80AFEEC528}"/>
                </a:ext>
              </a:extLst>
            </p:cNvPr>
            <p:cNvSpPr/>
            <p:nvPr userDrawn="1"/>
          </p:nvSpPr>
          <p:spPr>
            <a:xfrm>
              <a:off x="9611400" y="1065848"/>
              <a:ext cx="777240" cy="347472"/>
            </a:xfrm>
            <a:prstGeom prst="rect">
              <a:avLst/>
            </a:prstGeom>
            <a:solidFill>
              <a:srgbClr val="015C9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G92 B150</a:t>
              </a:r>
            </a:p>
          </p:txBody>
        </p:sp>
        <p:sp>
          <p:nvSpPr>
            <p:cNvPr id="189" name="Rectangle 188">
              <a:extLst>
                <a:ext uri="{FF2B5EF4-FFF2-40B4-BE49-F238E27FC236}">
                  <a16:creationId xmlns:a16="http://schemas.microsoft.com/office/drawing/2014/main" id="{BF17B590-035F-4123-AE1F-6F7981A6A8F6}"/>
                </a:ext>
              </a:extLst>
            </p:cNvPr>
            <p:cNvSpPr/>
            <p:nvPr userDrawn="1"/>
          </p:nvSpPr>
          <p:spPr>
            <a:xfrm>
              <a:off x="9611401" y="726594"/>
              <a:ext cx="777240" cy="347472"/>
            </a:xfrm>
            <a:prstGeom prst="rect">
              <a:avLst/>
            </a:prstGeom>
            <a:solidFill>
              <a:srgbClr val="234C7A"/>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R35 G76 B122</a:t>
              </a:r>
            </a:p>
          </p:txBody>
        </p:sp>
        <p:sp>
          <p:nvSpPr>
            <p:cNvPr id="190" name="TextBox 189">
              <a:extLst>
                <a:ext uri="{FF2B5EF4-FFF2-40B4-BE49-F238E27FC236}">
                  <a16:creationId xmlns:a16="http://schemas.microsoft.com/office/drawing/2014/main" id="{515177D7-443D-4F72-ADB2-759BFCDA18D6}"/>
                </a:ext>
              </a:extLst>
            </p:cNvPr>
            <p:cNvSpPr txBox="1"/>
            <p:nvPr userDrawn="1"/>
          </p:nvSpPr>
          <p:spPr>
            <a:xfrm>
              <a:off x="9288300"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Brookfield blue</a:t>
              </a:r>
            </a:p>
          </p:txBody>
        </p:sp>
        <p:sp>
          <p:nvSpPr>
            <p:cNvPr id="191" name="Rectangle 190">
              <a:extLst>
                <a:ext uri="{FF2B5EF4-FFF2-40B4-BE49-F238E27FC236}">
                  <a16:creationId xmlns:a16="http://schemas.microsoft.com/office/drawing/2014/main" id="{3EC0FFAD-48A0-481A-850B-D48E5033EDD1}"/>
                </a:ext>
              </a:extLst>
            </p:cNvPr>
            <p:cNvSpPr/>
            <p:nvPr userDrawn="1"/>
          </p:nvSpPr>
          <p:spPr>
            <a:xfrm>
              <a:off x="9611401" y="387340"/>
              <a:ext cx="777240" cy="347472"/>
            </a:xfrm>
            <a:prstGeom prst="rect">
              <a:avLst/>
            </a:prstGeom>
            <a:solidFill>
              <a:srgbClr val="0F355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R15 G53 B87</a:t>
              </a:r>
            </a:p>
          </p:txBody>
        </p:sp>
      </p:grpSp>
      <p:grpSp>
        <p:nvGrpSpPr>
          <p:cNvPr id="216" name="Group 215">
            <a:extLst>
              <a:ext uri="{FF2B5EF4-FFF2-40B4-BE49-F238E27FC236}">
                <a16:creationId xmlns:a16="http://schemas.microsoft.com/office/drawing/2014/main" id="{3861A450-EFBD-440B-B99B-E02318F12BA1}"/>
              </a:ext>
            </a:extLst>
          </p:cNvPr>
          <p:cNvGrpSpPr/>
          <p:nvPr userDrawn="1"/>
        </p:nvGrpSpPr>
        <p:grpSpPr>
          <a:xfrm>
            <a:off x="-1222272" y="290812"/>
            <a:ext cx="1069453" cy="2486737"/>
            <a:chOff x="-1247910" y="290812"/>
            <a:chExt cx="1069453" cy="2486737"/>
          </a:xfrm>
        </p:grpSpPr>
        <p:grpSp>
          <p:nvGrpSpPr>
            <p:cNvPr id="217" name="Group 216">
              <a:extLst>
                <a:ext uri="{FF2B5EF4-FFF2-40B4-BE49-F238E27FC236}">
                  <a16:creationId xmlns:a16="http://schemas.microsoft.com/office/drawing/2014/main" id="{76D5BF98-908B-4098-8840-9F6F32E766CF}"/>
                </a:ext>
              </a:extLst>
            </p:cNvPr>
            <p:cNvGrpSpPr/>
            <p:nvPr userDrawn="1"/>
          </p:nvGrpSpPr>
          <p:grpSpPr>
            <a:xfrm>
              <a:off x="-1247910" y="2212688"/>
              <a:ext cx="1069453" cy="564861"/>
              <a:chOff x="-1247910" y="2713071"/>
              <a:chExt cx="1069453" cy="564861"/>
            </a:xfrm>
          </p:grpSpPr>
          <p:sp>
            <p:nvSpPr>
              <p:cNvPr id="224" name="TextBox 223">
                <a:extLst>
                  <a:ext uri="{FF2B5EF4-FFF2-40B4-BE49-F238E27FC236}">
                    <a16:creationId xmlns:a16="http://schemas.microsoft.com/office/drawing/2014/main" id="{AE13D48A-04CE-49BF-8AE2-A8C93F237512}"/>
                  </a:ext>
                </a:extLst>
              </p:cNvPr>
              <p:cNvSpPr txBox="1"/>
              <p:nvPr userDrawn="1"/>
            </p:nvSpPr>
            <p:spPr>
              <a:xfrm>
                <a:off x="-1247910" y="2713071"/>
                <a:ext cx="1069453"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Horizontal Line</a:t>
                </a:r>
              </a:p>
            </p:txBody>
          </p:sp>
          <p:sp>
            <p:nvSpPr>
              <p:cNvPr id="225" name="Rectangle 224">
                <a:extLst>
                  <a:ext uri="{FF2B5EF4-FFF2-40B4-BE49-F238E27FC236}">
                    <a16:creationId xmlns:a16="http://schemas.microsoft.com/office/drawing/2014/main" id="{80C0E56B-01AF-43DA-A12D-BD5C4B591EEF}"/>
                  </a:ext>
                </a:extLst>
              </p:cNvPr>
              <p:cNvSpPr/>
              <p:nvPr userDrawn="1"/>
            </p:nvSpPr>
            <p:spPr>
              <a:xfrm>
                <a:off x="-1101804" y="2930460"/>
                <a:ext cx="777240" cy="347472"/>
              </a:xfrm>
              <a:prstGeom prst="rect">
                <a:avLst/>
              </a:prstGeom>
              <a:solidFill>
                <a:schemeClr val="accent2"/>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Renewable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R80 G158 B47</a:t>
                </a:r>
              </a:p>
            </p:txBody>
          </p:sp>
        </p:grpSp>
        <p:grpSp>
          <p:nvGrpSpPr>
            <p:cNvPr id="218" name="Group 217">
              <a:extLst>
                <a:ext uri="{FF2B5EF4-FFF2-40B4-BE49-F238E27FC236}">
                  <a16:creationId xmlns:a16="http://schemas.microsoft.com/office/drawing/2014/main" id="{DCF0D9FC-FA90-422A-9CB0-5367B97BEB98}"/>
                </a:ext>
              </a:extLst>
            </p:cNvPr>
            <p:cNvGrpSpPr/>
            <p:nvPr userDrawn="1"/>
          </p:nvGrpSpPr>
          <p:grpSpPr>
            <a:xfrm>
              <a:off x="-1101806" y="290812"/>
              <a:ext cx="777241" cy="1736619"/>
              <a:chOff x="34441" y="2713071"/>
              <a:chExt cx="777241" cy="1736619"/>
            </a:xfrm>
          </p:grpSpPr>
          <p:sp>
            <p:nvSpPr>
              <p:cNvPr id="219" name="Rectangle 218">
                <a:extLst>
                  <a:ext uri="{FF2B5EF4-FFF2-40B4-BE49-F238E27FC236}">
                    <a16:creationId xmlns:a16="http://schemas.microsoft.com/office/drawing/2014/main" id="{E19820A1-8B2D-4BF3-B396-975C710FD0A4}"/>
                  </a:ext>
                </a:extLst>
              </p:cNvPr>
              <p:cNvSpPr/>
              <p:nvPr userDrawn="1"/>
            </p:nvSpPr>
            <p:spPr>
              <a:xfrm>
                <a:off x="34442" y="4102218"/>
                <a:ext cx="777240" cy="347472"/>
              </a:xfrm>
              <a:prstGeom prst="rect">
                <a:avLst/>
              </a:prstGeom>
              <a:solidFill>
                <a:srgbClr val="4D4D4D"/>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Footer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R77 G77 B77</a:t>
                </a:r>
              </a:p>
            </p:txBody>
          </p:sp>
          <p:sp>
            <p:nvSpPr>
              <p:cNvPr id="220" name="Rectangle 219">
                <a:extLst>
                  <a:ext uri="{FF2B5EF4-FFF2-40B4-BE49-F238E27FC236}">
                    <a16:creationId xmlns:a16="http://schemas.microsoft.com/office/drawing/2014/main" id="{A598AE6E-F458-4B9F-98BB-46F56347A16A}"/>
                  </a:ext>
                </a:extLst>
              </p:cNvPr>
              <p:cNvSpPr/>
              <p:nvPr userDrawn="1"/>
            </p:nvSpPr>
            <p:spPr>
              <a:xfrm>
                <a:off x="34441" y="3711632"/>
                <a:ext cx="777240" cy="347472"/>
              </a:xfrm>
              <a:prstGeom prst="rect">
                <a:avLst/>
              </a:prstGeom>
              <a:solidFill>
                <a:schemeClr val="bg2"/>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R64 G126 B182</a:t>
                </a:r>
              </a:p>
            </p:txBody>
          </p:sp>
          <p:sp>
            <p:nvSpPr>
              <p:cNvPr id="221" name="Rectangle 220">
                <a:extLst>
                  <a:ext uri="{FF2B5EF4-FFF2-40B4-BE49-F238E27FC236}">
                    <a16:creationId xmlns:a16="http://schemas.microsoft.com/office/drawing/2014/main" id="{5E9861C7-191D-4F08-A304-7AAFBDC05BAC}"/>
                  </a:ext>
                </a:extLst>
              </p:cNvPr>
              <p:cNvSpPr/>
              <p:nvPr userDrawn="1"/>
            </p:nvSpPr>
            <p:spPr>
              <a:xfrm>
                <a:off x="34442" y="3321046"/>
                <a:ext cx="777240" cy="347472"/>
              </a:xfrm>
              <a:prstGeom prst="rect">
                <a:avLst/>
              </a:prstGeom>
              <a:solidFill>
                <a:schemeClr val="tx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Divider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R15 G53 B87</a:t>
                </a:r>
              </a:p>
            </p:txBody>
          </p:sp>
          <p:sp>
            <p:nvSpPr>
              <p:cNvPr id="222" name="TextBox 221">
                <a:extLst>
                  <a:ext uri="{FF2B5EF4-FFF2-40B4-BE49-F238E27FC236}">
                    <a16:creationId xmlns:a16="http://schemas.microsoft.com/office/drawing/2014/main" id="{C00B8084-2A13-409D-B9C4-AD40F330F03E}"/>
                  </a:ext>
                </a:extLst>
              </p:cNvPr>
              <p:cNvSpPr txBox="1"/>
              <p:nvPr userDrawn="1"/>
            </p:nvSpPr>
            <p:spPr>
              <a:xfrm>
                <a:off x="57837" y="2713071"/>
                <a:ext cx="730450"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fonts</a:t>
                </a:r>
              </a:p>
            </p:txBody>
          </p:sp>
          <p:sp>
            <p:nvSpPr>
              <p:cNvPr id="223" name="Rectangle 222">
                <a:extLst>
                  <a:ext uri="{FF2B5EF4-FFF2-40B4-BE49-F238E27FC236}">
                    <a16:creationId xmlns:a16="http://schemas.microsoft.com/office/drawing/2014/main" id="{1C985926-E781-441E-9C5D-2700F43D140C}"/>
                  </a:ext>
                </a:extLst>
              </p:cNvPr>
              <p:cNvSpPr/>
              <p:nvPr userDrawn="1"/>
            </p:nvSpPr>
            <p:spPr>
              <a:xfrm>
                <a:off x="34442" y="2930460"/>
                <a:ext cx="777240" cy="347472"/>
              </a:xfrm>
              <a:prstGeom prst="rect">
                <a:avLst/>
              </a:prstGeom>
              <a:solidFill>
                <a:schemeClr val="tx1"/>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Primary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 G17 B17</a:t>
                </a:r>
                <a:endParaRPr kumimoji="0" lang="en-US" sz="4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
        <p:nvSpPr>
          <p:cNvPr id="48" name="TextBox 47">
            <a:extLst>
              <a:ext uri="{FF2B5EF4-FFF2-40B4-BE49-F238E27FC236}">
                <a16:creationId xmlns:a16="http://schemas.microsoft.com/office/drawing/2014/main" id="{DDD332CC-9BAD-4EEC-8905-306856C2E298}"/>
              </a:ext>
            </a:extLst>
          </p:cNvPr>
          <p:cNvSpPr txBox="1"/>
          <p:nvPr userDrawn="1"/>
        </p:nvSpPr>
        <p:spPr>
          <a:xfrm>
            <a:off x="9619622" y="62229"/>
            <a:ext cx="3011732" cy="205697"/>
          </a:xfrm>
          <a:prstGeom prst="rect">
            <a:avLst/>
          </a:prstGeom>
          <a:noFill/>
        </p:spPr>
        <p:txBody>
          <a:bodyPr wrap="square" lIns="0" rIns="0">
            <a:spAutoFit/>
          </a:bodyPr>
          <a:lstStyle/>
          <a:p>
            <a:pPr marL="0" marR="0" algn="l">
              <a:lnSpc>
                <a:spcPct val="115000"/>
              </a:lnSpc>
              <a:spcBef>
                <a:spcPts val="0"/>
              </a:spcBef>
              <a:spcAft>
                <a:spcPts val="0"/>
              </a:spcAft>
            </a:pP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BAM</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Times New Roman" panose="02020603050405020304" pitchFamily="18" charset="0"/>
              </a:rPr>
              <a:t> rgb </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Monochromatic Scales</a:t>
            </a:r>
            <a:endParaRPr kumimoji="0" lang="en-US"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022719F7-2CB4-4EDF-9C43-2C3FD70CFB9D}"/>
              </a:ext>
            </a:extLst>
          </p:cNvPr>
          <p:cNvSpPr txBox="1"/>
          <p:nvPr userDrawn="1"/>
        </p:nvSpPr>
        <p:spPr>
          <a:xfrm>
            <a:off x="9619622" y="2423021"/>
            <a:ext cx="3011732" cy="205697"/>
          </a:xfrm>
          <a:prstGeom prst="rect">
            <a:avLst/>
          </a:prstGeom>
          <a:noFill/>
        </p:spPr>
        <p:txBody>
          <a:bodyPr wrap="square" lIns="0" rIns="0">
            <a:spAutoFit/>
          </a:bodyPr>
          <a:lstStyle>
            <a:defPPr>
              <a:defRPr lang="en-US"/>
            </a:defPPr>
            <a:lvl1pPr marR="0">
              <a:lnSpc>
                <a:spcPct val="115000"/>
              </a:lnSpc>
              <a:spcBef>
                <a:spcPts val="0"/>
              </a:spcBef>
              <a:spcAft>
                <a:spcPts val="0"/>
              </a:spcAft>
              <a:defRPr kumimoji="0" sz="700" b="1" i="0" u="none" strike="noStrike" kern="0" cap="all" spc="0" normalizeH="0" baseline="0">
                <a:ln>
                  <a:noFill/>
                </a:ln>
                <a:solidFill>
                  <a:srgbClr val="4D4D4D"/>
                </a:solidFill>
                <a:effectLst/>
                <a:uLnTx/>
                <a:uFillTx/>
                <a:latin typeface="Arial" panose="020B0604020202020204" pitchFamily="34" charset="0"/>
                <a:cs typeface="Arial" panose="020B0604020202020204" pitchFamily="34" charset="0"/>
              </a:defRPr>
            </a:lvl1pPr>
          </a:lstStyle>
          <a:p>
            <a:pPr lvl="0"/>
            <a:r>
              <a:rPr lang="en-CA" dirty="0"/>
              <a:t>Business group RGB Monochromatic Scale</a:t>
            </a:r>
            <a:endParaRPr lang="en-US" dirty="0"/>
          </a:p>
        </p:txBody>
      </p:sp>
    </p:spTree>
    <p:extLst>
      <p:ext uri="{BB962C8B-B14F-4D97-AF65-F5344CB8AC3E}">
        <p14:creationId xmlns:p14="http://schemas.microsoft.com/office/powerpoint/2010/main" val="1931908068"/>
      </p:ext>
    </p:extLst>
  </p:cSld>
  <p:clrMap bg1="lt1" tx1="dk1" bg2="lt2" tx2="dk2" accent1="accent1" accent2="accent2" accent3="accent3" accent4="accent4" accent5="accent5" accent6="accent6" hlink="hlink" folHlink="folHlink"/>
  <p:sldLayoutIdLst>
    <p:sldLayoutId id="2147484082" r:id="rId1"/>
    <p:sldLayoutId id="2147484068" r:id="rId2"/>
    <p:sldLayoutId id="2147484014" r:id="rId3"/>
    <p:sldLayoutId id="2147484015" r:id="rId4"/>
    <p:sldLayoutId id="2147484016" r:id="rId5"/>
    <p:sldLayoutId id="2147484017" r:id="rId6"/>
    <p:sldLayoutId id="2147484019" r:id="rId7"/>
    <p:sldLayoutId id="2147484020" r:id="rId8"/>
    <p:sldLayoutId id="2147484021" r:id="rId9"/>
    <p:sldLayoutId id="2147484022" r:id="rId10"/>
    <p:sldLayoutId id="2147484023" r:id="rId11"/>
    <p:sldLayoutId id="2147484024" r:id="rId12"/>
    <p:sldLayoutId id="2147484025" r:id="rId13"/>
    <p:sldLayoutId id="2147484027" r:id="rId14"/>
    <p:sldLayoutId id="2147484018" r:id="rId15"/>
  </p:sldLayoutIdLst>
  <p:hf hdr="0" dt="0"/>
  <p:txStyles>
    <p:titleStyle>
      <a:lvl1pPr algn="l" defTabSz="914293" rtl="0" eaLnBrk="1" latinLnBrk="0" hangingPunct="1">
        <a:spcBef>
          <a:spcPct val="0"/>
        </a:spcBef>
        <a:buNone/>
        <a:defRPr sz="1800" b="1" kern="1200">
          <a:solidFill>
            <a:srgbClr val="111111"/>
          </a:solidFill>
          <a:latin typeface="+mj-lt"/>
          <a:ea typeface="+mj-ea"/>
          <a:cs typeface="+mj-cs"/>
        </a:defRPr>
      </a:lvl1pPr>
    </p:titleStyle>
    <p:bodyStyle>
      <a:lvl1pPr marL="28575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1pPr>
      <a:lvl2pPr marL="743053" indent="-285750" algn="l" defTabSz="914293" rtl="0" eaLnBrk="1" latinLnBrk="0" hangingPunct="1">
        <a:spcBef>
          <a:spcPct val="20000"/>
        </a:spcBef>
        <a:buFont typeface="Arial" panose="020B0604020202020204" pitchFamily="34" charset="0"/>
        <a:buChar char="‒"/>
        <a:defRPr sz="1600" kern="1200">
          <a:solidFill>
            <a:srgbClr val="111111"/>
          </a:solidFill>
          <a:latin typeface="+mn-lt"/>
          <a:ea typeface="+mn-ea"/>
          <a:cs typeface="+mn-cs"/>
        </a:defRPr>
      </a:lvl2pPr>
      <a:lvl3pPr marL="1200044"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3pPr>
      <a:lvl4pPr marL="165719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4pPr>
      <a:lvl5pPr marL="2057159" indent="-228573" algn="l" defTabSz="914293" rtl="0" eaLnBrk="1" latinLnBrk="0" hangingPunct="1">
        <a:spcBef>
          <a:spcPct val="20000"/>
        </a:spcBef>
        <a:buFont typeface="Arial" pitchFamily="34" charset="0"/>
        <a:buNone/>
        <a:defRPr sz="1600" kern="1200">
          <a:solidFill>
            <a:schemeClr val="tx1">
              <a:lumMod val="75000"/>
              <a:lumOff val="25000"/>
            </a:schemeClr>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5496">
          <p15:clr>
            <a:srgbClr val="F26B43"/>
          </p15:clr>
        </p15:guide>
        <p15:guide id="4" pos="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56EF8CBC-7508-4600-8966-806A96B6FC61}"/>
              </a:ext>
            </a:extLst>
          </p:cNvPr>
          <p:cNvGrpSpPr/>
          <p:nvPr userDrawn="1"/>
        </p:nvGrpSpPr>
        <p:grpSpPr>
          <a:xfrm>
            <a:off x="9296846" y="2669061"/>
            <a:ext cx="1423442" cy="1925424"/>
            <a:chOff x="10745228" y="3230940"/>
            <a:chExt cx="1423442" cy="1925424"/>
          </a:xfrm>
        </p:grpSpPr>
        <p:sp>
          <p:nvSpPr>
            <p:cNvPr id="177" name="Rectangle 176">
              <a:extLst>
                <a:ext uri="{FF2B5EF4-FFF2-40B4-BE49-F238E27FC236}">
                  <a16:creationId xmlns:a16="http://schemas.microsoft.com/office/drawing/2014/main" id="{1B8EA821-0E79-416D-96C1-E6920B9A3528}"/>
                </a:ext>
              </a:extLst>
            </p:cNvPr>
            <p:cNvSpPr/>
            <p:nvPr userDrawn="1"/>
          </p:nvSpPr>
          <p:spPr>
            <a:xfrm>
              <a:off x="11068329" y="4808892"/>
              <a:ext cx="777240" cy="347472"/>
            </a:xfrm>
            <a:prstGeom prst="rect">
              <a:avLst/>
            </a:prstGeom>
            <a:solidFill>
              <a:srgbClr val="AD9DE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R173 G157 B235</a:t>
              </a:r>
            </a:p>
          </p:txBody>
        </p:sp>
        <p:sp>
          <p:nvSpPr>
            <p:cNvPr id="178" name="Rectangle 177">
              <a:extLst>
                <a:ext uri="{FF2B5EF4-FFF2-40B4-BE49-F238E27FC236}">
                  <a16:creationId xmlns:a16="http://schemas.microsoft.com/office/drawing/2014/main" id="{1E55FADB-009A-4A46-BA36-6AB8460E0830}"/>
                </a:ext>
              </a:extLst>
            </p:cNvPr>
            <p:cNvSpPr/>
            <p:nvPr userDrawn="1"/>
          </p:nvSpPr>
          <p:spPr>
            <a:xfrm>
              <a:off x="11068329" y="4468752"/>
              <a:ext cx="777240" cy="347472"/>
            </a:xfrm>
            <a:prstGeom prst="rect">
              <a:avLst/>
            </a:prstGeom>
            <a:solidFill>
              <a:srgbClr val="8853C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R136 G83 B207</a:t>
              </a:r>
            </a:p>
          </p:txBody>
        </p:sp>
        <p:sp>
          <p:nvSpPr>
            <p:cNvPr id="179" name="Rectangle 178">
              <a:extLst>
                <a:ext uri="{FF2B5EF4-FFF2-40B4-BE49-F238E27FC236}">
                  <a16:creationId xmlns:a16="http://schemas.microsoft.com/office/drawing/2014/main" id="{6E05580D-0223-4882-A2C4-3206192CFB14}"/>
                </a:ext>
              </a:extLst>
            </p:cNvPr>
            <p:cNvSpPr/>
            <p:nvPr userDrawn="1"/>
          </p:nvSpPr>
          <p:spPr>
            <a:xfrm>
              <a:off x="11068329" y="4128611"/>
              <a:ext cx="777240" cy="347472"/>
            </a:xfrm>
            <a:prstGeom prst="rect">
              <a:avLst/>
            </a:prstGeom>
            <a:solidFill>
              <a:srgbClr val="721394"/>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R114 G19 B148</a:t>
              </a:r>
            </a:p>
          </p:txBody>
        </p:sp>
        <p:sp>
          <p:nvSpPr>
            <p:cNvPr id="180" name="Rectangle 179">
              <a:extLst>
                <a:ext uri="{FF2B5EF4-FFF2-40B4-BE49-F238E27FC236}">
                  <a16:creationId xmlns:a16="http://schemas.microsoft.com/office/drawing/2014/main" id="{70B5DE1E-E7F6-449D-98B1-C64A8F0632B8}"/>
                </a:ext>
              </a:extLst>
            </p:cNvPr>
            <p:cNvSpPr/>
            <p:nvPr userDrawn="1"/>
          </p:nvSpPr>
          <p:spPr>
            <a:xfrm>
              <a:off x="11068329" y="3788470"/>
              <a:ext cx="777240" cy="347472"/>
            </a:xfrm>
            <a:prstGeom prst="rect">
              <a:avLst/>
            </a:prstGeom>
            <a:solidFill>
              <a:srgbClr val="3E0C45"/>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R62 G12 B69</a:t>
              </a:r>
            </a:p>
          </p:txBody>
        </p:sp>
        <p:sp>
          <p:nvSpPr>
            <p:cNvPr id="181" name="TextBox 180">
              <a:extLst>
                <a:ext uri="{FF2B5EF4-FFF2-40B4-BE49-F238E27FC236}">
                  <a16:creationId xmlns:a16="http://schemas.microsoft.com/office/drawing/2014/main" id="{04982DFF-1086-4E40-960C-34686F8C1D65}"/>
                </a:ext>
              </a:extLst>
            </p:cNvPr>
            <p:cNvSpPr txBox="1"/>
            <p:nvPr userDrawn="1"/>
          </p:nvSpPr>
          <p:spPr>
            <a:xfrm>
              <a:off x="10745228" y="3230940"/>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Infrastructure</a:t>
              </a:r>
            </a:p>
          </p:txBody>
        </p:sp>
        <p:sp>
          <p:nvSpPr>
            <p:cNvPr id="182" name="Rectangle 181">
              <a:extLst>
                <a:ext uri="{FF2B5EF4-FFF2-40B4-BE49-F238E27FC236}">
                  <a16:creationId xmlns:a16="http://schemas.microsoft.com/office/drawing/2014/main" id="{A52A87A9-10B1-4F60-BDF8-3B93AF92AFBE}"/>
                </a:ext>
              </a:extLst>
            </p:cNvPr>
            <p:cNvSpPr/>
            <p:nvPr userDrawn="1"/>
          </p:nvSpPr>
          <p:spPr>
            <a:xfrm>
              <a:off x="11068329" y="3448329"/>
              <a:ext cx="777240" cy="347472"/>
            </a:xfrm>
            <a:prstGeom prst="rect">
              <a:avLst/>
            </a:prstGeom>
            <a:solidFill>
              <a:srgbClr val="5F216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R95 G33 B103</a:t>
              </a:r>
            </a:p>
          </p:txBody>
        </p:sp>
      </p:grpSp>
      <p:sp>
        <p:nvSpPr>
          <p:cNvPr id="8" name="Rectangle 7"/>
          <p:cNvSpPr/>
          <p:nvPr/>
        </p:nvSpPr>
        <p:spPr>
          <a:xfrm>
            <a:off x="8549640" y="6455664"/>
            <a:ext cx="594360" cy="246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400" b="1" dirty="0">
              <a:ln>
                <a:solidFill>
                  <a:srgbClr val="FFFFFF"/>
                </a:solidFill>
              </a:ln>
              <a:solidFill>
                <a:srgbClr val="FFFFFF"/>
              </a:solidFill>
            </a:endParaRPr>
          </a:p>
        </p:txBody>
      </p:sp>
      <p:sp>
        <p:nvSpPr>
          <p:cNvPr id="3" name="Text Placeholder 2"/>
          <p:cNvSpPr>
            <a:spLocks noGrp="1"/>
          </p:cNvSpPr>
          <p:nvPr>
            <p:ph type="body" idx="1"/>
          </p:nvPr>
        </p:nvSpPr>
        <p:spPr>
          <a:xfrm>
            <a:off x="320676" y="1188720"/>
            <a:ext cx="8415338" cy="4994593"/>
          </a:xfrm>
          <a:prstGeom prst="rect">
            <a:avLst/>
          </a:prstGeom>
        </p:spPr>
        <p:txBody>
          <a:bodyPr vert="horz" lIns="91429" tIns="45714" rIns="91429" bIns="45714"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Placeholder 1"/>
          <p:cNvSpPr>
            <a:spLocks noGrp="1"/>
          </p:cNvSpPr>
          <p:nvPr>
            <p:ph type="title"/>
          </p:nvPr>
        </p:nvSpPr>
        <p:spPr>
          <a:xfrm>
            <a:off x="320677" y="219456"/>
            <a:ext cx="7558546" cy="356347"/>
          </a:xfrm>
          <a:prstGeom prst="rect">
            <a:avLst/>
          </a:prstGeom>
        </p:spPr>
        <p:txBody>
          <a:bodyPr vert="horz" lIns="91407" tIns="0" rIns="91407" bIns="45704" rtlCol="0" anchor="ctr" anchorCtr="0">
            <a:normAutofit/>
          </a:bodyPr>
          <a:lstStyle/>
          <a:p>
            <a:r>
              <a:rPr lang="en-US"/>
              <a:t>Click to edit Master title style</a:t>
            </a:r>
          </a:p>
        </p:txBody>
      </p:sp>
      <p:sp>
        <p:nvSpPr>
          <p:cNvPr id="21" name="TextBox 20"/>
          <p:cNvSpPr txBox="1"/>
          <p:nvPr/>
        </p:nvSpPr>
        <p:spPr>
          <a:xfrm>
            <a:off x="8413527" y="6457243"/>
            <a:ext cx="456625" cy="246199"/>
          </a:xfrm>
          <a:prstGeom prst="rect">
            <a:avLst/>
          </a:prstGeom>
          <a:noFill/>
        </p:spPr>
        <p:txBody>
          <a:bodyPr lIns="91418" tIns="45709" rIns="91418" bIns="45709">
            <a:spAutoFit/>
          </a:bodyPr>
          <a:lstStyle/>
          <a:p>
            <a:pPr algn="r" fontAlgn="base">
              <a:spcBef>
                <a:spcPct val="0"/>
              </a:spcBef>
              <a:spcAft>
                <a:spcPct val="0"/>
              </a:spcAft>
              <a:defRPr/>
            </a:pPr>
            <a:fld id="{8FEFE55B-85C4-4BC4-88C1-C59EB6D90C86}" type="slidenum">
              <a:rPr lang="en-CA" sz="1000" b="1">
                <a:solidFill>
                  <a:srgbClr val="FFFFFF"/>
                </a:solidFill>
              </a:rPr>
              <a:pPr algn="r" fontAlgn="base">
                <a:spcBef>
                  <a:spcPct val="0"/>
                </a:spcBef>
                <a:spcAft>
                  <a:spcPct val="0"/>
                </a:spcAft>
                <a:defRPr/>
              </a:pPr>
              <a:t>‹#›</a:t>
            </a:fld>
            <a:endParaRPr lang="en-CA" sz="1000" b="1" dirty="0">
              <a:solidFill>
                <a:srgbClr val="FFFFFF"/>
              </a:solidFill>
            </a:endParaRPr>
          </a:p>
        </p:txBody>
      </p:sp>
      <p:cxnSp>
        <p:nvCxnSpPr>
          <p:cNvPr id="12" name="Straight Connector 11"/>
          <p:cNvCxnSpPr/>
          <p:nvPr/>
        </p:nvCxnSpPr>
        <p:spPr>
          <a:xfrm>
            <a:off x="412120" y="678336"/>
            <a:ext cx="485001" cy="0"/>
          </a:xfrm>
          <a:prstGeom prst="line">
            <a:avLst/>
          </a:prstGeom>
          <a:ln w="50800" cmpd="sng">
            <a:solidFill>
              <a:schemeClr val="accent6"/>
            </a:solidFill>
            <a:miter lim="800000"/>
          </a:ln>
          <a:effectLst/>
        </p:spPr>
        <p:style>
          <a:lnRef idx="2">
            <a:schemeClr val="accent1"/>
          </a:lnRef>
          <a:fillRef idx="0">
            <a:schemeClr val="accent1"/>
          </a:fillRef>
          <a:effectRef idx="1">
            <a:schemeClr val="accent1"/>
          </a:effectRef>
          <a:fontRef idx="minor">
            <a:schemeClr val="tx1"/>
          </a:fontRef>
        </p:style>
      </p:cxnSp>
      <p:pic>
        <p:nvPicPr>
          <p:cNvPr id="60" name="Picture 59" descr="A picture containing computer, sitting, monitor, dark&#10;&#10;Description automatically generated">
            <a:extLst>
              <a:ext uri="{FF2B5EF4-FFF2-40B4-BE49-F238E27FC236}">
                <a16:creationId xmlns:a16="http://schemas.microsoft.com/office/drawing/2014/main" id="{E759ACC6-9A1E-4F16-B3FE-74C639D9A8F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67481" y="339148"/>
            <a:ext cx="732085" cy="109728"/>
          </a:xfrm>
          <a:prstGeom prst="rect">
            <a:avLst/>
          </a:prstGeom>
        </p:spPr>
      </p:pic>
      <p:grpSp>
        <p:nvGrpSpPr>
          <p:cNvPr id="164" name="Group 163">
            <a:extLst>
              <a:ext uri="{FF2B5EF4-FFF2-40B4-BE49-F238E27FC236}">
                <a16:creationId xmlns:a16="http://schemas.microsoft.com/office/drawing/2014/main" id="{75DD8BBB-54F5-41C1-9DF0-65137A230A93}"/>
              </a:ext>
            </a:extLst>
          </p:cNvPr>
          <p:cNvGrpSpPr/>
          <p:nvPr userDrawn="1"/>
        </p:nvGrpSpPr>
        <p:grpSpPr>
          <a:xfrm>
            <a:off x="10430673" y="290812"/>
            <a:ext cx="1423442" cy="1921876"/>
            <a:chOff x="10745228" y="169951"/>
            <a:chExt cx="1423442" cy="1921876"/>
          </a:xfrm>
        </p:grpSpPr>
        <p:sp>
          <p:nvSpPr>
            <p:cNvPr id="195" name="Rectangle 194">
              <a:extLst>
                <a:ext uri="{FF2B5EF4-FFF2-40B4-BE49-F238E27FC236}">
                  <a16:creationId xmlns:a16="http://schemas.microsoft.com/office/drawing/2014/main" id="{37F8B59C-7AE1-4D15-B490-EF3E1EF22E95}"/>
                </a:ext>
              </a:extLst>
            </p:cNvPr>
            <p:cNvSpPr/>
            <p:nvPr userDrawn="1"/>
          </p:nvSpPr>
          <p:spPr>
            <a:xfrm>
              <a:off x="11068329" y="1744355"/>
              <a:ext cx="777240" cy="347472"/>
            </a:xfrm>
            <a:prstGeom prst="rect">
              <a:avLst/>
            </a:prstGeom>
            <a:solidFill>
              <a:srgbClr val="D4CECE"/>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R212 G206 B206</a:t>
              </a:r>
            </a:p>
          </p:txBody>
        </p:sp>
        <p:sp>
          <p:nvSpPr>
            <p:cNvPr id="196" name="Rectangle 195">
              <a:extLst>
                <a:ext uri="{FF2B5EF4-FFF2-40B4-BE49-F238E27FC236}">
                  <a16:creationId xmlns:a16="http://schemas.microsoft.com/office/drawing/2014/main" id="{A393C49A-423E-41A1-8E43-5573622DF009}"/>
                </a:ext>
              </a:extLst>
            </p:cNvPr>
            <p:cNvSpPr/>
            <p:nvPr userDrawn="1"/>
          </p:nvSpPr>
          <p:spPr>
            <a:xfrm>
              <a:off x="11068329" y="1405102"/>
              <a:ext cx="777240" cy="347472"/>
            </a:xfrm>
            <a:prstGeom prst="rect">
              <a:avLst/>
            </a:prstGeom>
            <a:solidFill>
              <a:srgbClr val="BBBBBB"/>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R187 G187 B187</a:t>
              </a:r>
            </a:p>
          </p:txBody>
        </p:sp>
        <p:sp>
          <p:nvSpPr>
            <p:cNvPr id="197" name="Rectangle 196">
              <a:extLst>
                <a:ext uri="{FF2B5EF4-FFF2-40B4-BE49-F238E27FC236}">
                  <a16:creationId xmlns:a16="http://schemas.microsoft.com/office/drawing/2014/main" id="{81158A2B-122F-4B25-ABCB-4840CC3F605D}"/>
                </a:ext>
              </a:extLst>
            </p:cNvPr>
            <p:cNvSpPr/>
            <p:nvPr userDrawn="1"/>
          </p:nvSpPr>
          <p:spPr>
            <a:xfrm>
              <a:off x="11068329" y="1065848"/>
              <a:ext cx="777240" cy="347472"/>
            </a:xfrm>
            <a:prstGeom prst="rect">
              <a:avLst/>
            </a:prstGeom>
            <a:solidFill>
              <a:srgbClr val="848383"/>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R132 G131 B131</a:t>
              </a:r>
            </a:p>
          </p:txBody>
        </p:sp>
        <p:sp>
          <p:nvSpPr>
            <p:cNvPr id="198" name="Rectangle 197">
              <a:extLst>
                <a:ext uri="{FF2B5EF4-FFF2-40B4-BE49-F238E27FC236}">
                  <a16:creationId xmlns:a16="http://schemas.microsoft.com/office/drawing/2014/main" id="{C9D01483-0761-44AA-A526-6915341D2723}"/>
                </a:ext>
              </a:extLst>
            </p:cNvPr>
            <p:cNvSpPr/>
            <p:nvPr userDrawn="1"/>
          </p:nvSpPr>
          <p:spPr>
            <a:xfrm>
              <a:off x="11068329" y="726594"/>
              <a:ext cx="777240" cy="347472"/>
            </a:xfrm>
            <a:prstGeom prst="rect">
              <a:avLst/>
            </a:prstGeom>
            <a:solidFill>
              <a:srgbClr val="2E2E2E"/>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R46 G46 B46</a:t>
              </a:r>
            </a:p>
          </p:txBody>
        </p:sp>
        <p:sp>
          <p:nvSpPr>
            <p:cNvPr id="199" name="TextBox 198">
              <a:extLst>
                <a:ext uri="{FF2B5EF4-FFF2-40B4-BE49-F238E27FC236}">
                  <a16:creationId xmlns:a16="http://schemas.microsoft.com/office/drawing/2014/main" id="{36D1A8BB-D818-4FD5-B0DB-5E46BC5904F9}"/>
                </a:ext>
              </a:extLst>
            </p:cNvPr>
            <p:cNvSpPr txBox="1"/>
            <p:nvPr userDrawn="1"/>
          </p:nvSpPr>
          <p:spPr>
            <a:xfrm>
              <a:off x="10745228"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Gray</a:t>
              </a:r>
            </a:p>
          </p:txBody>
        </p:sp>
        <p:sp>
          <p:nvSpPr>
            <p:cNvPr id="200" name="Rectangle 199">
              <a:extLst>
                <a:ext uri="{FF2B5EF4-FFF2-40B4-BE49-F238E27FC236}">
                  <a16:creationId xmlns:a16="http://schemas.microsoft.com/office/drawing/2014/main" id="{6D0B45FE-4E56-4E08-A86C-4268C5E3B4C9}"/>
                </a:ext>
              </a:extLst>
            </p:cNvPr>
            <p:cNvSpPr/>
            <p:nvPr userDrawn="1"/>
          </p:nvSpPr>
          <p:spPr>
            <a:xfrm>
              <a:off x="11068329" y="387340"/>
              <a:ext cx="777240" cy="347472"/>
            </a:xfrm>
            <a:prstGeom prst="rect">
              <a:avLst/>
            </a:prstGeom>
            <a:solidFill>
              <a:srgbClr val="4D4D4D"/>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R77 G77 B77</a:t>
              </a:r>
            </a:p>
          </p:txBody>
        </p:sp>
      </p:grpSp>
      <p:grpSp>
        <p:nvGrpSpPr>
          <p:cNvPr id="165" name="Group 164">
            <a:extLst>
              <a:ext uri="{FF2B5EF4-FFF2-40B4-BE49-F238E27FC236}">
                <a16:creationId xmlns:a16="http://schemas.microsoft.com/office/drawing/2014/main" id="{028A9F35-4FA3-4C1F-9045-5D1B28C1ECBA}"/>
              </a:ext>
            </a:extLst>
          </p:cNvPr>
          <p:cNvGrpSpPr/>
          <p:nvPr userDrawn="1"/>
        </p:nvGrpSpPr>
        <p:grpSpPr>
          <a:xfrm>
            <a:off x="11531013" y="290812"/>
            <a:ext cx="1423442" cy="1921876"/>
            <a:chOff x="12202156" y="169951"/>
            <a:chExt cx="1423442" cy="1921876"/>
          </a:xfrm>
        </p:grpSpPr>
        <p:sp>
          <p:nvSpPr>
            <p:cNvPr id="189" name="Rectangle 188">
              <a:extLst>
                <a:ext uri="{FF2B5EF4-FFF2-40B4-BE49-F238E27FC236}">
                  <a16:creationId xmlns:a16="http://schemas.microsoft.com/office/drawing/2014/main" id="{C76CB17B-0A2D-48E8-90E4-8EFF7BB23777}"/>
                </a:ext>
              </a:extLst>
            </p:cNvPr>
            <p:cNvSpPr/>
            <p:nvPr userDrawn="1"/>
          </p:nvSpPr>
          <p:spPr>
            <a:xfrm>
              <a:off x="12525257" y="1744355"/>
              <a:ext cx="777240" cy="347472"/>
            </a:xfrm>
            <a:prstGeom prst="rect">
              <a:avLst/>
            </a:prstGeom>
            <a:solidFill>
              <a:srgbClr val="FBC082"/>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R251 G192 B130</a:t>
              </a:r>
            </a:p>
          </p:txBody>
        </p:sp>
        <p:sp>
          <p:nvSpPr>
            <p:cNvPr id="190" name="Rectangle 189">
              <a:extLst>
                <a:ext uri="{FF2B5EF4-FFF2-40B4-BE49-F238E27FC236}">
                  <a16:creationId xmlns:a16="http://schemas.microsoft.com/office/drawing/2014/main" id="{2E8C0D15-AEC2-49A1-B40D-4F2B0A5729BB}"/>
                </a:ext>
              </a:extLst>
            </p:cNvPr>
            <p:cNvSpPr/>
            <p:nvPr userDrawn="1"/>
          </p:nvSpPr>
          <p:spPr>
            <a:xfrm>
              <a:off x="12525257" y="1405102"/>
              <a:ext cx="777240" cy="347472"/>
            </a:xfrm>
            <a:prstGeom prst="rect">
              <a:avLst/>
            </a:prstGeom>
            <a:solidFill>
              <a:srgbClr val="FFA70F"/>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R255 G167 B15</a:t>
              </a:r>
            </a:p>
          </p:txBody>
        </p:sp>
        <p:sp>
          <p:nvSpPr>
            <p:cNvPr id="191" name="Rectangle 190">
              <a:extLst>
                <a:ext uri="{FF2B5EF4-FFF2-40B4-BE49-F238E27FC236}">
                  <a16:creationId xmlns:a16="http://schemas.microsoft.com/office/drawing/2014/main" id="{A02BE78A-8A57-406E-BA39-7E052DF7C589}"/>
                </a:ext>
              </a:extLst>
            </p:cNvPr>
            <p:cNvSpPr/>
            <p:nvPr userDrawn="1"/>
          </p:nvSpPr>
          <p:spPr>
            <a:xfrm>
              <a:off x="12525257" y="1065848"/>
              <a:ext cx="777240" cy="347472"/>
            </a:xfrm>
            <a:prstGeom prst="rect">
              <a:avLst/>
            </a:prstGeom>
            <a:solidFill>
              <a:srgbClr val="B05902"/>
            </a:solidFill>
            <a:ln w="25400" cap="flat" cmpd="sng" algn="ctr">
              <a:noFill/>
              <a:prstDash val="solid"/>
            </a:ln>
            <a:effectLst/>
          </p:spPr>
          <p:txBody>
            <a:bodyPr lIns="0" rIns="0" rtlCol="0" anchor="ctr"/>
            <a:lstStyle/>
            <a:p>
              <a:pPr marR="0" lvl="0" indent="0" algn="ctr" defTabSz="914400" fontAlgn="auto">
                <a:lnSpc>
                  <a:spcPct val="100000"/>
                </a:lnSpc>
                <a:spcBef>
                  <a:spcPts val="0"/>
                </a:spcBef>
                <a:spcAft>
                  <a:spcPts val="0"/>
                </a:spcAft>
                <a:buClrTx/>
                <a:buSzTx/>
                <a:buFontTx/>
                <a:buNone/>
                <a:tabLst/>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R176 G89 B2</a:t>
              </a:r>
            </a:p>
          </p:txBody>
        </p:sp>
        <p:sp>
          <p:nvSpPr>
            <p:cNvPr id="192" name="Rectangle 191">
              <a:extLst>
                <a:ext uri="{FF2B5EF4-FFF2-40B4-BE49-F238E27FC236}">
                  <a16:creationId xmlns:a16="http://schemas.microsoft.com/office/drawing/2014/main" id="{87206023-48EA-4252-B794-A3F9D323680C}"/>
                </a:ext>
              </a:extLst>
            </p:cNvPr>
            <p:cNvSpPr/>
            <p:nvPr userDrawn="1"/>
          </p:nvSpPr>
          <p:spPr>
            <a:xfrm>
              <a:off x="12525257" y="726594"/>
              <a:ext cx="777240" cy="347472"/>
            </a:xfrm>
            <a:prstGeom prst="rect">
              <a:avLst/>
            </a:prstGeom>
            <a:solidFill>
              <a:srgbClr val="7A4001"/>
            </a:solidFill>
            <a:ln w="127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R122 G64 B1</a:t>
              </a:r>
            </a:p>
          </p:txBody>
        </p:sp>
        <p:sp>
          <p:nvSpPr>
            <p:cNvPr id="193" name="TextBox 192">
              <a:extLst>
                <a:ext uri="{FF2B5EF4-FFF2-40B4-BE49-F238E27FC236}">
                  <a16:creationId xmlns:a16="http://schemas.microsoft.com/office/drawing/2014/main" id="{D79BFB44-607B-4A52-BCA4-09E3482AF736}"/>
                </a:ext>
              </a:extLst>
            </p:cNvPr>
            <p:cNvSpPr txBox="1"/>
            <p:nvPr userDrawn="1"/>
          </p:nvSpPr>
          <p:spPr>
            <a:xfrm>
              <a:off x="12202156"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BAM Orange</a:t>
              </a:r>
            </a:p>
          </p:txBody>
        </p:sp>
        <p:sp>
          <p:nvSpPr>
            <p:cNvPr id="194" name="Rectangle 193">
              <a:extLst>
                <a:ext uri="{FF2B5EF4-FFF2-40B4-BE49-F238E27FC236}">
                  <a16:creationId xmlns:a16="http://schemas.microsoft.com/office/drawing/2014/main" id="{06DA92E1-583C-49C5-A642-47C12D6D62F5}"/>
                </a:ext>
              </a:extLst>
            </p:cNvPr>
            <p:cNvSpPr/>
            <p:nvPr userDrawn="1"/>
          </p:nvSpPr>
          <p:spPr>
            <a:xfrm>
              <a:off x="12525257" y="387340"/>
              <a:ext cx="777240" cy="347472"/>
            </a:xfrm>
            <a:prstGeom prst="rect">
              <a:avLst/>
            </a:prstGeom>
            <a:solidFill>
              <a:srgbClr val="FF820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R255 G130 B0</a:t>
              </a:r>
            </a:p>
          </p:txBody>
        </p:sp>
      </p:grpSp>
      <p:grpSp>
        <p:nvGrpSpPr>
          <p:cNvPr id="166" name="Group 165">
            <a:extLst>
              <a:ext uri="{FF2B5EF4-FFF2-40B4-BE49-F238E27FC236}">
                <a16:creationId xmlns:a16="http://schemas.microsoft.com/office/drawing/2014/main" id="{EF715054-499F-472A-9EFB-82CF2DF620E0}"/>
              </a:ext>
            </a:extLst>
          </p:cNvPr>
          <p:cNvGrpSpPr/>
          <p:nvPr userDrawn="1"/>
        </p:nvGrpSpPr>
        <p:grpSpPr>
          <a:xfrm>
            <a:off x="9296846" y="290812"/>
            <a:ext cx="1423442" cy="1921876"/>
            <a:chOff x="9288300" y="169951"/>
            <a:chExt cx="1423442" cy="1921876"/>
          </a:xfrm>
        </p:grpSpPr>
        <p:sp>
          <p:nvSpPr>
            <p:cNvPr id="183" name="Rectangle 182">
              <a:extLst>
                <a:ext uri="{FF2B5EF4-FFF2-40B4-BE49-F238E27FC236}">
                  <a16:creationId xmlns:a16="http://schemas.microsoft.com/office/drawing/2014/main" id="{23DBE675-13D2-4CEE-92DB-653B4404ECC0}"/>
                </a:ext>
              </a:extLst>
            </p:cNvPr>
            <p:cNvSpPr/>
            <p:nvPr userDrawn="1"/>
          </p:nvSpPr>
          <p:spPr>
            <a:xfrm>
              <a:off x="9611401" y="1744355"/>
              <a:ext cx="777240" cy="347472"/>
            </a:xfrm>
            <a:prstGeom prst="rect">
              <a:avLst/>
            </a:prstGeom>
            <a:solidFill>
              <a:srgbClr val="4497C7"/>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R68 G151 B199</a:t>
              </a:r>
            </a:p>
          </p:txBody>
        </p:sp>
        <p:sp>
          <p:nvSpPr>
            <p:cNvPr id="184" name="Rectangle 183">
              <a:extLst>
                <a:ext uri="{FF2B5EF4-FFF2-40B4-BE49-F238E27FC236}">
                  <a16:creationId xmlns:a16="http://schemas.microsoft.com/office/drawing/2014/main" id="{C1ECFF1D-F14E-463B-AC69-F476D1CC67E6}"/>
                </a:ext>
              </a:extLst>
            </p:cNvPr>
            <p:cNvSpPr/>
            <p:nvPr userDrawn="1"/>
          </p:nvSpPr>
          <p:spPr>
            <a:xfrm>
              <a:off x="9611401" y="1405102"/>
              <a:ext cx="777240" cy="347472"/>
            </a:xfrm>
            <a:prstGeom prst="rect">
              <a:avLst/>
            </a:prstGeom>
            <a:solidFill>
              <a:srgbClr val="1E7FBC"/>
            </a:solidFill>
            <a:ln w="635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R30 G127 B188</a:t>
              </a:r>
            </a:p>
          </p:txBody>
        </p:sp>
        <p:sp>
          <p:nvSpPr>
            <p:cNvPr id="185" name="Rectangle 184">
              <a:extLst>
                <a:ext uri="{FF2B5EF4-FFF2-40B4-BE49-F238E27FC236}">
                  <a16:creationId xmlns:a16="http://schemas.microsoft.com/office/drawing/2014/main" id="{F1E0172D-2EBB-4847-BECE-43B120AAAF85}"/>
                </a:ext>
              </a:extLst>
            </p:cNvPr>
            <p:cNvSpPr/>
            <p:nvPr userDrawn="1"/>
          </p:nvSpPr>
          <p:spPr>
            <a:xfrm>
              <a:off x="9611400" y="1065848"/>
              <a:ext cx="777240" cy="347472"/>
            </a:xfrm>
            <a:prstGeom prst="rect">
              <a:avLst/>
            </a:prstGeom>
            <a:solidFill>
              <a:srgbClr val="015C9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rgbClr val="FFFFFF"/>
                  </a:solidFill>
                  <a:effectLst/>
                  <a:uLnTx/>
                  <a:uFillTx/>
                  <a:latin typeface="Arial" panose="020B0604020202020204" pitchFamily="34" charset="0"/>
                  <a:cs typeface="Arial" panose="020B0604020202020204" pitchFamily="34" charset="0"/>
                </a:rPr>
                <a:t>R1 G92 B150</a:t>
              </a:r>
            </a:p>
          </p:txBody>
        </p:sp>
        <p:sp>
          <p:nvSpPr>
            <p:cNvPr id="186" name="Rectangle 185">
              <a:extLst>
                <a:ext uri="{FF2B5EF4-FFF2-40B4-BE49-F238E27FC236}">
                  <a16:creationId xmlns:a16="http://schemas.microsoft.com/office/drawing/2014/main" id="{65CCCAB2-F14B-40D8-B6C3-6BEFE38CF360}"/>
                </a:ext>
              </a:extLst>
            </p:cNvPr>
            <p:cNvSpPr/>
            <p:nvPr userDrawn="1"/>
          </p:nvSpPr>
          <p:spPr>
            <a:xfrm>
              <a:off x="9611401" y="726594"/>
              <a:ext cx="777240" cy="347472"/>
            </a:xfrm>
            <a:prstGeom prst="rect">
              <a:avLst/>
            </a:prstGeom>
            <a:solidFill>
              <a:srgbClr val="234C7A"/>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R35 G76 B122</a:t>
              </a:r>
            </a:p>
          </p:txBody>
        </p:sp>
        <p:sp>
          <p:nvSpPr>
            <p:cNvPr id="187" name="TextBox 186">
              <a:extLst>
                <a:ext uri="{FF2B5EF4-FFF2-40B4-BE49-F238E27FC236}">
                  <a16:creationId xmlns:a16="http://schemas.microsoft.com/office/drawing/2014/main" id="{5ABBA8DD-0630-402E-967B-785E409C663D}"/>
                </a:ext>
              </a:extLst>
            </p:cNvPr>
            <p:cNvSpPr txBox="1"/>
            <p:nvPr userDrawn="1"/>
          </p:nvSpPr>
          <p:spPr>
            <a:xfrm>
              <a:off x="9288300" y="169951"/>
              <a:ext cx="1423442"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Brookfield blue</a:t>
              </a:r>
            </a:p>
          </p:txBody>
        </p:sp>
        <p:sp>
          <p:nvSpPr>
            <p:cNvPr id="188" name="Rectangle 187">
              <a:extLst>
                <a:ext uri="{FF2B5EF4-FFF2-40B4-BE49-F238E27FC236}">
                  <a16:creationId xmlns:a16="http://schemas.microsoft.com/office/drawing/2014/main" id="{D0E48FFC-FF41-4A87-A84B-8DCDA499C104}"/>
                </a:ext>
              </a:extLst>
            </p:cNvPr>
            <p:cNvSpPr/>
            <p:nvPr userDrawn="1"/>
          </p:nvSpPr>
          <p:spPr>
            <a:xfrm>
              <a:off x="9611401" y="387340"/>
              <a:ext cx="777240" cy="347472"/>
            </a:xfrm>
            <a:prstGeom prst="rect">
              <a:avLst/>
            </a:prstGeom>
            <a:solidFill>
              <a:srgbClr val="0F3557"/>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R15 G53 B87</a:t>
              </a:r>
            </a:p>
          </p:txBody>
        </p:sp>
      </p:grpSp>
      <p:grpSp>
        <p:nvGrpSpPr>
          <p:cNvPr id="213" name="Group 212">
            <a:extLst>
              <a:ext uri="{FF2B5EF4-FFF2-40B4-BE49-F238E27FC236}">
                <a16:creationId xmlns:a16="http://schemas.microsoft.com/office/drawing/2014/main" id="{597165BB-7008-4306-B951-628D667CE809}"/>
              </a:ext>
            </a:extLst>
          </p:cNvPr>
          <p:cNvGrpSpPr/>
          <p:nvPr userDrawn="1"/>
        </p:nvGrpSpPr>
        <p:grpSpPr>
          <a:xfrm>
            <a:off x="-1222272" y="290812"/>
            <a:ext cx="1069453" cy="2486737"/>
            <a:chOff x="-1247910" y="290812"/>
            <a:chExt cx="1069453" cy="2486737"/>
          </a:xfrm>
        </p:grpSpPr>
        <p:grpSp>
          <p:nvGrpSpPr>
            <p:cNvPr id="214" name="Group 213">
              <a:extLst>
                <a:ext uri="{FF2B5EF4-FFF2-40B4-BE49-F238E27FC236}">
                  <a16:creationId xmlns:a16="http://schemas.microsoft.com/office/drawing/2014/main" id="{42AFEFFD-637D-4B89-B786-B00536B3A69B}"/>
                </a:ext>
              </a:extLst>
            </p:cNvPr>
            <p:cNvGrpSpPr/>
            <p:nvPr userDrawn="1"/>
          </p:nvGrpSpPr>
          <p:grpSpPr>
            <a:xfrm>
              <a:off x="-1247910" y="2212688"/>
              <a:ext cx="1069453" cy="564861"/>
              <a:chOff x="-1247910" y="2713071"/>
              <a:chExt cx="1069453" cy="564861"/>
            </a:xfrm>
          </p:grpSpPr>
          <p:sp>
            <p:nvSpPr>
              <p:cNvPr id="221" name="TextBox 220">
                <a:extLst>
                  <a:ext uri="{FF2B5EF4-FFF2-40B4-BE49-F238E27FC236}">
                    <a16:creationId xmlns:a16="http://schemas.microsoft.com/office/drawing/2014/main" id="{346FFF69-4F0F-49D5-B8AA-3308DA3CF900}"/>
                  </a:ext>
                </a:extLst>
              </p:cNvPr>
              <p:cNvSpPr txBox="1"/>
              <p:nvPr userDrawn="1"/>
            </p:nvSpPr>
            <p:spPr>
              <a:xfrm>
                <a:off x="-1247910" y="2713071"/>
                <a:ext cx="1069453"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Horizontal LINE</a:t>
                </a:r>
              </a:p>
            </p:txBody>
          </p:sp>
          <p:sp>
            <p:nvSpPr>
              <p:cNvPr id="222" name="Rectangle 221">
                <a:extLst>
                  <a:ext uri="{FF2B5EF4-FFF2-40B4-BE49-F238E27FC236}">
                    <a16:creationId xmlns:a16="http://schemas.microsoft.com/office/drawing/2014/main" id="{2137B9EB-8A55-4A82-91CA-1308726A0A76}"/>
                  </a:ext>
                </a:extLst>
              </p:cNvPr>
              <p:cNvSpPr/>
              <p:nvPr userDrawn="1"/>
            </p:nvSpPr>
            <p:spPr>
              <a:xfrm>
                <a:off x="-1101804" y="2930460"/>
                <a:ext cx="777240" cy="347472"/>
              </a:xfrm>
              <a:prstGeom prst="rect">
                <a:avLst/>
              </a:prstGeom>
              <a:solidFill>
                <a:schemeClr val="accent6"/>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R95 G33 B103</a:t>
                </a:r>
              </a:p>
            </p:txBody>
          </p:sp>
        </p:grpSp>
        <p:grpSp>
          <p:nvGrpSpPr>
            <p:cNvPr id="215" name="Group 214">
              <a:extLst>
                <a:ext uri="{FF2B5EF4-FFF2-40B4-BE49-F238E27FC236}">
                  <a16:creationId xmlns:a16="http://schemas.microsoft.com/office/drawing/2014/main" id="{65DE0314-A303-4428-8082-28EE13B80630}"/>
                </a:ext>
              </a:extLst>
            </p:cNvPr>
            <p:cNvGrpSpPr/>
            <p:nvPr userDrawn="1"/>
          </p:nvGrpSpPr>
          <p:grpSpPr>
            <a:xfrm>
              <a:off x="-1101806" y="290812"/>
              <a:ext cx="777241" cy="1736619"/>
              <a:chOff x="34441" y="2713071"/>
              <a:chExt cx="777241" cy="1736619"/>
            </a:xfrm>
          </p:grpSpPr>
          <p:sp>
            <p:nvSpPr>
              <p:cNvPr id="216" name="Rectangle 215">
                <a:extLst>
                  <a:ext uri="{FF2B5EF4-FFF2-40B4-BE49-F238E27FC236}">
                    <a16:creationId xmlns:a16="http://schemas.microsoft.com/office/drawing/2014/main" id="{FA0B4BE8-EEEF-419F-BC43-EE34379A89E3}"/>
                  </a:ext>
                </a:extLst>
              </p:cNvPr>
              <p:cNvSpPr/>
              <p:nvPr userDrawn="1"/>
            </p:nvSpPr>
            <p:spPr>
              <a:xfrm>
                <a:off x="34442" y="4102218"/>
                <a:ext cx="777240" cy="347472"/>
              </a:xfrm>
              <a:prstGeom prst="rect">
                <a:avLst/>
              </a:prstGeom>
              <a:solidFill>
                <a:srgbClr val="4D4D4D"/>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Footer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R77 G77 B77</a:t>
                </a:r>
              </a:p>
            </p:txBody>
          </p:sp>
          <p:sp>
            <p:nvSpPr>
              <p:cNvPr id="217" name="Rectangle 216">
                <a:extLst>
                  <a:ext uri="{FF2B5EF4-FFF2-40B4-BE49-F238E27FC236}">
                    <a16:creationId xmlns:a16="http://schemas.microsoft.com/office/drawing/2014/main" id="{47CB71E9-96F7-43E7-AFFF-9D3B674AA59F}"/>
                  </a:ext>
                </a:extLst>
              </p:cNvPr>
              <p:cNvSpPr/>
              <p:nvPr userDrawn="1"/>
            </p:nvSpPr>
            <p:spPr>
              <a:xfrm>
                <a:off x="34441" y="3711632"/>
                <a:ext cx="777240" cy="347472"/>
              </a:xfrm>
              <a:prstGeom prst="rect">
                <a:avLst/>
              </a:prstGeom>
              <a:solidFill>
                <a:schemeClr val="bg2"/>
              </a:solidFill>
              <a:ln w="3175"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R64 G126 B182</a:t>
                </a:r>
              </a:p>
            </p:txBody>
          </p:sp>
          <p:sp>
            <p:nvSpPr>
              <p:cNvPr id="218" name="Rectangle 217">
                <a:extLst>
                  <a:ext uri="{FF2B5EF4-FFF2-40B4-BE49-F238E27FC236}">
                    <a16:creationId xmlns:a16="http://schemas.microsoft.com/office/drawing/2014/main" id="{DC9BBB25-83E6-479A-8DF1-2EB986893837}"/>
                  </a:ext>
                </a:extLst>
              </p:cNvPr>
              <p:cNvSpPr/>
              <p:nvPr userDrawn="1"/>
            </p:nvSpPr>
            <p:spPr>
              <a:xfrm>
                <a:off x="34442" y="3321046"/>
                <a:ext cx="777240" cy="347472"/>
              </a:xfrm>
              <a:prstGeom prst="rect">
                <a:avLst/>
              </a:prstGeom>
              <a:solidFill>
                <a:schemeClr val="tx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Divider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R15 G53 B87</a:t>
                </a:r>
              </a:p>
            </p:txBody>
          </p:sp>
          <p:sp>
            <p:nvSpPr>
              <p:cNvPr id="219" name="TextBox 218">
                <a:extLst>
                  <a:ext uri="{FF2B5EF4-FFF2-40B4-BE49-F238E27FC236}">
                    <a16:creationId xmlns:a16="http://schemas.microsoft.com/office/drawing/2014/main" id="{3B112346-3943-437F-8293-45DC0BAE01D1}"/>
                  </a:ext>
                </a:extLst>
              </p:cNvPr>
              <p:cNvSpPr txBox="1"/>
              <p:nvPr userDrawn="1"/>
            </p:nvSpPr>
            <p:spPr>
              <a:xfrm>
                <a:off x="57837" y="2713071"/>
                <a:ext cx="730450" cy="200055"/>
              </a:xfrm>
              <a:prstGeom prst="rect">
                <a:avLst/>
              </a:prstGeom>
              <a:noFill/>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all" spc="0" normalizeH="0" baseline="0" noProof="0" dirty="0">
                    <a:ln>
                      <a:noFill/>
                    </a:ln>
                    <a:solidFill>
                      <a:srgbClr val="4D4D4D"/>
                    </a:solidFill>
                    <a:effectLst/>
                    <a:uLnTx/>
                    <a:uFillTx/>
                    <a:latin typeface="Arial" panose="020B0604020202020204" pitchFamily="34" charset="0"/>
                    <a:cs typeface="Arial" panose="020B0604020202020204" pitchFamily="34" charset="0"/>
                  </a:rPr>
                  <a:t>fonts</a:t>
                </a:r>
              </a:p>
            </p:txBody>
          </p:sp>
          <p:sp>
            <p:nvSpPr>
              <p:cNvPr id="220" name="Rectangle 219">
                <a:extLst>
                  <a:ext uri="{FF2B5EF4-FFF2-40B4-BE49-F238E27FC236}">
                    <a16:creationId xmlns:a16="http://schemas.microsoft.com/office/drawing/2014/main" id="{46D776A3-399A-4332-957A-B1F3EA77A30F}"/>
                  </a:ext>
                </a:extLst>
              </p:cNvPr>
              <p:cNvSpPr/>
              <p:nvPr userDrawn="1"/>
            </p:nvSpPr>
            <p:spPr>
              <a:xfrm>
                <a:off x="34442" y="2930460"/>
                <a:ext cx="777240" cy="347472"/>
              </a:xfrm>
              <a:prstGeom prst="rect">
                <a:avLst/>
              </a:prstGeom>
              <a:solidFill>
                <a:schemeClr val="tx1"/>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Primary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R17 G17 B17</a:t>
                </a:r>
                <a:endParaRPr kumimoji="0" lang="en-US" sz="4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
        <p:nvSpPr>
          <p:cNvPr id="48" name="TextBox 47">
            <a:extLst>
              <a:ext uri="{FF2B5EF4-FFF2-40B4-BE49-F238E27FC236}">
                <a16:creationId xmlns:a16="http://schemas.microsoft.com/office/drawing/2014/main" id="{D5A86C6B-3831-4EBA-AC9C-91B87FA634C8}"/>
              </a:ext>
            </a:extLst>
          </p:cNvPr>
          <p:cNvSpPr txBox="1"/>
          <p:nvPr userDrawn="1"/>
        </p:nvSpPr>
        <p:spPr>
          <a:xfrm>
            <a:off x="9619622" y="62229"/>
            <a:ext cx="3011732" cy="205697"/>
          </a:xfrm>
          <a:prstGeom prst="rect">
            <a:avLst/>
          </a:prstGeom>
          <a:noFill/>
        </p:spPr>
        <p:txBody>
          <a:bodyPr wrap="square" lIns="0" rIns="0">
            <a:spAutoFit/>
          </a:bodyPr>
          <a:lstStyle/>
          <a:p>
            <a:pPr marL="0" marR="0" algn="l">
              <a:lnSpc>
                <a:spcPct val="115000"/>
              </a:lnSpc>
              <a:spcBef>
                <a:spcPts val="0"/>
              </a:spcBef>
              <a:spcAft>
                <a:spcPts val="0"/>
              </a:spcAft>
            </a:pP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BAM</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Times New Roman" panose="02020603050405020304" pitchFamily="18" charset="0"/>
              </a:rPr>
              <a:t> rgb </a:t>
            </a:r>
            <a:r>
              <a:rPr kumimoji="0" lang="en-CA"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rPr>
              <a:t>Monochromatic Scales</a:t>
            </a:r>
            <a:endParaRPr kumimoji="0" lang="en-US" sz="700" b="1" i="0" u="none" strike="noStrike" kern="0" cap="all" spc="0" normalizeH="0" baseline="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3CDC676B-1BA0-4C87-8151-2D920F24F7B1}"/>
              </a:ext>
            </a:extLst>
          </p:cNvPr>
          <p:cNvSpPr txBox="1"/>
          <p:nvPr userDrawn="1"/>
        </p:nvSpPr>
        <p:spPr>
          <a:xfrm>
            <a:off x="9619622" y="2423021"/>
            <a:ext cx="3011732" cy="205697"/>
          </a:xfrm>
          <a:prstGeom prst="rect">
            <a:avLst/>
          </a:prstGeom>
          <a:noFill/>
        </p:spPr>
        <p:txBody>
          <a:bodyPr wrap="square" lIns="0" rIns="0">
            <a:spAutoFit/>
          </a:bodyPr>
          <a:lstStyle>
            <a:defPPr>
              <a:defRPr lang="en-US"/>
            </a:defPPr>
            <a:lvl1pPr marR="0">
              <a:lnSpc>
                <a:spcPct val="115000"/>
              </a:lnSpc>
              <a:spcBef>
                <a:spcPts val="0"/>
              </a:spcBef>
              <a:spcAft>
                <a:spcPts val="0"/>
              </a:spcAft>
              <a:defRPr kumimoji="0" sz="700" b="1" i="0" u="none" strike="noStrike" kern="0" cap="all" spc="0" normalizeH="0" baseline="0">
                <a:ln>
                  <a:noFill/>
                </a:ln>
                <a:solidFill>
                  <a:srgbClr val="4D4D4D"/>
                </a:solidFill>
                <a:effectLst/>
                <a:uLnTx/>
                <a:uFillTx/>
                <a:latin typeface="Arial" panose="020B0604020202020204" pitchFamily="34" charset="0"/>
                <a:cs typeface="Arial" panose="020B0604020202020204" pitchFamily="34" charset="0"/>
              </a:defRPr>
            </a:lvl1pPr>
          </a:lstStyle>
          <a:p>
            <a:pPr lvl="0"/>
            <a:r>
              <a:rPr lang="en-CA" dirty="0"/>
              <a:t>Business group RGB Monochromatic Scale</a:t>
            </a:r>
            <a:endParaRPr lang="en-US" dirty="0"/>
          </a:p>
        </p:txBody>
      </p:sp>
    </p:spTree>
    <p:extLst>
      <p:ext uri="{BB962C8B-B14F-4D97-AF65-F5344CB8AC3E}">
        <p14:creationId xmlns:p14="http://schemas.microsoft.com/office/powerpoint/2010/main" val="412594720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74" r:id="rId3"/>
    <p:sldLayoutId id="2147484030" r:id="rId4"/>
    <p:sldLayoutId id="2147484031" r:id="rId5"/>
    <p:sldLayoutId id="2147484032" r:id="rId6"/>
    <p:sldLayoutId id="2147484033" r:id="rId7"/>
    <p:sldLayoutId id="2147484035" r:id="rId8"/>
    <p:sldLayoutId id="2147484036" r:id="rId9"/>
    <p:sldLayoutId id="2147484037" r:id="rId10"/>
    <p:sldLayoutId id="2147484038" r:id="rId11"/>
    <p:sldLayoutId id="2147484039" r:id="rId12"/>
    <p:sldLayoutId id="2147484040" r:id="rId13"/>
    <p:sldLayoutId id="2147484041" r:id="rId14"/>
    <p:sldLayoutId id="2147484043" r:id="rId15"/>
    <p:sldLayoutId id="2147484034" r:id="rId16"/>
  </p:sldLayoutIdLst>
  <p:hf hdr="0" dt="0"/>
  <p:txStyles>
    <p:titleStyle>
      <a:lvl1pPr algn="l" defTabSz="914293" rtl="0" eaLnBrk="1" latinLnBrk="0" hangingPunct="1">
        <a:spcBef>
          <a:spcPct val="0"/>
        </a:spcBef>
        <a:buNone/>
        <a:defRPr sz="1800" b="1" kern="1200">
          <a:solidFill>
            <a:srgbClr val="111111"/>
          </a:solidFill>
          <a:latin typeface="+mj-lt"/>
          <a:ea typeface="+mj-ea"/>
          <a:cs typeface="+mj-cs"/>
        </a:defRPr>
      </a:lvl1pPr>
    </p:titleStyle>
    <p:bodyStyle>
      <a:lvl1pPr marL="28575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1pPr>
      <a:lvl2pPr marL="743053" indent="-285750" algn="l" defTabSz="914293" rtl="0" eaLnBrk="1" latinLnBrk="0" hangingPunct="1">
        <a:spcBef>
          <a:spcPct val="20000"/>
        </a:spcBef>
        <a:buFont typeface="Arial" panose="020B0604020202020204" pitchFamily="34" charset="0"/>
        <a:buChar char="‒"/>
        <a:defRPr sz="1600" kern="1200">
          <a:solidFill>
            <a:srgbClr val="111111"/>
          </a:solidFill>
          <a:latin typeface="+mn-lt"/>
          <a:ea typeface="+mn-ea"/>
          <a:cs typeface="+mn-cs"/>
        </a:defRPr>
      </a:lvl2pPr>
      <a:lvl3pPr marL="1200044"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3pPr>
      <a:lvl4pPr marL="1657190" indent="-285750" algn="l" defTabSz="914293" rtl="0" eaLnBrk="1" latinLnBrk="0" hangingPunct="1">
        <a:spcBef>
          <a:spcPct val="20000"/>
        </a:spcBef>
        <a:buFont typeface="Arial" pitchFamily="34" charset="0"/>
        <a:buChar char="‒"/>
        <a:defRPr sz="1600" kern="1200">
          <a:solidFill>
            <a:srgbClr val="111111"/>
          </a:solidFill>
          <a:latin typeface="+mn-lt"/>
          <a:ea typeface="+mn-ea"/>
          <a:cs typeface="+mn-cs"/>
        </a:defRPr>
      </a:lvl4pPr>
      <a:lvl5pPr marL="2057159" indent="-228573" algn="l" defTabSz="914293" rtl="0" eaLnBrk="1" latinLnBrk="0" hangingPunct="1">
        <a:spcBef>
          <a:spcPct val="20000"/>
        </a:spcBef>
        <a:buFont typeface="Arial" pitchFamily="34" charset="0"/>
        <a:buNone/>
        <a:defRPr sz="1600" kern="1200">
          <a:solidFill>
            <a:schemeClr val="tx1">
              <a:lumMod val="75000"/>
              <a:lumOff val="25000"/>
            </a:schemeClr>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5496">
          <p15:clr>
            <a:srgbClr val="F26B43"/>
          </p15:clr>
        </p15:guide>
        <p15:guide id="4"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hyperlink" Target="http://www.myaetnasupplemental.com/"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9.emf"/><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http://www.resourcesforliving.com/"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l="3590" r="3590"/>
          <a:stretch/>
        </p:blipFill>
        <p:spPr>
          <a:xfrm>
            <a:off x="0" y="-82410"/>
            <a:ext cx="9591376" cy="7022819"/>
          </a:xfrm>
          <a:prstGeom prst="rect">
            <a:avLst/>
          </a:prstGeom>
        </p:spPr>
      </p:pic>
      <p:sp>
        <p:nvSpPr>
          <p:cNvPr id="20" name="TextBox 19"/>
          <p:cNvSpPr txBox="1"/>
          <p:nvPr/>
        </p:nvSpPr>
        <p:spPr>
          <a:xfrm>
            <a:off x="519017" y="1958269"/>
            <a:ext cx="5638800" cy="480131"/>
          </a:xfrm>
          <a:prstGeom prst="rect">
            <a:avLst/>
          </a:prstGeom>
          <a:noFill/>
        </p:spPr>
        <p:txBody>
          <a:bodyPr wrap="square" rtlCol="0">
            <a:spAutoFit/>
          </a:bodyPr>
          <a:lstStyle/>
          <a:p>
            <a:pPr>
              <a:lnSpc>
                <a:spcPct val="90000"/>
              </a:lnSpc>
            </a:pPr>
            <a:r>
              <a:rPr lang="en-US" sz="2800" dirty="0">
                <a:solidFill>
                  <a:srgbClr val="00192C"/>
                </a:solidFill>
                <a:latin typeface="+mj-lt"/>
                <a:cs typeface="Times New Roman"/>
              </a:rPr>
              <a:t>Benefit Education Session</a:t>
            </a:r>
          </a:p>
        </p:txBody>
      </p:sp>
      <p:sp>
        <p:nvSpPr>
          <p:cNvPr id="22" name="Rectangle 21"/>
          <p:cNvSpPr/>
          <p:nvPr/>
        </p:nvSpPr>
        <p:spPr>
          <a:xfrm>
            <a:off x="609600" y="2438400"/>
            <a:ext cx="877824" cy="85344"/>
          </a:xfrm>
          <a:prstGeom prst="rect">
            <a:avLst/>
          </a:prstGeom>
          <a:solidFill>
            <a:srgbClr val="FEC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4"/>
          <p:cNvSpPr txBox="1">
            <a:spLocks/>
          </p:cNvSpPr>
          <p:nvPr/>
        </p:nvSpPr>
        <p:spPr>
          <a:xfrm>
            <a:off x="519017" y="3072494"/>
            <a:ext cx="5029200" cy="1077940"/>
          </a:xfrm>
          <a:prstGeom prst="rect">
            <a:avLst/>
          </a:prstGeom>
        </p:spPr>
        <p:txBody>
          <a:bodyPr/>
          <a:lstStyle>
            <a:lvl1pPr marL="0" indent="0" algn="l" defTabSz="914400" rtl="0" eaLnBrk="1" latinLnBrk="0" hangingPunct="1">
              <a:lnSpc>
                <a:spcPct val="90000"/>
              </a:lnSpc>
              <a:spcBef>
                <a:spcPts val="1200"/>
              </a:spcBef>
              <a:buFont typeface="Arial" pitchFamily="34" charset="0"/>
              <a:buNone/>
              <a:defRPr sz="3000" b="1" kern="1200">
                <a:solidFill>
                  <a:schemeClr val="accent2"/>
                </a:solidFill>
                <a:latin typeface="+mn-lt"/>
                <a:ea typeface="+mn-ea"/>
                <a:cs typeface="+mn-cs"/>
              </a:defRPr>
            </a:lvl1pPr>
            <a:lvl2pPr marL="0" indent="0" algn="l" defTabSz="914400" rtl="0" eaLnBrk="1" latinLnBrk="0" hangingPunct="1">
              <a:lnSpc>
                <a:spcPct val="90000"/>
              </a:lnSpc>
              <a:spcBef>
                <a:spcPts val="2400"/>
              </a:spcBef>
              <a:buFont typeface="Arial" pitchFamily="34" charset="0"/>
              <a:buNone/>
              <a:defRPr sz="1900" b="1" kern="1200" cap="all" baseline="0">
                <a:solidFill>
                  <a:schemeClr val="accent3"/>
                </a:solidFill>
                <a:latin typeface="+mn-lt"/>
                <a:ea typeface="+mn-ea"/>
                <a:cs typeface="+mn-cs"/>
              </a:defRPr>
            </a:lvl2pPr>
            <a:lvl3pPr marL="0" indent="0" algn="l" defTabSz="914400" rtl="0" eaLnBrk="1" latinLnBrk="0" hangingPunct="1">
              <a:lnSpc>
                <a:spcPct val="90000"/>
              </a:lnSpc>
              <a:spcBef>
                <a:spcPts val="600"/>
              </a:spcBef>
              <a:buClr>
                <a:schemeClr val="accent1"/>
              </a:buClr>
              <a:buFont typeface="Webdings" pitchFamily="18" charset="2"/>
              <a:buNone/>
              <a:defRPr sz="1800" kern="1200">
                <a:solidFill>
                  <a:schemeClr val="accent1"/>
                </a:solidFill>
                <a:latin typeface="+mn-lt"/>
                <a:ea typeface="+mn-ea"/>
                <a:cs typeface="Arial Narrow"/>
              </a:defRPr>
            </a:lvl3pPr>
            <a:lvl4pPr marL="0" indent="0" algn="l" defTabSz="914400" rtl="0" eaLnBrk="1" latinLnBrk="0" hangingPunct="1">
              <a:lnSpc>
                <a:spcPct val="90000"/>
              </a:lnSpc>
              <a:spcBef>
                <a:spcPts val="600"/>
              </a:spcBef>
              <a:buFont typeface="Arial" pitchFamily="34" charset="0"/>
              <a:buNone/>
              <a:defRPr sz="1800" b="1" kern="1200">
                <a:solidFill>
                  <a:schemeClr val="accent1"/>
                </a:solidFill>
                <a:latin typeface="+mn-lt"/>
                <a:ea typeface="+mn-ea"/>
                <a:cs typeface="Arial Narrow"/>
              </a:defRPr>
            </a:lvl4pPr>
            <a:lvl5pPr marL="320040" indent="-320040" algn="l" defTabSz="914400" rtl="0" eaLnBrk="1" latinLnBrk="0" hangingPunct="1">
              <a:lnSpc>
                <a:spcPct val="90000"/>
              </a:lnSpc>
              <a:spcBef>
                <a:spcPts val="400"/>
              </a:spcBef>
              <a:buClr>
                <a:schemeClr val="accent2"/>
              </a:buClr>
              <a:buFont typeface="Arial" charset="0"/>
              <a:buChar char="•"/>
              <a:defRPr sz="1800" kern="1200">
                <a:solidFill>
                  <a:schemeClr val="accent1"/>
                </a:solidFill>
                <a:latin typeface="+mn-lt"/>
                <a:ea typeface="+mn-ea"/>
                <a:cs typeface="Arial Narrow"/>
              </a:defRPr>
            </a:lvl5pPr>
            <a:lvl6pPr marL="320040" indent="-320040" algn="l" defTabSz="914400" rtl="0" eaLnBrk="1" latinLnBrk="0" hangingPunct="1">
              <a:lnSpc>
                <a:spcPct val="90000"/>
              </a:lnSpc>
              <a:spcBef>
                <a:spcPts val="400"/>
              </a:spcBef>
              <a:buClr>
                <a:schemeClr val="accent2"/>
              </a:buClr>
              <a:buFont typeface="Arial" charset="0"/>
              <a:buChar char="•"/>
              <a:defRPr sz="1800" b="1" kern="1200">
                <a:solidFill>
                  <a:schemeClr val="accent1"/>
                </a:solidFill>
                <a:latin typeface="+mn-lt"/>
                <a:ea typeface="+mn-ea"/>
                <a:cs typeface="Arial Narrow"/>
              </a:defRPr>
            </a:lvl6pPr>
            <a:lvl7pPr marL="320040" indent="0" algn="l" defTabSz="914400" rtl="0" eaLnBrk="1" latinLnBrk="0" hangingPunct="1">
              <a:lnSpc>
                <a:spcPct val="90000"/>
              </a:lnSpc>
              <a:spcBef>
                <a:spcPts val="0"/>
              </a:spcBef>
              <a:buClr>
                <a:schemeClr val="accent2"/>
              </a:buClr>
              <a:buFont typeface="Arial" pitchFamily="34" charset="0"/>
              <a:buNone/>
              <a:defRPr sz="1800" kern="1200">
                <a:solidFill>
                  <a:schemeClr val="accent1"/>
                </a:solidFill>
                <a:latin typeface="+mn-lt"/>
                <a:ea typeface="+mn-ea"/>
                <a:cs typeface="Arial Narrow"/>
              </a:defRPr>
            </a:lvl7pPr>
            <a:lvl8pPr marL="640080" indent="-320040" algn="l" defTabSz="914400" rtl="0" eaLnBrk="1" latinLnBrk="0" hangingPunct="1">
              <a:lnSpc>
                <a:spcPct val="90000"/>
              </a:lnSpc>
              <a:spcBef>
                <a:spcPts val="400"/>
              </a:spcBef>
              <a:buClr>
                <a:schemeClr val="accent2"/>
              </a:buClr>
              <a:buFont typeface="Arial" pitchFamily="34" charset="0"/>
              <a:buChar char="–"/>
              <a:defRPr sz="1800" kern="1200">
                <a:solidFill>
                  <a:schemeClr val="accent1"/>
                </a:solidFill>
                <a:latin typeface="+mn-lt"/>
                <a:ea typeface="+mn-ea"/>
                <a:cs typeface="Arial Narrow"/>
              </a:defRPr>
            </a:lvl8pPr>
            <a:lvl9pPr marL="960120" indent="-320040" algn="l" defTabSz="914400" rtl="0" eaLnBrk="1" latinLnBrk="0" hangingPunct="1">
              <a:lnSpc>
                <a:spcPct val="90000"/>
              </a:lnSpc>
              <a:spcBef>
                <a:spcPts val="400"/>
              </a:spcBef>
              <a:buClr>
                <a:schemeClr val="accent2"/>
              </a:buClr>
              <a:buFont typeface="Arial" pitchFamily="34" charset="0"/>
              <a:buChar char="•"/>
              <a:defRPr sz="1800" kern="1200">
                <a:solidFill>
                  <a:schemeClr val="accent1"/>
                </a:solidFill>
                <a:latin typeface="+mn-lt"/>
                <a:ea typeface="+mn-ea"/>
                <a:cs typeface="Arial Narrow"/>
              </a:defRPr>
            </a:lvl9pPr>
          </a:lstStyle>
          <a:p>
            <a:r>
              <a:rPr lang="en-US" sz="2200" b="0" dirty="0">
                <a:solidFill>
                  <a:srgbClr val="00192C"/>
                </a:solidFill>
                <a:latin typeface="Arial"/>
                <a:cs typeface="Arial"/>
              </a:rPr>
              <a:t>All About Aetna</a:t>
            </a:r>
          </a:p>
          <a:p>
            <a:r>
              <a:rPr lang="en-US" sz="1800" b="0" dirty="0">
                <a:solidFill>
                  <a:srgbClr val="00192C"/>
                </a:solidFill>
                <a:latin typeface="Arial"/>
                <a:cs typeface="Arial"/>
              </a:rPr>
              <a:t>July 5, 2022</a:t>
            </a:r>
          </a:p>
        </p:txBody>
      </p:sp>
      <p:pic>
        <p:nvPicPr>
          <p:cNvPr id="11" name="Picture 10"/>
          <p:cNvPicPr>
            <a:picLocks noChangeAspect="1"/>
          </p:cNvPicPr>
          <p:nvPr/>
        </p:nvPicPr>
        <p:blipFill rotWithShape="1">
          <a:blip r:embed="rId4"/>
          <a:srcRect t="-1" b="42047"/>
          <a:stretch/>
        </p:blipFill>
        <p:spPr>
          <a:xfrm>
            <a:off x="7543800" y="76199"/>
            <a:ext cx="1954743" cy="685800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50967" y="381000"/>
            <a:ext cx="1769233" cy="921474"/>
          </a:xfrm>
          <a:prstGeom prst="rect">
            <a:avLst/>
          </a:prstGeom>
        </p:spPr>
      </p:pic>
    </p:spTree>
    <p:extLst>
      <p:ext uri="{BB962C8B-B14F-4D97-AF65-F5344CB8AC3E}">
        <p14:creationId xmlns:p14="http://schemas.microsoft.com/office/powerpoint/2010/main" val="3030993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7077-A45F-1C40-8CE1-47E73A89EA82}"/>
              </a:ext>
            </a:extLst>
          </p:cNvPr>
          <p:cNvSpPr>
            <a:spLocks noGrp="1"/>
          </p:cNvSpPr>
          <p:nvPr>
            <p:ph type="title"/>
          </p:nvPr>
        </p:nvSpPr>
        <p:spPr>
          <a:xfrm>
            <a:off x="365760" y="256119"/>
            <a:ext cx="8593074" cy="492443"/>
          </a:xfrm>
        </p:spPr>
        <p:txBody>
          <a:bodyPr/>
          <a:lstStyle/>
          <a:p>
            <a:r>
              <a:rPr lang="en-US" dirty="0"/>
              <a:t>General Medical can be used for</a:t>
            </a:r>
          </a:p>
        </p:txBody>
      </p:sp>
      <p:sp>
        <p:nvSpPr>
          <p:cNvPr id="3" name="Text Placeholder 2">
            <a:extLst>
              <a:ext uri="{FF2B5EF4-FFF2-40B4-BE49-F238E27FC236}">
                <a16:creationId xmlns:a16="http://schemas.microsoft.com/office/drawing/2014/main" id="{0A809512-6EAB-F448-A887-8F9EAA3E9E47}"/>
              </a:ext>
            </a:extLst>
          </p:cNvPr>
          <p:cNvSpPr>
            <a:spLocks noGrp="1"/>
          </p:cNvSpPr>
          <p:nvPr>
            <p:ph type="body" sz="quarter" idx="11"/>
          </p:nvPr>
        </p:nvSpPr>
        <p:spPr>
          <a:xfrm>
            <a:off x="273844" y="5211624"/>
            <a:ext cx="8595123" cy="196195"/>
          </a:xfrm>
        </p:spPr>
        <p:txBody>
          <a:bodyPr/>
          <a:lstStyle/>
          <a:p>
            <a:r>
              <a:rPr lang="en-US" dirty="0">
                <a:solidFill>
                  <a:schemeClr val="accent6"/>
                </a:solidFill>
                <a:latin typeface="Century Gothic" charset="0"/>
                <a:ea typeface="Century Gothic" charset="0"/>
                <a:cs typeface="Century Gothic" charset="0"/>
              </a:rPr>
              <a:t>* Rx limited to two refills for the same diagnosis in a year.</a:t>
            </a:r>
            <a:endParaRPr lang="en-US" dirty="0">
              <a:solidFill>
                <a:schemeClr val="accent6"/>
              </a:solidFill>
            </a:endParaRPr>
          </a:p>
        </p:txBody>
      </p:sp>
      <p:grpSp>
        <p:nvGrpSpPr>
          <p:cNvPr id="5" name="Group 4">
            <a:extLst>
              <a:ext uri="{FF2B5EF4-FFF2-40B4-BE49-F238E27FC236}">
                <a16:creationId xmlns:a16="http://schemas.microsoft.com/office/drawing/2014/main" id="{DC22C26B-C36C-874C-B672-5CCFDBE0FFAF}"/>
              </a:ext>
            </a:extLst>
          </p:cNvPr>
          <p:cNvGrpSpPr/>
          <p:nvPr/>
        </p:nvGrpSpPr>
        <p:grpSpPr>
          <a:xfrm>
            <a:off x="6297000" y="3669438"/>
            <a:ext cx="1982187" cy="1612012"/>
            <a:chOff x="8248006" y="3932508"/>
            <a:chExt cx="2642916" cy="2149350"/>
          </a:xfrm>
        </p:grpSpPr>
        <p:sp>
          <p:nvSpPr>
            <p:cNvPr id="6" name="TextBox 5">
              <a:extLst>
                <a:ext uri="{FF2B5EF4-FFF2-40B4-BE49-F238E27FC236}">
                  <a16:creationId xmlns:a16="http://schemas.microsoft.com/office/drawing/2014/main" id="{5BBC6264-A369-9449-A890-385C9FA60480}"/>
                </a:ext>
              </a:extLst>
            </p:cNvPr>
            <p:cNvSpPr txBox="1"/>
            <p:nvPr/>
          </p:nvSpPr>
          <p:spPr>
            <a:xfrm>
              <a:off x="8248006" y="5343194"/>
              <a:ext cx="2642916" cy="738664"/>
            </a:xfrm>
            <a:prstGeom prst="rect">
              <a:avLst/>
            </a:prstGeom>
          </p:spPr>
          <p:txBody>
            <a:bodyPr vert="horz" wrap="square" lIns="0" tIns="0" rIns="0" bIns="0" rtlCol="0" anchor="ctr" anchorCtr="0">
              <a:spAutoFit/>
            </a:bodyPr>
            <a:lstStyle/>
            <a:p>
              <a:pPr algn="ctr">
                <a:defRPr/>
              </a:pPr>
              <a:r>
                <a:rPr lang="en-US" sz="1200">
                  <a:solidFill>
                    <a:schemeClr val="bg2">
                      <a:lumMod val="25000"/>
                    </a:schemeClr>
                  </a:solidFill>
                </a:rPr>
                <a:t>If you’re on </a:t>
              </a:r>
              <a:r>
                <a:rPr lang="en-US" sz="1200" b="1">
                  <a:solidFill>
                    <a:schemeClr val="bg2">
                      <a:lumMod val="25000"/>
                    </a:schemeClr>
                  </a:solidFill>
                </a:rPr>
                <a:t>vacation </a:t>
              </a:r>
              <a:br>
                <a:rPr lang="en-US" sz="1200" b="1">
                  <a:solidFill>
                    <a:schemeClr val="bg2">
                      <a:lumMod val="25000"/>
                    </a:schemeClr>
                  </a:solidFill>
                </a:rPr>
              </a:br>
              <a:r>
                <a:rPr lang="en-US" sz="1200" b="1">
                  <a:solidFill>
                    <a:schemeClr val="bg2">
                      <a:lumMod val="25000"/>
                    </a:schemeClr>
                  </a:solidFill>
                </a:rPr>
                <a:t>or a business trip </a:t>
              </a:r>
              <a:r>
                <a:rPr lang="en-US" sz="1200">
                  <a:solidFill>
                    <a:schemeClr val="bg2">
                      <a:lumMod val="25000"/>
                    </a:schemeClr>
                  </a:solidFill>
                </a:rPr>
                <a:t>in the U.S.</a:t>
              </a:r>
            </a:p>
          </p:txBody>
        </p:sp>
        <p:pic>
          <p:nvPicPr>
            <p:cNvPr id="7" name="Picture 6">
              <a:extLst>
                <a:ext uri="{FF2B5EF4-FFF2-40B4-BE49-F238E27FC236}">
                  <a16:creationId xmlns:a16="http://schemas.microsoft.com/office/drawing/2014/main" id="{4AD55427-CAED-994A-9514-C91345E23E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2066" y="3932508"/>
              <a:ext cx="1459084" cy="1459084"/>
            </a:xfrm>
            <a:prstGeom prst="ellipse">
              <a:avLst/>
            </a:prstGeom>
            <a:effectLst>
              <a:outerShdw blurRad="88900" dist="38100" dir="2700000" algn="ctr" rotWithShape="0">
                <a:srgbClr val="000000">
                  <a:alpha val="30000"/>
                </a:srgbClr>
              </a:outerShdw>
            </a:effectLst>
          </p:spPr>
        </p:pic>
      </p:grpSp>
      <p:grpSp>
        <p:nvGrpSpPr>
          <p:cNvPr id="8" name="Group 7">
            <a:extLst>
              <a:ext uri="{FF2B5EF4-FFF2-40B4-BE49-F238E27FC236}">
                <a16:creationId xmlns:a16="http://schemas.microsoft.com/office/drawing/2014/main" id="{910023BB-2D7B-F345-A071-A270E5E9BE91}"/>
              </a:ext>
            </a:extLst>
          </p:cNvPr>
          <p:cNvGrpSpPr/>
          <p:nvPr/>
        </p:nvGrpSpPr>
        <p:grpSpPr>
          <a:xfrm>
            <a:off x="843016" y="3669438"/>
            <a:ext cx="2024203" cy="1519679"/>
            <a:chOff x="1133475" y="3932508"/>
            <a:chExt cx="2698938" cy="2026239"/>
          </a:xfrm>
        </p:grpSpPr>
        <p:sp>
          <p:nvSpPr>
            <p:cNvPr id="9" name="TextBox 8">
              <a:extLst>
                <a:ext uri="{FF2B5EF4-FFF2-40B4-BE49-F238E27FC236}">
                  <a16:creationId xmlns:a16="http://schemas.microsoft.com/office/drawing/2014/main" id="{03E3B9D3-5402-BC45-A7D7-9988614FABAC}"/>
                </a:ext>
              </a:extLst>
            </p:cNvPr>
            <p:cNvSpPr txBox="1"/>
            <p:nvPr/>
          </p:nvSpPr>
          <p:spPr>
            <a:xfrm>
              <a:off x="1133475" y="5466304"/>
              <a:ext cx="2698938" cy="492443"/>
            </a:xfrm>
            <a:prstGeom prst="rect">
              <a:avLst/>
            </a:prstGeom>
          </p:spPr>
          <p:txBody>
            <a:bodyPr vert="horz" wrap="square" lIns="0" tIns="0" rIns="0" bIns="0" rtlCol="0" anchor="ctr" anchorCtr="0">
              <a:spAutoFit/>
            </a:bodyPr>
            <a:lstStyle/>
            <a:p>
              <a:pPr lvl="0" algn="ctr">
                <a:defRPr/>
              </a:pPr>
              <a:r>
                <a:rPr lang="en-US" sz="1200">
                  <a:solidFill>
                    <a:schemeClr val="bg2">
                      <a:lumMod val="25000"/>
                    </a:schemeClr>
                  </a:solidFill>
                </a:rPr>
                <a:t>If your </a:t>
              </a:r>
              <a:r>
                <a:rPr lang="en-US" sz="1200" b="1">
                  <a:solidFill>
                    <a:schemeClr val="bg2">
                      <a:lumMod val="25000"/>
                    </a:schemeClr>
                  </a:solidFill>
                </a:rPr>
                <a:t>doctor </a:t>
              </a:r>
              <a:br>
                <a:rPr lang="en-US" sz="1200" b="1">
                  <a:solidFill>
                    <a:schemeClr val="bg2">
                      <a:lumMod val="25000"/>
                    </a:schemeClr>
                  </a:solidFill>
                </a:rPr>
              </a:br>
              <a:r>
                <a:rPr lang="en-US" sz="1200" b="1">
                  <a:solidFill>
                    <a:schemeClr val="bg2">
                      <a:lumMod val="25000"/>
                    </a:schemeClr>
                  </a:solidFill>
                </a:rPr>
                <a:t>is unavailable</a:t>
              </a:r>
            </a:p>
          </p:txBody>
        </p:sp>
        <p:pic>
          <p:nvPicPr>
            <p:cNvPr id="10" name="Picture 9">
              <a:extLst>
                <a:ext uri="{FF2B5EF4-FFF2-40B4-BE49-F238E27FC236}">
                  <a16:creationId xmlns:a16="http://schemas.microsoft.com/office/drawing/2014/main" id="{5077A5D2-DD16-FC4C-BB05-9A57E59F1B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3401" y="3932508"/>
              <a:ext cx="1459084" cy="1459084"/>
            </a:xfrm>
            <a:prstGeom prst="ellipse">
              <a:avLst/>
            </a:prstGeom>
            <a:effectLst>
              <a:outerShdw blurRad="88900" dist="38100" dir="2700000" algn="ctr" rotWithShape="0">
                <a:srgbClr val="000000">
                  <a:alpha val="30000"/>
                </a:srgbClr>
              </a:outerShdw>
            </a:effectLst>
          </p:spPr>
        </p:pic>
      </p:grpSp>
      <p:grpSp>
        <p:nvGrpSpPr>
          <p:cNvPr id="11" name="Group 10">
            <a:extLst>
              <a:ext uri="{FF2B5EF4-FFF2-40B4-BE49-F238E27FC236}">
                <a16:creationId xmlns:a16="http://schemas.microsoft.com/office/drawing/2014/main" id="{36C73F11-658F-2343-B571-D7915982B471}"/>
              </a:ext>
            </a:extLst>
          </p:cNvPr>
          <p:cNvGrpSpPr/>
          <p:nvPr/>
        </p:nvGrpSpPr>
        <p:grpSpPr>
          <a:xfrm>
            <a:off x="3275014" y="3669438"/>
            <a:ext cx="2577506" cy="1519679"/>
            <a:chOff x="4376138" y="3932508"/>
            <a:chExt cx="3436675" cy="2026239"/>
          </a:xfrm>
        </p:grpSpPr>
        <p:sp>
          <p:nvSpPr>
            <p:cNvPr id="12" name="TextBox 11">
              <a:extLst>
                <a:ext uri="{FF2B5EF4-FFF2-40B4-BE49-F238E27FC236}">
                  <a16:creationId xmlns:a16="http://schemas.microsoft.com/office/drawing/2014/main" id="{64468757-1A45-C741-B3C7-32E0BE9F32BB}"/>
                </a:ext>
              </a:extLst>
            </p:cNvPr>
            <p:cNvSpPr txBox="1"/>
            <p:nvPr/>
          </p:nvSpPr>
          <p:spPr>
            <a:xfrm>
              <a:off x="4376138" y="5466304"/>
              <a:ext cx="3436675" cy="492443"/>
            </a:xfrm>
            <a:prstGeom prst="rect">
              <a:avLst/>
            </a:prstGeom>
          </p:spPr>
          <p:txBody>
            <a:bodyPr vert="horz" wrap="square" lIns="0" tIns="0" rIns="0" bIns="0" rtlCol="0" anchor="ctr" anchorCtr="0">
              <a:spAutoFit/>
            </a:bodyPr>
            <a:lstStyle/>
            <a:p>
              <a:pPr lvl="0" algn="ctr">
                <a:defRPr/>
              </a:pPr>
              <a:r>
                <a:rPr lang="en-US" sz="1200">
                  <a:solidFill>
                    <a:schemeClr val="bg2">
                      <a:lumMod val="25000"/>
                    </a:schemeClr>
                  </a:solidFill>
                </a:rPr>
                <a:t>If </a:t>
              </a:r>
              <a:r>
                <a:rPr lang="en-US" sz="1200" b="1">
                  <a:solidFill>
                    <a:schemeClr val="bg2">
                      <a:lumMod val="25000"/>
                    </a:schemeClr>
                  </a:solidFill>
                </a:rPr>
                <a:t>distance</a:t>
              </a:r>
              <a:r>
                <a:rPr lang="en-US" sz="1200">
                  <a:solidFill>
                    <a:schemeClr val="bg2">
                      <a:lumMod val="25000"/>
                    </a:schemeClr>
                  </a:solidFill>
                </a:rPr>
                <a:t> makes an </a:t>
              </a:r>
              <a:br>
                <a:rPr lang="en-US" sz="1200">
                  <a:solidFill>
                    <a:schemeClr val="bg2">
                      <a:lumMod val="25000"/>
                    </a:schemeClr>
                  </a:solidFill>
                </a:rPr>
              </a:br>
              <a:r>
                <a:rPr lang="en-US" sz="1200">
                  <a:solidFill>
                    <a:schemeClr val="bg2">
                      <a:lumMod val="25000"/>
                    </a:schemeClr>
                  </a:solidFill>
                </a:rPr>
                <a:t>office visit difficult</a:t>
              </a:r>
            </a:p>
          </p:txBody>
        </p:sp>
        <p:pic>
          <p:nvPicPr>
            <p:cNvPr id="13" name="Picture 12">
              <a:extLst>
                <a:ext uri="{FF2B5EF4-FFF2-40B4-BE49-F238E27FC236}">
                  <a16:creationId xmlns:a16="http://schemas.microsoft.com/office/drawing/2014/main" id="{D4DBDF06-98F1-264C-B603-517D18F074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1712" y="3932508"/>
              <a:ext cx="1453830" cy="1453830"/>
            </a:xfrm>
            <a:prstGeom prst="ellipse">
              <a:avLst/>
            </a:prstGeom>
            <a:effectLst>
              <a:outerShdw blurRad="88900" dist="38100" dir="2700000" algn="ctr" rotWithShape="0">
                <a:srgbClr val="000000">
                  <a:alpha val="30000"/>
                </a:srgbClr>
              </a:outerShdw>
            </a:effectLst>
          </p:spPr>
        </p:pic>
      </p:grpSp>
      <p:grpSp>
        <p:nvGrpSpPr>
          <p:cNvPr id="14" name="Group 13">
            <a:extLst>
              <a:ext uri="{FF2B5EF4-FFF2-40B4-BE49-F238E27FC236}">
                <a16:creationId xmlns:a16="http://schemas.microsoft.com/office/drawing/2014/main" id="{317A5133-72EC-4741-BB07-7D8A65CF4829}"/>
              </a:ext>
            </a:extLst>
          </p:cNvPr>
          <p:cNvGrpSpPr/>
          <p:nvPr/>
        </p:nvGrpSpPr>
        <p:grpSpPr>
          <a:xfrm>
            <a:off x="843016" y="1900542"/>
            <a:ext cx="2024203" cy="1521044"/>
            <a:chOff x="1133475" y="1573980"/>
            <a:chExt cx="2698938" cy="2028059"/>
          </a:xfrm>
        </p:grpSpPr>
        <p:sp>
          <p:nvSpPr>
            <p:cNvPr id="15" name="TextBox 14">
              <a:extLst>
                <a:ext uri="{FF2B5EF4-FFF2-40B4-BE49-F238E27FC236}">
                  <a16:creationId xmlns:a16="http://schemas.microsoft.com/office/drawing/2014/main" id="{05D5A664-2A39-E241-BAAE-14928B844F8D}"/>
                </a:ext>
              </a:extLst>
            </p:cNvPr>
            <p:cNvSpPr txBox="1"/>
            <p:nvPr/>
          </p:nvSpPr>
          <p:spPr>
            <a:xfrm>
              <a:off x="1133475" y="3109596"/>
              <a:ext cx="2698938" cy="492443"/>
            </a:xfrm>
            <a:prstGeom prst="rect">
              <a:avLst/>
            </a:prstGeom>
          </p:spPr>
          <p:txBody>
            <a:bodyPr vert="horz" wrap="square" lIns="0" tIns="0" rIns="0" bIns="0" rtlCol="0" anchor="ctr" anchorCtr="0">
              <a:spAutoFit/>
            </a:bodyPr>
            <a:lstStyle/>
            <a:p>
              <a:pPr lvl="0" algn="ctr">
                <a:defRPr/>
              </a:pPr>
              <a:r>
                <a:rPr lang="en-US" sz="1200" b="1" dirty="0">
                  <a:solidFill>
                    <a:schemeClr val="bg2">
                      <a:lumMod val="25000"/>
                    </a:schemeClr>
                  </a:solidFill>
                </a:rPr>
                <a:t>Pediatric care </a:t>
              </a:r>
              <a:r>
                <a:rPr lang="en-US" sz="1200" dirty="0">
                  <a:solidFill>
                    <a:schemeClr val="bg2">
                      <a:lumMod val="25000"/>
                    </a:schemeClr>
                  </a:solidFill>
                </a:rPr>
                <a:t>for ages  two years or older</a:t>
              </a:r>
            </a:p>
          </p:txBody>
        </p:sp>
        <p:pic>
          <p:nvPicPr>
            <p:cNvPr id="16" name="Picture 15">
              <a:extLst>
                <a:ext uri="{FF2B5EF4-FFF2-40B4-BE49-F238E27FC236}">
                  <a16:creationId xmlns:a16="http://schemas.microsoft.com/office/drawing/2014/main" id="{D396D692-1BA6-1D48-B16D-81115ACA4C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3402" y="1573980"/>
              <a:ext cx="1459084" cy="1459084"/>
            </a:xfrm>
            <a:prstGeom prst="ellipse">
              <a:avLst/>
            </a:prstGeom>
            <a:effectLst>
              <a:outerShdw blurRad="88900" dist="38100" dir="2700000" algn="ctr" rotWithShape="0">
                <a:srgbClr val="000000">
                  <a:alpha val="30000"/>
                </a:srgbClr>
              </a:outerShdw>
            </a:effectLst>
          </p:spPr>
        </p:pic>
      </p:grpSp>
      <p:grpSp>
        <p:nvGrpSpPr>
          <p:cNvPr id="17" name="Group 16">
            <a:extLst>
              <a:ext uri="{FF2B5EF4-FFF2-40B4-BE49-F238E27FC236}">
                <a16:creationId xmlns:a16="http://schemas.microsoft.com/office/drawing/2014/main" id="{29EDAF3B-1323-AE40-9DB8-D0B828509DE5}"/>
              </a:ext>
            </a:extLst>
          </p:cNvPr>
          <p:cNvGrpSpPr/>
          <p:nvPr/>
        </p:nvGrpSpPr>
        <p:grpSpPr>
          <a:xfrm>
            <a:off x="3525370" y="1903082"/>
            <a:ext cx="2079079" cy="1518502"/>
            <a:chOff x="4709947" y="1577367"/>
            <a:chExt cx="2772106" cy="2024669"/>
          </a:xfrm>
        </p:grpSpPr>
        <p:sp>
          <p:nvSpPr>
            <p:cNvPr id="18" name="TextBox 17">
              <a:extLst>
                <a:ext uri="{FF2B5EF4-FFF2-40B4-BE49-F238E27FC236}">
                  <a16:creationId xmlns:a16="http://schemas.microsoft.com/office/drawing/2014/main" id="{3FA9108E-6654-7D43-AFE2-90638E721B42}"/>
                </a:ext>
              </a:extLst>
            </p:cNvPr>
            <p:cNvSpPr txBox="1"/>
            <p:nvPr/>
          </p:nvSpPr>
          <p:spPr>
            <a:xfrm>
              <a:off x="4709947" y="3109594"/>
              <a:ext cx="2772106" cy="492442"/>
            </a:xfrm>
            <a:prstGeom prst="rect">
              <a:avLst/>
            </a:prstGeom>
          </p:spPr>
          <p:txBody>
            <a:bodyPr vert="horz" wrap="square" lIns="0" tIns="0" rIns="0" bIns="0" rtlCol="0" anchor="ctr" anchorCtr="0">
              <a:spAutoFit/>
            </a:bodyPr>
            <a:lstStyle/>
            <a:p>
              <a:pPr algn="ctr">
                <a:defRPr/>
              </a:pPr>
              <a:r>
                <a:rPr lang="en-US" sz="1200">
                  <a:solidFill>
                    <a:schemeClr val="bg2">
                      <a:lumMod val="25000"/>
                    </a:schemeClr>
                  </a:solidFill>
                </a:rPr>
                <a:t>If there’s </a:t>
              </a:r>
              <a:r>
                <a:rPr lang="en-US" sz="1200" b="1">
                  <a:solidFill>
                    <a:schemeClr val="bg2">
                      <a:lumMod val="25000"/>
                    </a:schemeClr>
                  </a:solidFill>
                </a:rPr>
                <a:t>no time </a:t>
              </a:r>
              <a:br>
                <a:rPr lang="en-US" sz="1200" b="1">
                  <a:solidFill>
                    <a:schemeClr val="bg2">
                      <a:lumMod val="25000"/>
                    </a:schemeClr>
                  </a:solidFill>
                </a:rPr>
              </a:br>
              <a:r>
                <a:rPr lang="en-US" sz="1200">
                  <a:solidFill>
                    <a:schemeClr val="bg2">
                      <a:lumMod val="25000"/>
                    </a:schemeClr>
                  </a:solidFill>
                </a:rPr>
                <a:t>for an office visit</a:t>
              </a:r>
            </a:p>
          </p:txBody>
        </p:sp>
        <p:pic>
          <p:nvPicPr>
            <p:cNvPr id="19" name="Picture 18" descr="A person holding a computer&#10;&#10;Description automatically generated">
              <a:extLst>
                <a:ext uri="{FF2B5EF4-FFF2-40B4-BE49-F238E27FC236}">
                  <a16:creationId xmlns:a16="http://schemas.microsoft.com/office/drawing/2014/main" id="{D8020012-73C7-084F-BA8D-AFB65918964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66458" y="1577367"/>
              <a:ext cx="1459084" cy="1459084"/>
            </a:xfrm>
            <a:prstGeom prst="ellipse">
              <a:avLst/>
            </a:prstGeom>
            <a:effectLst>
              <a:outerShdw blurRad="88900" dist="38100" dir="2700000" algn="ctr" rotWithShape="0">
                <a:srgbClr val="000000">
                  <a:alpha val="30000"/>
                </a:srgbClr>
              </a:outerShdw>
            </a:effectLst>
          </p:spPr>
        </p:pic>
      </p:grpSp>
      <p:grpSp>
        <p:nvGrpSpPr>
          <p:cNvPr id="20" name="Group 19">
            <a:extLst>
              <a:ext uri="{FF2B5EF4-FFF2-40B4-BE49-F238E27FC236}">
                <a16:creationId xmlns:a16="http://schemas.microsoft.com/office/drawing/2014/main" id="{9E4425C0-29B1-0048-91A2-BE5AE0D5E5D0}"/>
              </a:ext>
            </a:extLst>
          </p:cNvPr>
          <p:cNvGrpSpPr/>
          <p:nvPr/>
        </p:nvGrpSpPr>
        <p:grpSpPr>
          <a:xfrm>
            <a:off x="6199441" y="1900542"/>
            <a:ext cx="2177306" cy="1519772"/>
            <a:chOff x="8275375" y="1573980"/>
            <a:chExt cx="2903075" cy="2026363"/>
          </a:xfrm>
        </p:grpSpPr>
        <p:sp>
          <p:nvSpPr>
            <p:cNvPr id="21" name="TextBox 20">
              <a:extLst>
                <a:ext uri="{FF2B5EF4-FFF2-40B4-BE49-F238E27FC236}">
                  <a16:creationId xmlns:a16="http://schemas.microsoft.com/office/drawing/2014/main" id="{B9E71C76-05E6-C64D-B43F-30DFE8E5E3EB}"/>
                </a:ext>
              </a:extLst>
            </p:cNvPr>
            <p:cNvSpPr txBox="1"/>
            <p:nvPr/>
          </p:nvSpPr>
          <p:spPr>
            <a:xfrm>
              <a:off x="8275375" y="3107900"/>
              <a:ext cx="2903075" cy="492443"/>
            </a:xfrm>
            <a:prstGeom prst="rect">
              <a:avLst/>
            </a:prstGeom>
          </p:spPr>
          <p:txBody>
            <a:bodyPr vert="horz" wrap="square" lIns="0" tIns="0" rIns="0" bIns="0" rtlCol="0" anchor="ctr" anchorCtr="0">
              <a:spAutoFit/>
            </a:bodyPr>
            <a:lstStyle/>
            <a:p>
              <a:pPr algn="ctr">
                <a:defRPr/>
              </a:pPr>
              <a:r>
                <a:rPr lang="en-US" sz="1200">
                  <a:solidFill>
                    <a:schemeClr val="bg2">
                      <a:lumMod val="25000"/>
                    </a:schemeClr>
                  </a:solidFill>
                </a:rPr>
                <a:t>If you need a short-term </a:t>
              </a:r>
            </a:p>
            <a:p>
              <a:pPr algn="ctr">
                <a:defRPr/>
              </a:pPr>
              <a:r>
                <a:rPr lang="en-US" sz="1200" b="1">
                  <a:solidFill>
                    <a:schemeClr val="bg2">
                      <a:lumMod val="25000"/>
                    </a:schemeClr>
                  </a:solidFill>
                </a:rPr>
                <a:t>prescription refill*</a:t>
              </a:r>
            </a:p>
          </p:txBody>
        </p:sp>
        <p:pic>
          <p:nvPicPr>
            <p:cNvPr id="22" name="Picture 21">
              <a:extLst>
                <a:ext uri="{FF2B5EF4-FFF2-40B4-BE49-F238E27FC236}">
                  <a16:creationId xmlns:a16="http://schemas.microsoft.com/office/drawing/2014/main" id="{B2E3F348-36C7-174D-833E-003D8E6FB3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79514" y="1573980"/>
              <a:ext cx="1459084" cy="1459084"/>
            </a:xfrm>
            <a:prstGeom prst="ellipse">
              <a:avLst/>
            </a:prstGeom>
            <a:effectLst>
              <a:outerShdw blurRad="88900" dist="38100" dir="2700000" algn="ctr" rotWithShape="0">
                <a:srgbClr val="000000">
                  <a:alpha val="30000"/>
                </a:srgbClr>
              </a:outerShdw>
            </a:effectLst>
          </p:spPr>
        </p:pic>
      </p:grpSp>
    </p:spTree>
    <p:extLst>
      <p:ext uri="{BB962C8B-B14F-4D97-AF65-F5344CB8AC3E}">
        <p14:creationId xmlns:p14="http://schemas.microsoft.com/office/powerpoint/2010/main" val="27494291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2282BB9-A750-7D42-B1C8-939B05DC0BC4}"/>
              </a:ext>
            </a:extLst>
          </p:cNvPr>
          <p:cNvSpPr>
            <a:spLocks noGrp="1"/>
          </p:cNvSpPr>
          <p:nvPr>
            <p:ph type="pic" sz="quarter" idx="11"/>
          </p:nvPr>
        </p:nvSpPr>
        <p:spPr/>
      </p:sp>
      <p:sp>
        <p:nvSpPr>
          <p:cNvPr id="3" name="Title 2">
            <a:extLst>
              <a:ext uri="{FF2B5EF4-FFF2-40B4-BE49-F238E27FC236}">
                <a16:creationId xmlns:a16="http://schemas.microsoft.com/office/drawing/2014/main" id="{00EBEFBA-28ED-4762-9D7F-8D4203DE4220}"/>
              </a:ext>
            </a:extLst>
          </p:cNvPr>
          <p:cNvSpPr>
            <a:spLocks noGrp="1"/>
          </p:cNvSpPr>
          <p:nvPr>
            <p:ph type="title"/>
          </p:nvPr>
        </p:nvSpPr>
        <p:spPr/>
        <p:txBody>
          <a:bodyPr/>
          <a:lstStyle/>
          <a:p>
            <a:r>
              <a:rPr lang="en-US" dirty="0"/>
              <a:t>Mental Health Care: Confidential, ongoing support</a:t>
            </a:r>
          </a:p>
        </p:txBody>
      </p:sp>
      <p:sp>
        <p:nvSpPr>
          <p:cNvPr id="4" name="Text Placeholder 3">
            <a:extLst>
              <a:ext uri="{FF2B5EF4-FFF2-40B4-BE49-F238E27FC236}">
                <a16:creationId xmlns:a16="http://schemas.microsoft.com/office/drawing/2014/main" id="{698848BE-E313-4057-BC75-9E47A8F71AE7}"/>
              </a:ext>
            </a:extLst>
          </p:cNvPr>
          <p:cNvSpPr>
            <a:spLocks noGrp="1"/>
          </p:cNvSpPr>
          <p:nvPr>
            <p:ph type="body" sz="quarter" idx="12"/>
          </p:nvPr>
        </p:nvSpPr>
        <p:spPr>
          <a:xfrm>
            <a:off x="217156" y="627999"/>
            <a:ext cx="4155948" cy="3243953"/>
          </a:xfrm>
        </p:spPr>
        <p:txBody>
          <a:bodyPr/>
          <a:lstStyle/>
          <a:p>
            <a:r>
              <a:rPr lang="en-US" dirty="0"/>
              <a:t>Patients select their choice of board-certified psychiatrists, licensed psychologists, therapists or counselors</a:t>
            </a:r>
          </a:p>
          <a:p>
            <a:r>
              <a:rPr lang="en-US" dirty="0"/>
              <a:t>Talk to the same therapist on-going for anxiety, eating disorders, depression, grief, family difficulties, and more</a:t>
            </a:r>
          </a:p>
          <a:p>
            <a:pPr>
              <a:buClr>
                <a:srgbClr val="000000"/>
              </a:buClr>
            </a:pPr>
            <a:r>
              <a:rPr lang="en-US" dirty="0"/>
              <a:t>Available 7 days a week, </a:t>
            </a:r>
            <a:br>
              <a:rPr lang="en-US" dirty="0"/>
            </a:br>
            <a:r>
              <a:rPr lang="en-US" dirty="0"/>
              <a:t>from 7am–9pm local time, by video</a:t>
            </a:r>
          </a:p>
          <a:p>
            <a:pPr>
              <a:buClr>
                <a:srgbClr val="000000"/>
              </a:buClr>
            </a:pPr>
            <a:r>
              <a:rPr lang="en-US" dirty="0"/>
              <a:t>Receive discreet and confidential support from wherever the member </a:t>
            </a:r>
            <a:br>
              <a:rPr lang="en-US" dirty="0"/>
            </a:br>
            <a:r>
              <a:rPr lang="en-US" dirty="0"/>
              <a:t>is most comfortable</a:t>
            </a:r>
          </a:p>
          <a:p>
            <a:endParaRPr lang="en-US" dirty="0"/>
          </a:p>
        </p:txBody>
      </p:sp>
      <p:pic>
        <p:nvPicPr>
          <p:cNvPr id="9" name="Picture 8">
            <a:extLst>
              <a:ext uri="{FF2B5EF4-FFF2-40B4-BE49-F238E27FC236}">
                <a16:creationId xmlns:a16="http://schemas.microsoft.com/office/drawing/2014/main" id="{7BCDFC6B-B5E5-734E-8524-E8E505CEE4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8304" y="1714500"/>
            <a:ext cx="4149090" cy="3695700"/>
          </a:xfrm>
          <a:prstGeom prst="rect">
            <a:avLst/>
          </a:prstGeom>
        </p:spPr>
      </p:pic>
      <p:pic>
        <p:nvPicPr>
          <p:cNvPr id="11" name="Picture 10">
            <a:extLst>
              <a:ext uri="{FF2B5EF4-FFF2-40B4-BE49-F238E27FC236}">
                <a16:creationId xmlns:a16="http://schemas.microsoft.com/office/drawing/2014/main" id="{698F952F-6A0C-5442-8CD5-7C45BA53CA68}"/>
              </a:ext>
            </a:extLst>
          </p:cNvPr>
          <p:cNvPicPr>
            <a:picLocks noChangeAspect="1"/>
          </p:cNvPicPr>
          <p:nvPr/>
        </p:nvPicPr>
        <p:blipFill>
          <a:blip r:embed="rId4"/>
          <a:stretch>
            <a:fillRect/>
          </a:stretch>
        </p:blipFill>
        <p:spPr>
          <a:xfrm>
            <a:off x="4711446" y="1714500"/>
            <a:ext cx="4162806" cy="3711994"/>
          </a:xfrm>
          <a:prstGeom prst="rect">
            <a:avLst/>
          </a:prstGeom>
        </p:spPr>
      </p:pic>
      <p:sp>
        <p:nvSpPr>
          <p:cNvPr id="7" name="Text Placeholder 6">
            <a:extLst>
              <a:ext uri="{FF2B5EF4-FFF2-40B4-BE49-F238E27FC236}">
                <a16:creationId xmlns:a16="http://schemas.microsoft.com/office/drawing/2014/main" id="{0C4CE457-D206-4A1A-8EC8-BF4473AB30E8}"/>
              </a:ext>
            </a:extLst>
          </p:cNvPr>
          <p:cNvSpPr txBox="1">
            <a:spLocks/>
          </p:cNvSpPr>
          <p:nvPr/>
        </p:nvSpPr>
        <p:spPr bwMode="gray">
          <a:xfrm>
            <a:off x="284253" y="3664657"/>
            <a:ext cx="4155948" cy="2292935"/>
          </a:xfrm>
          <a:prstGeom prst="rect">
            <a:avLst/>
          </a:prstGeom>
        </p:spPr>
        <p:txBody>
          <a:bodyPr vert="horz" lIns="0" tIns="0" rIns="0" bIns="0" rtlCol="0">
            <a:spAutoFit/>
          </a:bodyPr>
          <a:lst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r>
              <a:rPr lang="en-US" sz="1050" b="1" dirty="0"/>
              <a:t>Adolescents ages 13-17 can now receive the same care provided to adults with Mental Health Care*</a:t>
            </a:r>
          </a:p>
          <a:p>
            <a:r>
              <a:rPr lang="en-US" sz="1050" dirty="0"/>
              <a:t>They can receive support and counseling for issues like:</a:t>
            </a:r>
          </a:p>
          <a:p>
            <a:pPr lvl="1"/>
            <a:r>
              <a:rPr lang="en-US" sz="1050" dirty="0"/>
              <a:t>Anxiety</a:t>
            </a:r>
          </a:p>
          <a:p>
            <a:pPr lvl="1"/>
            <a:r>
              <a:rPr lang="en-US" sz="1050" dirty="0"/>
              <a:t>Depression</a:t>
            </a:r>
          </a:p>
          <a:p>
            <a:pPr lvl="1"/>
            <a:r>
              <a:rPr lang="en-US" sz="1050" dirty="0"/>
              <a:t>Stress</a:t>
            </a:r>
          </a:p>
          <a:p>
            <a:pPr lvl="1"/>
            <a:r>
              <a:rPr lang="en-US" sz="1050" dirty="0"/>
              <a:t>Family issues</a:t>
            </a:r>
          </a:p>
          <a:p>
            <a:pPr lvl="1"/>
            <a:r>
              <a:rPr lang="en-US" sz="1050" dirty="0"/>
              <a:t>ADHD</a:t>
            </a:r>
          </a:p>
        </p:txBody>
      </p:sp>
      <p:cxnSp>
        <p:nvCxnSpPr>
          <p:cNvPr id="6" name="Straight Connector 5">
            <a:extLst>
              <a:ext uri="{FF2B5EF4-FFF2-40B4-BE49-F238E27FC236}">
                <a16:creationId xmlns:a16="http://schemas.microsoft.com/office/drawing/2014/main" id="{9FA729A1-16BD-4FDE-A8BD-F5E06430A0A0}"/>
              </a:ext>
            </a:extLst>
          </p:cNvPr>
          <p:cNvCxnSpPr/>
          <p:nvPr/>
        </p:nvCxnSpPr>
        <p:spPr>
          <a:xfrm>
            <a:off x="150059" y="3450437"/>
            <a:ext cx="4282497" cy="0"/>
          </a:xfrm>
          <a:prstGeom prst="line">
            <a:avLst/>
          </a:prstGeom>
          <a:ln w="12700" cmpd="sng">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2958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16FF7B-F48C-8141-9A6B-B65CBC2C799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0EBEFBA-28ED-4762-9D7F-8D4203DE4220}"/>
              </a:ext>
            </a:extLst>
          </p:cNvPr>
          <p:cNvSpPr>
            <a:spLocks noGrp="1"/>
          </p:cNvSpPr>
          <p:nvPr>
            <p:ph type="title"/>
          </p:nvPr>
        </p:nvSpPr>
        <p:spPr>
          <a:xfrm>
            <a:off x="352697" y="230234"/>
            <a:ext cx="8593074" cy="369332"/>
          </a:xfrm>
        </p:spPr>
        <p:txBody>
          <a:bodyPr/>
          <a:lstStyle/>
          <a:p>
            <a:r>
              <a:rPr lang="en-US" dirty="0"/>
              <a:t>Dermatology: Quick, reliable access to skin specialists </a:t>
            </a:r>
          </a:p>
        </p:txBody>
      </p:sp>
      <p:sp>
        <p:nvSpPr>
          <p:cNvPr id="7" name="Text Placeholder 6">
            <a:extLst>
              <a:ext uri="{FF2B5EF4-FFF2-40B4-BE49-F238E27FC236}">
                <a16:creationId xmlns:a16="http://schemas.microsoft.com/office/drawing/2014/main" id="{56483458-DCB4-43B9-8A4F-47DDD9508D85}"/>
              </a:ext>
            </a:extLst>
          </p:cNvPr>
          <p:cNvSpPr>
            <a:spLocks noGrp="1"/>
          </p:cNvSpPr>
          <p:nvPr>
            <p:ph type="body" sz="quarter" idx="12"/>
          </p:nvPr>
        </p:nvSpPr>
        <p:spPr>
          <a:xfrm>
            <a:off x="352697" y="911134"/>
            <a:ext cx="4155948" cy="3293197"/>
          </a:xfrm>
        </p:spPr>
        <p:txBody>
          <a:bodyPr/>
          <a:lstStyle/>
          <a:p>
            <a:r>
              <a:rPr lang="en-US" dirty="0"/>
              <a:t>Access to board-certified </a:t>
            </a:r>
            <a:br>
              <a:rPr lang="en-US" dirty="0"/>
            </a:br>
            <a:r>
              <a:rPr lang="en-US" dirty="0"/>
              <a:t>dermatologists via web or app</a:t>
            </a:r>
          </a:p>
          <a:p>
            <a:r>
              <a:rPr lang="en-US" dirty="0"/>
              <a:t>Treats acute or ongoing skin conditions like psoriasis, skin infection, rosacea, and more</a:t>
            </a:r>
          </a:p>
          <a:p>
            <a:r>
              <a:rPr lang="en-US" dirty="0"/>
              <a:t>Images shared to receive a </a:t>
            </a:r>
            <a:br>
              <a:rPr lang="en-US" dirty="0"/>
            </a:br>
            <a:r>
              <a:rPr lang="en-US" dirty="0"/>
              <a:t>diagnosis within two business days </a:t>
            </a:r>
          </a:p>
          <a:p>
            <a:r>
              <a:rPr lang="en-US" dirty="0"/>
              <a:t>Providers can prescribe </a:t>
            </a:r>
            <a:br>
              <a:rPr lang="en-US" dirty="0"/>
            </a:br>
            <a:r>
              <a:rPr lang="en-US" dirty="0"/>
              <a:t>approved medications</a:t>
            </a:r>
          </a:p>
          <a:p>
            <a:pPr defTabSz="457173">
              <a:defRPr/>
            </a:pPr>
            <a:r>
              <a:rPr lang="en-US" dirty="0"/>
              <a:t>Follow-up with the doctor </a:t>
            </a:r>
            <a:br>
              <a:rPr lang="en-US" dirty="0"/>
            </a:br>
            <a:r>
              <a:rPr lang="en-US" dirty="0"/>
              <a:t>within 7 days after the visit</a:t>
            </a:r>
          </a:p>
          <a:p>
            <a:endParaRPr lang="en-US" dirty="0"/>
          </a:p>
        </p:txBody>
      </p:sp>
    </p:spTree>
    <p:extLst>
      <p:ext uri="{BB962C8B-B14F-4D97-AF65-F5344CB8AC3E}">
        <p14:creationId xmlns:p14="http://schemas.microsoft.com/office/powerpoint/2010/main" val="34367153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20190905_02_02_01286_final">
            <a:extLst>
              <a:ext uri="{FF2B5EF4-FFF2-40B4-BE49-F238E27FC236}">
                <a16:creationId xmlns:a16="http://schemas.microsoft.com/office/drawing/2014/main" id="{1B52DE5A-CF06-4901-9A2C-FC68616989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666" t="57" r="20998" b="-1"/>
          <a:stretch/>
        </p:blipFill>
        <p:spPr>
          <a:xfrm>
            <a:off x="6221121" y="856580"/>
            <a:ext cx="2922880" cy="5144840"/>
          </a:xfrm>
          <a:prstGeom prst="rect">
            <a:avLst/>
          </a:prstGeom>
        </p:spPr>
      </p:pic>
      <p:sp>
        <p:nvSpPr>
          <p:cNvPr id="9" name="Rectangle 8">
            <a:extLst>
              <a:ext uri="{FF2B5EF4-FFF2-40B4-BE49-F238E27FC236}">
                <a16:creationId xmlns:a16="http://schemas.microsoft.com/office/drawing/2014/main" id="{B4199077-5B3E-4691-BC22-D434599C55FD}"/>
              </a:ext>
            </a:extLst>
          </p:cNvPr>
          <p:cNvSpPr/>
          <p:nvPr/>
        </p:nvSpPr>
        <p:spPr>
          <a:xfrm>
            <a:off x="-30251" y="856580"/>
            <a:ext cx="3178236" cy="5144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16" name="Rectangle 15">
            <a:extLst>
              <a:ext uri="{FF2B5EF4-FFF2-40B4-BE49-F238E27FC236}">
                <a16:creationId xmlns:a16="http://schemas.microsoft.com/office/drawing/2014/main" id="{E0C4A421-3C83-4BF1-A9BE-BC7BC118303F}"/>
              </a:ext>
            </a:extLst>
          </p:cNvPr>
          <p:cNvSpPr/>
          <p:nvPr/>
        </p:nvSpPr>
        <p:spPr>
          <a:xfrm>
            <a:off x="324347" y="1426744"/>
            <a:ext cx="2598852" cy="590931"/>
          </a:xfrm>
          <a:prstGeom prst="rect">
            <a:avLst/>
          </a:prstGeom>
        </p:spPr>
        <p:txBody>
          <a:bodyPr wrap="square">
            <a:spAutoFit/>
          </a:bodyPr>
          <a:lstStyle/>
          <a:p>
            <a:pPr>
              <a:lnSpc>
                <a:spcPct val="90000"/>
              </a:lnSpc>
              <a:spcAft>
                <a:spcPts val="300"/>
              </a:spcAft>
            </a:pPr>
            <a:r>
              <a:rPr lang="en-US" b="1" dirty="0">
                <a:solidFill>
                  <a:schemeClr val="tx2"/>
                </a:solidFill>
              </a:rPr>
              <a:t>Get low cost/no-cost care</a:t>
            </a:r>
            <a:r>
              <a:rPr lang="en-US" dirty="0">
                <a:solidFill>
                  <a:schemeClr val="tx2"/>
                </a:solidFill>
              </a:rPr>
              <a:t>*</a:t>
            </a:r>
            <a:r>
              <a:rPr lang="en-US" b="1" dirty="0">
                <a:solidFill>
                  <a:schemeClr val="tx2"/>
                </a:solidFill>
              </a:rPr>
              <a:t> at MinuteClinic</a:t>
            </a:r>
            <a:r>
              <a:rPr lang="en-US" sz="1200" baseline="60000" dirty="0">
                <a:solidFill>
                  <a:schemeClr val="accent2"/>
                </a:solidFill>
              </a:rPr>
              <a:t>®</a:t>
            </a:r>
            <a:endParaRPr lang="en-US" baseline="60000" dirty="0">
              <a:solidFill>
                <a:schemeClr val="accent2"/>
              </a:solidFill>
            </a:endParaRPr>
          </a:p>
        </p:txBody>
      </p:sp>
      <p:sp>
        <p:nvSpPr>
          <p:cNvPr id="12" name="TextBox 11">
            <a:extLst>
              <a:ext uri="{FF2B5EF4-FFF2-40B4-BE49-F238E27FC236}">
                <a16:creationId xmlns:a16="http://schemas.microsoft.com/office/drawing/2014/main" id="{4D2041A1-7904-4BE7-B342-4DB6602BCC46}"/>
              </a:ext>
            </a:extLst>
          </p:cNvPr>
          <p:cNvSpPr txBox="1"/>
          <p:nvPr/>
        </p:nvSpPr>
        <p:spPr>
          <a:xfrm>
            <a:off x="405706" y="2141725"/>
            <a:ext cx="2363919" cy="1524776"/>
          </a:xfrm>
          <a:prstGeom prst="rect">
            <a:avLst/>
          </a:prstGeom>
          <a:noFill/>
        </p:spPr>
        <p:txBody>
          <a:bodyPr wrap="square" lIns="0" tIns="0" rIns="0" bIns="0" rtlCol="0">
            <a:spAutoFit/>
          </a:bodyPr>
          <a:lstStyle/>
          <a:p>
            <a:pPr>
              <a:spcAft>
                <a:spcPts val="1350"/>
              </a:spcAft>
            </a:pPr>
            <a:r>
              <a:rPr lang="en-US" sz="1125" b="1" kern="0" dirty="0">
                <a:solidFill>
                  <a:schemeClr val="tx2"/>
                </a:solidFill>
              </a:rPr>
              <a:t>Access convenient, local care </a:t>
            </a:r>
            <a:br>
              <a:rPr lang="en-US" sz="1125" b="1" kern="0" dirty="0">
                <a:solidFill>
                  <a:schemeClr val="tx2"/>
                </a:solidFill>
              </a:rPr>
            </a:br>
            <a:r>
              <a:rPr lang="en-US" sz="1050" kern="0" dirty="0">
                <a:solidFill>
                  <a:schemeClr val="tx2"/>
                </a:solidFill>
              </a:rPr>
              <a:t>at MinuteClinic located inside </a:t>
            </a:r>
            <a:r>
              <a:rPr lang="en-US" sz="1050" dirty="0">
                <a:solidFill>
                  <a:schemeClr val="tx2"/>
                </a:solidFill>
              </a:rPr>
              <a:t>select CVS Pharmacy</a:t>
            </a:r>
            <a:r>
              <a:rPr lang="en-US" sz="1050" baseline="30000" dirty="0">
                <a:solidFill>
                  <a:schemeClr val="tx2"/>
                </a:solidFill>
              </a:rPr>
              <a:t>®</a:t>
            </a:r>
            <a:r>
              <a:rPr lang="en-US" sz="1050" dirty="0">
                <a:solidFill>
                  <a:schemeClr val="tx2"/>
                </a:solidFill>
              </a:rPr>
              <a:t> and Target locations</a:t>
            </a:r>
            <a:endParaRPr lang="en-US" sz="1050" kern="0" dirty="0">
              <a:solidFill>
                <a:schemeClr val="tx2"/>
              </a:solidFill>
            </a:endParaRPr>
          </a:p>
          <a:p>
            <a:pPr>
              <a:spcAft>
                <a:spcPts val="1350"/>
              </a:spcAft>
            </a:pPr>
            <a:r>
              <a:rPr lang="en-US" sz="1125" b="1" kern="0" dirty="0">
                <a:solidFill>
                  <a:schemeClr val="tx2"/>
                </a:solidFill>
              </a:rPr>
              <a:t>Available when you need it, </a:t>
            </a:r>
            <a:br>
              <a:rPr lang="en-US" sz="1125" b="1" kern="0" dirty="0">
                <a:solidFill>
                  <a:schemeClr val="tx2"/>
                </a:solidFill>
              </a:rPr>
            </a:br>
            <a:r>
              <a:rPr lang="en-US" sz="1050" kern="0" dirty="0">
                <a:solidFill>
                  <a:schemeClr val="tx2"/>
                </a:solidFill>
              </a:rPr>
              <a:t>including nights and weekends. </a:t>
            </a:r>
          </a:p>
          <a:p>
            <a:pPr>
              <a:spcAft>
                <a:spcPts val="1350"/>
              </a:spcAft>
            </a:pPr>
            <a:r>
              <a:rPr lang="en-US" sz="1125" b="1" kern="0" dirty="0">
                <a:solidFill>
                  <a:schemeClr val="tx2"/>
                </a:solidFill>
              </a:rPr>
              <a:t>Get the care you deserve,</a:t>
            </a:r>
            <a:r>
              <a:rPr lang="en-US" sz="1125" kern="0" dirty="0">
                <a:solidFill>
                  <a:schemeClr val="tx2"/>
                </a:solidFill>
              </a:rPr>
              <a:t> </a:t>
            </a:r>
            <a:br>
              <a:rPr lang="en-US" sz="1125" kern="0" dirty="0">
                <a:solidFill>
                  <a:schemeClr val="tx2"/>
                </a:solidFill>
              </a:rPr>
            </a:br>
            <a:r>
              <a:rPr lang="en-US" sz="1050" kern="0" dirty="0">
                <a:solidFill>
                  <a:schemeClr val="tx2"/>
                </a:solidFill>
              </a:rPr>
              <a:t>without the high out-of-pocket costs.</a:t>
            </a:r>
            <a:endParaRPr lang="en-US" sz="1125" kern="0" dirty="0">
              <a:solidFill>
                <a:schemeClr val="tx2"/>
              </a:solidFill>
            </a:endParaRPr>
          </a:p>
        </p:txBody>
      </p:sp>
      <p:sp>
        <p:nvSpPr>
          <p:cNvPr id="13" name="Rectangle 12">
            <a:extLst>
              <a:ext uri="{FF2B5EF4-FFF2-40B4-BE49-F238E27FC236}">
                <a16:creationId xmlns:a16="http://schemas.microsoft.com/office/drawing/2014/main" id="{17D3DFC1-1B2E-4917-8090-C38540A376E2}"/>
              </a:ext>
            </a:extLst>
          </p:cNvPr>
          <p:cNvSpPr/>
          <p:nvPr/>
        </p:nvSpPr>
        <p:spPr>
          <a:xfrm>
            <a:off x="317200" y="3829112"/>
            <a:ext cx="2739313" cy="1922321"/>
          </a:xfrm>
          <a:prstGeom prst="rect">
            <a:avLst/>
          </a:prstGeom>
        </p:spPr>
        <p:txBody>
          <a:bodyPr wrap="square">
            <a:spAutoFit/>
          </a:bodyPr>
          <a:lstStyle/>
          <a:p>
            <a:pPr marL="42874" indent="-42874">
              <a:spcAft>
                <a:spcPts val="450"/>
              </a:spcAft>
              <a:tabLst>
                <a:tab pos="42874" algn="l"/>
              </a:tabLst>
            </a:pPr>
            <a:r>
              <a:rPr lang="en-US" sz="675" dirty="0">
                <a:solidFill>
                  <a:schemeClr val="accent6"/>
                </a:solidFill>
              </a:rPr>
              <a:t>*	Applies only to covered services at MinuteClinic</a:t>
            </a:r>
            <a:r>
              <a:rPr lang="en-US" sz="675" baseline="30000" dirty="0">
                <a:solidFill>
                  <a:schemeClr val="accent6"/>
                </a:solidFill>
              </a:rPr>
              <a:t>®</a:t>
            </a:r>
            <a:r>
              <a:rPr lang="en-US" sz="675" dirty="0">
                <a:solidFill>
                  <a:schemeClr val="accent6"/>
                </a:solidFill>
              </a:rPr>
              <a:t>. Video visits are not a covered service under this visit. Members in indemnity plans are not eligible for this benefit. Such members should refer to their benefit plan documents in order to determine coverage and applicable cost share for clinic benefits and services, as applicable. Visit </a:t>
            </a:r>
            <a:r>
              <a:rPr lang="en-US" sz="675" b="1" dirty="0">
                <a:solidFill>
                  <a:schemeClr val="accent6"/>
                </a:solidFill>
              </a:rPr>
              <a:t>MinuteClinic.com </a:t>
            </a:r>
            <a:r>
              <a:rPr lang="en-US" sz="675" dirty="0">
                <a:solidFill>
                  <a:schemeClr val="accent6"/>
                </a:solidFill>
              </a:rPr>
              <a:t>for age and service restrictions.</a:t>
            </a:r>
          </a:p>
          <a:p>
            <a:pPr marL="42874" indent="-42874">
              <a:tabLst>
                <a:tab pos="42874" algn="l"/>
              </a:tabLst>
            </a:pPr>
            <a:r>
              <a:rPr lang="en-US" sz="675" dirty="0">
                <a:solidFill>
                  <a:schemeClr val="accent6"/>
                </a:solidFill>
                <a:ea typeface="Calibri" panose="020F0502020204030204" pitchFamily="34" charset="0"/>
              </a:rPr>
              <a:t>	</a:t>
            </a:r>
            <a:r>
              <a:rPr lang="en-US" sz="675" dirty="0">
                <a:solidFill>
                  <a:schemeClr val="accent6"/>
                </a:solidFill>
                <a:ea typeface="Calibri" panose="020F0502020204030204" pitchFamily="34" charset="0"/>
                <a:cs typeface="Calibri" panose="020F0502020204030204" pitchFamily="34" charset="0"/>
              </a:rPr>
              <a:t>The no-cost MinuteClinic benefit is not currently available to HMO membership in CA, Sutter JV membership in CA and members in the Indemnity plans are not eligible.</a:t>
            </a:r>
            <a:r>
              <a:rPr lang="en-US" sz="675" dirty="0">
                <a:solidFill>
                  <a:schemeClr val="accent6"/>
                </a:solidFill>
                <a:latin typeface="Proxima Nova"/>
                <a:ea typeface="Calibri" panose="020F0502020204030204" pitchFamily="34" charset="0"/>
                <a:cs typeface="Calibri" panose="020F0502020204030204" pitchFamily="34" charset="0"/>
              </a:rPr>
              <a:t> </a:t>
            </a:r>
            <a:r>
              <a:rPr lang="en-US" sz="675" dirty="0">
                <a:solidFill>
                  <a:schemeClr val="accent6"/>
                </a:solidFill>
              </a:rPr>
              <a:t>Includes select MinuteClinic</a:t>
            </a:r>
            <a:r>
              <a:rPr lang="en-US" sz="675" baseline="30000" dirty="0">
                <a:solidFill>
                  <a:schemeClr val="accent6"/>
                </a:solidFill>
              </a:rPr>
              <a:t>®</a:t>
            </a:r>
            <a:r>
              <a:rPr lang="en-US" sz="675" dirty="0">
                <a:solidFill>
                  <a:schemeClr val="accent6"/>
                </a:solidFill>
              </a:rPr>
              <a:t> services. Not all MinuteClinic services are covered. Please consult benefit documents to confirm which services are included. Members enrolled in qualified high-deductible health plans must meet their deductible before receiving covered non-preventive MinuteClinic services at no cost-share. However, such services </a:t>
            </a:r>
            <a:br>
              <a:rPr lang="en-US" sz="675" dirty="0">
                <a:solidFill>
                  <a:schemeClr val="accent6"/>
                </a:solidFill>
              </a:rPr>
            </a:br>
            <a:r>
              <a:rPr lang="en-US" sz="675" dirty="0">
                <a:solidFill>
                  <a:schemeClr val="accent6"/>
                </a:solidFill>
              </a:rPr>
              <a:t>are covered at negotiated contract rates. This benefit is not available in all states or on indemnity plans.</a:t>
            </a:r>
          </a:p>
        </p:txBody>
      </p:sp>
      <p:sp>
        <p:nvSpPr>
          <p:cNvPr id="22" name="TextBox 21">
            <a:extLst>
              <a:ext uri="{FF2B5EF4-FFF2-40B4-BE49-F238E27FC236}">
                <a16:creationId xmlns:a16="http://schemas.microsoft.com/office/drawing/2014/main" id="{B9E31B02-CA15-4829-AF56-C61F2541DA3D}"/>
              </a:ext>
            </a:extLst>
          </p:cNvPr>
          <p:cNvSpPr txBox="1"/>
          <p:nvPr/>
        </p:nvSpPr>
        <p:spPr>
          <a:xfrm>
            <a:off x="644819" y="5677046"/>
            <a:ext cx="6036612" cy="92333"/>
          </a:xfrm>
          <a:prstGeom prst="rect">
            <a:avLst/>
          </a:prstGeom>
          <a:noFill/>
        </p:spPr>
        <p:txBody>
          <a:bodyPr wrap="square" lIns="0" tIns="0" rIns="0" bIns="0" rtlCol="0" anchor="b">
            <a:spAutoFit/>
          </a:bodyPr>
          <a:lstStyle/>
          <a:p>
            <a:r>
              <a:rPr lang="en-US" sz="600" dirty="0">
                <a:solidFill>
                  <a:schemeClr val="tx2"/>
                </a:solidFill>
              </a:rPr>
              <a:t>©2021 Aetna Inc.</a:t>
            </a:r>
          </a:p>
        </p:txBody>
      </p:sp>
      <p:sp>
        <p:nvSpPr>
          <p:cNvPr id="23" name="Content Placeholder 8">
            <a:extLst>
              <a:ext uri="{FF2B5EF4-FFF2-40B4-BE49-F238E27FC236}">
                <a16:creationId xmlns:a16="http://schemas.microsoft.com/office/drawing/2014/main" id="{4DA9B89C-2113-4031-A0B0-743F0C6375C6}"/>
              </a:ext>
            </a:extLst>
          </p:cNvPr>
          <p:cNvSpPr txBox="1">
            <a:spLocks/>
          </p:cNvSpPr>
          <p:nvPr/>
        </p:nvSpPr>
        <p:spPr>
          <a:xfrm>
            <a:off x="418448" y="5633439"/>
            <a:ext cx="264344" cy="171495"/>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750" b="1">
                <a:latin typeface="+mn-lt"/>
                <a:ea typeface="Open Sans" panose="020B0606030504020204" pitchFamily="34" charset="0"/>
                <a:cs typeface="Arial" panose="020B0604020202020204" pitchFamily="34" charset="0"/>
              </a:rPr>
              <a:pPr algn="l"/>
              <a:t>13</a:t>
            </a:fld>
            <a:endParaRPr lang="en-US" sz="750" b="1" dirty="0">
              <a:latin typeface="+mn-lt"/>
              <a:ea typeface="Open Sans" panose="020B0606030504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0B0157D8-DC8C-44D6-BC85-32B05BA3D544}"/>
              </a:ext>
            </a:extLst>
          </p:cNvPr>
          <p:cNvCxnSpPr>
            <a:cxnSpLocks/>
          </p:cNvCxnSpPr>
          <p:nvPr/>
        </p:nvCxnSpPr>
        <p:spPr>
          <a:xfrm>
            <a:off x="430670" y="3223075"/>
            <a:ext cx="429499"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AC13A6-EFE0-4F32-9F8A-AC88145D0D2D}"/>
              </a:ext>
            </a:extLst>
          </p:cNvPr>
          <p:cNvCxnSpPr>
            <a:cxnSpLocks/>
          </p:cNvCxnSpPr>
          <p:nvPr/>
        </p:nvCxnSpPr>
        <p:spPr>
          <a:xfrm>
            <a:off x="430670" y="2733573"/>
            <a:ext cx="429499"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3C06A1-26C6-44D4-8A92-A7B552B67227}"/>
              </a:ext>
            </a:extLst>
          </p:cNvPr>
          <p:cNvSpPr/>
          <p:nvPr/>
        </p:nvSpPr>
        <p:spPr bwMode="gray">
          <a:xfrm>
            <a:off x="3486225" y="1472508"/>
            <a:ext cx="2356535" cy="422763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t"/>
          <a:lstStyle/>
          <a:p>
            <a:pPr defTabSz="685760">
              <a:spcAft>
                <a:spcPts val="900"/>
              </a:spcAft>
              <a:tabLst>
                <a:tab pos="901251" algn="l"/>
              </a:tabLst>
            </a:pPr>
            <a:r>
              <a:rPr lang="en-US" sz="1200" b="1" dirty="0">
                <a:solidFill>
                  <a:schemeClr val="tx2"/>
                </a:solidFill>
                <a:ea typeface="Open Sans" charset="0"/>
                <a:cs typeface="Open Sans" charset="0"/>
              </a:rPr>
              <a:t>MinuteClinic</a:t>
            </a:r>
            <a:r>
              <a:rPr lang="en-US" sz="1200" baseline="30000" dirty="0">
                <a:solidFill>
                  <a:schemeClr val="tx2"/>
                </a:solidFill>
                <a:ea typeface="Open Sans" charset="0"/>
                <a:cs typeface="Open Sans" charset="0"/>
              </a:rPr>
              <a:t>®</a:t>
            </a:r>
            <a:r>
              <a:rPr lang="en-US" sz="1200" b="1" dirty="0">
                <a:solidFill>
                  <a:schemeClr val="tx2"/>
                </a:solidFill>
                <a:ea typeface="Open Sans" charset="0"/>
                <a:cs typeface="Open Sans" charset="0"/>
              </a:rPr>
              <a:t> </a:t>
            </a:r>
            <a:r>
              <a:rPr lang="en-US" sz="1200" dirty="0">
                <a:solidFill>
                  <a:schemeClr val="tx2"/>
                </a:solidFill>
                <a:ea typeface="Open Sans" charset="0"/>
                <a:cs typeface="Open Sans" charset="0"/>
              </a:rPr>
              <a:t>services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Minor illnesses and injuries, like allergies, ear infections, flu-like symptoms, bug bites, stings and more</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Skin conditions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Wellness and physicals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Screenings and monitoring</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Vaccinations and injections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Travel health</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Women’s and men’s health services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Obstructive sleep apnea** screening assessment and diagnosis</a:t>
            </a:r>
          </a:p>
          <a:p>
            <a:pPr marL="84557" indent="-84557" defTabSz="685760">
              <a:spcAft>
                <a:spcPts val="450"/>
              </a:spcAft>
              <a:buFont typeface="Arial" panose="020B0604020202020204" pitchFamily="34" charset="0"/>
              <a:buChar char="•"/>
              <a:tabLst>
                <a:tab pos="901251" algn="l"/>
              </a:tabLst>
            </a:pPr>
            <a:r>
              <a:rPr lang="en-US" sz="900" dirty="0">
                <a:solidFill>
                  <a:schemeClr val="tx2"/>
                </a:solidFill>
              </a:rPr>
              <a:t>Point of care lab testing​</a:t>
            </a:r>
          </a:p>
          <a:p>
            <a:pPr>
              <a:spcAft>
                <a:spcPts val="2251"/>
              </a:spcAft>
            </a:pPr>
            <a:r>
              <a:rPr lang="en-US" sz="900" dirty="0">
                <a:solidFill>
                  <a:schemeClr val="tx2"/>
                </a:solidFill>
              </a:rPr>
              <a:t>MinuteClinic providers can also administer vaccines and write prescriptions, when medically appropriate.</a:t>
            </a:r>
          </a:p>
          <a:p>
            <a:pPr defTabSz="685760">
              <a:spcAft>
                <a:spcPts val="600"/>
              </a:spcAft>
              <a:tabLst>
                <a:tab pos="900353" algn="l"/>
              </a:tabLst>
            </a:pPr>
            <a:r>
              <a:rPr lang="en-US" sz="675" dirty="0">
                <a:solidFill>
                  <a:schemeClr val="accent6"/>
                </a:solidFill>
              </a:rPr>
              <a:t>For your best health, we encourage you to have a relationship with a primary care physician or other doctors. Tell them about your visit to MinuteClinic, or MinuteClinic can send a summary of your visit directly to them.</a:t>
            </a:r>
          </a:p>
          <a:p>
            <a:pPr marL="85748" indent="-85748" defTabSz="685760">
              <a:spcAft>
                <a:spcPts val="600"/>
              </a:spcAft>
              <a:tabLst>
                <a:tab pos="85748" algn="l"/>
                <a:tab pos="900353" algn="l"/>
              </a:tabLst>
            </a:pPr>
            <a:r>
              <a:rPr lang="en-US" sz="675" dirty="0">
                <a:solidFill>
                  <a:schemeClr val="accent6"/>
                </a:solidFill>
              </a:rPr>
              <a:t>**	Sleep apnea screening performed by MinuteClinic.</a:t>
            </a:r>
            <a:br>
              <a:rPr lang="en-US" sz="675" dirty="0">
                <a:solidFill>
                  <a:schemeClr val="accent6"/>
                </a:solidFill>
              </a:rPr>
            </a:br>
            <a:r>
              <a:rPr lang="en-US" sz="675" dirty="0">
                <a:solidFill>
                  <a:schemeClr val="accent6"/>
                </a:solidFill>
              </a:rPr>
              <a:t>Your MinuteClinic provider may prescribe a home sleep test, sleep test interpretation and diagnosis by an independent third party.</a:t>
            </a:r>
          </a:p>
        </p:txBody>
      </p:sp>
      <p:pic>
        <p:nvPicPr>
          <p:cNvPr id="15" name="Graphic 14">
            <a:extLst>
              <a:ext uri="{FF2B5EF4-FFF2-40B4-BE49-F238E27FC236}">
                <a16:creationId xmlns:a16="http://schemas.microsoft.com/office/drawing/2014/main" id="{575E995C-593C-41B1-BC2C-DAF5606A0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5868" y="5622526"/>
            <a:ext cx="699484" cy="138360"/>
          </a:xfrm>
          <a:prstGeom prst="rect">
            <a:avLst/>
          </a:prstGeom>
        </p:spPr>
      </p:pic>
      <p:sp>
        <p:nvSpPr>
          <p:cNvPr id="2" name="TextBox 1">
            <a:extLst>
              <a:ext uri="{FF2B5EF4-FFF2-40B4-BE49-F238E27FC236}">
                <a16:creationId xmlns:a16="http://schemas.microsoft.com/office/drawing/2014/main" id="{13AA5006-2181-C7D7-7391-ED4DCACFE9A6}"/>
              </a:ext>
            </a:extLst>
          </p:cNvPr>
          <p:cNvSpPr txBox="1"/>
          <p:nvPr/>
        </p:nvSpPr>
        <p:spPr>
          <a:xfrm>
            <a:off x="405706" y="195943"/>
            <a:ext cx="7294848" cy="369332"/>
          </a:xfrm>
          <a:prstGeom prst="rect">
            <a:avLst/>
          </a:prstGeom>
          <a:noFill/>
        </p:spPr>
        <p:txBody>
          <a:bodyPr wrap="square" rtlCol="0">
            <a:spAutoFit/>
          </a:bodyPr>
          <a:lstStyle/>
          <a:p>
            <a:r>
              <a:rPr lang="en-US" b="1" dirty="0"/>
              <a:t>CVS Minute Clinic</a:t>
            </a:r>
          </a:p>
        </p:txBody>
      </p:sp>
    </p:spTree>
    <p:extLst>
      <p:ext uri="{BB962C8B-B14F-4D97-AF65-F5344CB8AC3E}">
        <p14:creationId xmlns:p14="http://schemas.microsoft.com/office/powerpoint/2010/main" val="277087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270588" y="241041"/>
            <a:ext cx="7464490" cy="369332"/>
          </a:xfrm>
          <a:prstGeom prst="rect">
            <a:avLst/>
          </a:prstGeom>
          <a:noFill/>
        </p:spPr>
        <p:txBody>
          <a:bodyPr wrap="square" rtlCol="0">
            <a:spAutoFit/>
          </a:bodyPr>
          <a:lstStyle/>
          <a:p>
            <a:r>
              <a:rPr lang="en-US" b="1" dirty="0"/>
              <a:t>Aetna Supplemental Plans</a:t>
            </a:r>
          </a:p>
        </p:txBody>
      </p:sp>
      <p:sp>
        <p:nvSpPr>
          <p:cNvPr id="3" name="TextBox 2">
            <a:extLst>
              <a:ext uri="{FF2B5EF4-FFF2-40B4-BE49-F238E27FC236}">
                <a16:creationId xmlns:a16="http://schemas.microsoft.com/office/drawing/2014/main" id="{9A3B2669-8B7C-8B1F-B967-7554A24CBE4D}"/>
              </a:ext>
            </a:extLst>
          </p:cNvPr>
          <p:cNvSpPr txBox="1"/>
          <p:nvPr/>
        </p:nvSpPr>
        <p:spPr>
          <a:xfrm>
            <a:off x="270588" y="746448"/>
            <a:ext cx="8260702" cy="4308872"/>
          </a:xfrm>
          <a:prstGeom prst="rect">
            <a:avLst/>
          </a:prstGeom>
          <a:noFill/>
        </p:spPr>
        <p:txBody>
          <a:bodyPr wrap="square" rtlCol="0">
            <a:spAutoFit/>
          </a:bodyPr>
          <a:lstStyle/>
          <a:p>
            <a:r>
              <a:rPr lang="en-US" sz="1600" dirty="0"/>
              <a:t>For additional coverage you can purchase any combination of the below three supplemental plans which all provide cash payments if certain conditions are met:</a:t>
            </a:r>
          </a:p>
          <a:p>
            <a:pPr marL="800100" lvl="1" indent="-342900">
              <a:buFont typeface="+mj-lt"/>
              <a:buAutoNum type="arabicPeriod"/>
            </a:pPr>
            <a:r>
              <a:rPr lang="en-US" sz="1600" dirty="0"/>
              <a:t>Critical Illness</a:t>
            </a:r>
          </a:p>
          <a:p>
            <a:pPr marL="800100" lvl="1" indent="-342900">
              <a:buFont typeface="+mj-lt"/>
              <a:buAutoNum type="arabicPeriod"/>
            </a:pPr>
            <a:r>
              <a:rPr lang="en-US" sz="1600" dirty="0"/>
              <a:t>Hospital Indemnity</a:t>
            </a:r>
          </a:p>
          <a:p>
            <a:pPr marL="800100" lvl="1" indent="-342900">
              <a:buFont typeface="+mj-lt"/>
              <a:buAutoNum type="arabicPeriod"/>
            </a:pPr>
            <a:r>
              <a:rPr lang="en-US" sz="1600" dirty="0"/>
              <a:t>Accident</a:t>
            </a:r>
          </a:p>
          <a:p>
            <a:r>
              <a:rPr lang="en-US" sz="1600" dirty="0"/>
              <a:t>These benefits pay you directly and you decide how you would like to use it such as for</a:t>
            </a:r>
          </a:p>
          <a:p>
            <a:pPr marL="800100" lvl="1" indent="-342900">
              <a:buFont typeface="+mj-lt"/>
              <a:buAutoNum type="arabicPeriod"/>
            </a:pPr>
            <a:r>
              <a:rPr lang="en-US" sz="1600" dirty="0"/>
              <a:t>Deductibles </a:t>
            </a:r>
          </a:p>
          <a:p>
            <a:pPr marL="800100" lvl="1" indent="-342900">
              <a:buFont typeface="+mj-lt"/>
              <a:buAutoNum type="arabicPeriod"/>
            </a:pPr>
            <a:r>
              <a:rPr lang="en-US" sz="1600" dirty="0"/>
              <a:t>Copays</a:t>
            </a:r>
          </a:p>
          <a:p>
            <a:pPr marL="800100" lvl="1" indent="-342900">
              <a:buFont typeface="+mj-lt"/>
              <a:buAutoNum type="arabicPeriod"/>
            </a:pPr>
            <a:r>
              <a:rPr lang="en-US" sz="1600" dirty="0"/>
              <a:t>Mortgage</a:t>
            </a:r>
          </a:p>
          <a:p>
            <a:pPr marL="800100" lvl="1" indent="-342900">
              <a:buFont typeface="+mj-lt"/>
              <a:buAutoNum type="arabicPeriod"/>
            </a:pPr>
            <a:r>
              <a:rPr lang="en-US" sz="1600" dirty="0"/>
              <a:t>Childcare</a:t>
            </a:r>
          </a:p>
          <a:p>
            <a:pPr marL="800100" lvl="1" indent="-342900">
              <a:buFont typeface="+mj-lt"/>
              <a:buAutoNum type="arabicPeriod"/>
            </a:pPr>
            <a:r>
              <a:rPr lang="en-US" sz="1600" dirty="0"/>
              <a:t>Groceries</a:t>
            </a:r>
          </a:p>
          <a:p>
            <a:pPr marL="800100" lvl="1" indent="-342900">
              <a:buFont typeface="+mj-lt"/>
              <a:buAutoNum type="arabicPeriod"/>
            </a:pPr>
            <a:endParaRPr lang="en-US" sz="1600" dirty="0"/>
          </a:p>
          <a:p>
            <a:r>
              <a:rPr lang="en-US" sz="1600" dirty="0"/>
              <a:t>You enroll in the plans during open enrollment or another qualified life event such as, birth/adoption, marriage, loss of coverage etc. by going to </a:t>
            </a:r>
            <a:r>
              <a:rPr lang="en-US" sz="1600" dirty="0">
                <a:hlinkClick r:id="rId2"/>
              </a:rPr>
              <a:t>www.myaetnasupplemental.com</a:t>
            </a:r>
            <a:r>
              <a:rPr lang="en-US" sz="1600" dirty="0"/>
              <a:t> or downloading the My Aetna Supplemental app or you can access from www.aetna.com</a:t>
            </a:r>
          </a:p>
          <a:p>
            <a:pPr marL="800100" lvl="1" indent="-342900">
              <a:buFont typeface="+mj-lt"/>
              <a:buAutoNum type="arabicPeriod"/>
            </a:pPr>
            <a:endParaRPr lang="en-US" dirty="0"/>
          </a:p>
        </p:txBody>
      </p:sp>
    </p:spTree>
    <p:extLst>
      <p:ext uri="{BB962C8B-B14F-4D97-AF65-F5344CB8AC3E}">
        <p14:creationId xmlns:p14="http://schemas.microsoft.com/office/powerpoint/2010/main" val="268151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2">
            <a:extLst>
              <a:ext uri="{FF2B5EF4-FFF2-40B4-BE49-F238E27FC236}">
                <a16:creationId xmlns:a16="http://schemas.microsoft.com/office/drawing/2014/main" id="{349CC249-66F3-48C3-800A-4F233E5DF85F}"/>
              </a:ext>
            </a:extLst>
          </p:cNvPr>
          <p:cNvSpPr/>
          <p:nvPr/>
        </p:nvSpPr>
        <p:spPr>
          <a:xfrm>
            <a:off x="6262934" y="856580"/>
            <a:ext cx="2899652" cy="5144840"/>
          </a:xfrm>
          <a:prstGeom prst="rect">
            <a:avLst/>
          </a:prstGeom>
          <a:gradFill>
            <a:gsLst>
              <a:gs pos="0">
                <a:schemeClr val="accent2">
                  <a:lumMod val="75000"/>
                </a:schemeClr>
              </a:gs>
              <a:gs pos="73000">
                <a:srgbClr val="7D3F98">
                  <a:alpha val="85000"/>
                </a:srgbClr>
              </a:gs>
            </a:gsLst>
            <a:lin ang="5400000" scaled="1"/>
          </a:gradFill>
        </p:spPr>
        <p:txBody>
          <a:bodyPr wrap="square" lIns="0" tIns="0" rIns="0" bIns="0" rtlCol="0"/>
          <a:lstStyle/>
          <a:p>
            <a:pPr defTabSz="685777"/>
            <a:endParaRPr sz="1350" dirty="0">
              <a:solidFill>
                <a:prstClr val="black"/>
              </a:solidFill>
              <a:latin typeface="Open Sans"/>
            </a:endParaRPr>
          </a:p>
        </p:txBody>
      </p:sp>
      <p:sp>
        <p:nvSpPr>
          <p:cNvPr id="7" name="Title 1">
            <a:extLst>
              <a:ext uri="{FF2B5EF4-FFF2-40B4-BE49-F238E27FC236}">
                <a16:creationId xmlns:a16="http://schemas.microsoft.com/office/drawing/2014/main" id="{EBDB620D-4033-4336-AFC5-47713B46D83C}"/>
              </a:ext>
            </a:extLst>
          </p:cNvPr>
          <p:cNvSpPr txBox="1">
            <a:spLocks/>
          </p:cNvSpPr>
          <p:nvPr/>
        </p:nvSpPr>
        <p:spPr>
          <a:xfrm>
            <a:off x="318664" y="224680"/>
            <a:ext cx="6714182" cy="505629"/>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r>
              <a:rPr lang="en-US" sz="1800" b="1" dirty="0">
                <a:solidFill>
                  <a:schemeClr val="tx1"/>
                </a:solidFill>
              </a:rPr>
              <a:t>Aetna Critical Illness Plan</a:t>
            </a:r>
          </a:p>
        </p:txBody>
      </p:sp>
      <p:sp>
        <p:nvSpPr>
          <p:cNvPr id="9" name="TextBox 8">
            <a:extLst>
              <a:ext uri="{FF2B5EF4-FFF2-40B4-BE49-F238E27FC236}">
                <a16:creationId xmlns:a16="http://schemas.microsoft.com/office/drawing/2014/main" id="{AE25D6E3-8081-4A9A-970F-79492FF4A5C5}"/>
              </a:ext>
            </a:extLst>
          </p:cNvPr>
          <p:cNvSpPr txBox="1"/>
          <p:nvPr/>
        </p:nvSpPr>
        <p:spPr>
          <a:xfrm>
            <a:off x="3117295" y="1004196"/>
            <a:ext cx="0" cy="0"/>
          </a:xfrm>
          <a:prstGeom prst="rect">
            <a:avLst/>
          </a:prstGeom>
          <a:noFill/>
        </p:spPr>
        <p:txBody>
          <a:bodyPr wrap="none" lIns="0" tIns="0" rIns="0" bIns="0" rtlCol="0">
            <a:noAutofit/>
          </a:bodyPr>
          <a:lstStyle/>
          <a:p>
            <a:pPr defTabSz="342660" fontAlgn="base">
              <a:spcBef>
                <a:spcPts val="900"/>
              </a:spcBef>
            </a:pPr>
            <a:endParaRPr lang="en-US" sz="1350" dirty="0">
              <a:solidFill>
                <a:schemeClr val="tx2"/>
              </a:solidFill>
              <a:latin typeface="Open Sans Light"/>
              <a:cs typeface="Open Sans Light"/>
            </a:endParaRPr>
          </a:p>
        </p:txBody>
      </p:sp>
      <p:sp>
        <p:nvSpPr>
          <p:cNvPr id="18" name="Title 1">
            <a:extLst>
              <a:ext uri="{FF2B5EF4-FFF2-40B4-BE49-F238E27FC236}">
                <a16:creationId xmlns:a16="http://schemas.microsoft.com/office/drawing/2014/main" id="{DBBFF09B-B55B-4EAF-A884-F5945741DA50}"/>
              </a:ext>
            </a:extLst>
          </p:cNvPr>
          <p:cNvSpPr txBox="1">
            <a:spLocks/>
          </p:cNvSpPr>
          <p:nvPr/>
        </p:nvSpPr>
        <p:spPr>
          <a:xfrm>
            <a:off x="6585449" y="1264093"/>
            <a:ext cx="2216949" cy="402367"/>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r>
              <a:rPr lang="en-US" sz="2101" b="1" dirty="0">
                <a:solidFill>
                  <a:schemeClr val="bg1"/>
                </a:solidFill>
                <a:latin typeface="CVS Health Sans Light" panose="020B0404020202020204" pitchFamily="34" charset="0"/>
              </a:rPr>
              <a:t>How it works</a:t>
            </a:r>
          </a:p>
        </p:txBody>
      </p:sp>
      <p:sp>
        <p:nvSpPr>
          <p:cNvPr id="19" name="TextBox 18">
            <a:extLst>
              <a:ext uri="{FF2B5EF4-FFF2-40B4-BE49-F238E27FC236}">
                <a16:creationId xmlns:a16="http://schemas.microsoft.com/office/drawing/2014/main" id="{95C8F725-7F8A-4D18-A09A-7B1AFBCA90C5}"/>
              </a:ext>
            </a:extLst>
          </p:cNvPr>
          <p:cNvSpPr txBox="1"/>
          <p:nvPr/>
        </p:nvSpPr>
        <p:spPr>
          <a:xfrm>
            <a:off x="6534406" y="2446644"/>
            <a:ext cx="2333672" cy="2975310"/>
          </a:xfrm>
          <a:prstGeom prst="rect">
            <a:avLst/>
          </a:prstGeom>
          <a:noFill/>
        </p:spPr>
        <p:txBody>
          <a:bodyPr wrap="square" lIns="0" tIns="0" rIns="0" bIns="0" rtlCol="0">
            <a:noAutofit/>
          </a:bodyPr>
          <a:lstStyle/>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The Aetna Specified Disease plan is designed to help cover out-of-pocket costs related to the diagnosis of a covered serious illness.</a:t>
            </a:r>
          </a:p>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Spouse/Child(ren) dependent benefits are equal to the face amount of employee’s benefits.</a:t>
            </a:r>
          </a:p>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Rates are based on the employee’s age.</a:t>
            </a:r>
          </a:p>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Members receive a lump sum cash benefit upon diagnosis, as specified in their benefit summary.</a:t>
            </a:r>
            <a:endParaRPr lang="en-US" sz="1350" dirty="0">
              <a:solidFill>
                <a:schemeClr val="bg1"/>
              </a:solidFill>
            </a:endParaRPr>
          </a:p>
        </p:txBody>
      </p:sp>
      <p:sp>
        <p:nvSpPr>
          <p:cNvPr id="22" name="TextBox 21">
            <a:extLst>
              <a:ext uri="{FF2B5EF4-FFF2-40B4-BE49-F238E27FC236}">
                <a16:creationId xmlns:a16="http://schemas.microsoft.com/office/drawing/2014/main" id="{3A3C6B74-58BF-49CC-9A18-8A80E822ABF9}"/>
              </a:ext>
            </a:extLst>
          </p:cNvPr>
          <p:cNvSpPr txBox="1"/>
          <p:nvPr/>
        </p:nvSpPr>
        <p:spPr>
          <a:xfrm>
            <a:off x="381854" y="2273003"/>
            <a:ext cx="2899652" cy="2530108"/>
          </a:xfrm>
          <a:prstGeom prst="rect">
            <a:avLst/>
          </a:prstGeom>
          <a:noFill/>
        </p:spPr>
        <p:txBody>
          <a:bodyPr wrap="square" lIns="0" tIns="0" rIns="0" bIns="0" rtlCol="0">
            <a:noAutofit/>
          </a:bodyPr>
          <a:lstStyle/>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Heart attack</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Stroke </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Invasive cancer</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Organ failure </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Loss of speech, sight or hearing</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Coma</a:t>
            </a: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4BE9F2D4-3F32-441C-9119-E5804CE7DD2B}"/>
              </a:ext>
            </a:extLst>
          </p:cNvPr>
          <p:cNvSpPr/>
          <p:nvPr/>
        </p:nvSpPr>
        <p:spPr>
          <a:xfrm>
            <a:off x="3131002" y="2277658"/>
            <a:ext cx="3111447" cy="1723549"/>
          </a:xfrm>
          <a:prstGeom prst="rect">
            <a:avLst/>
          </a:prstGeom>
        </p:spPr>
        <p:txBody>
          <a:bodyPr wrap="square">
            <a:spAutoFit/>
          </a:bodyPr>
          <a:lstStyle/>
          <a:p>
            <a:pPr marL="214370" indent="-214370" defTabSz="342660" fontAlgn="base">
              <a:spcBef>
                <a:spcPts val="900"/>
              </a:spcBef>
              <a:buFont typeface="Arial" panose="020B0604020202020204" pitchFamily="34" charset="0"/>
              <a:buChar char="•"/>
            </a:pPr>
            <a:r>
              <a:rPr lang="en-US" sz="1600" dirty="0">
                <a:latin typeface="+mj-lt"/>
                <a:ea typeface="Open Sans" panose="020B0606030504020204" pitchFamily="34" charset="0"/>
                <a:cs typeface="Open Sans" panose="020B0606030504020204" pitchFamily="34" charset="0"/>
              </a:rPr>
              <a:t>Parkinson’s disease</a:t>
            </a:r>
          </a:p>
          <a:p>
            <a:pPr marL="214370" indent="-214370" defTabSz="342660" fontAlgn="base">
              <a:spcBef>
                <a:spcPts val="900"/>
              </a:spcBef>
              <a:buFont typeface="Arial" panose="020B0604020202020204" pitchFamily="34" charset="0"/>
              <a:buChar char="•"/>
            </a:pPr>
            <a:r>
              <a:rPr lang="en-US" sz="1600" dirty="0">
                <a:latin typeface="+mj-lt"/>
                <a:ea typeface="Open Sans" panose="020B0606030504020204" pitchFamily="34" charset="0"/>
                <a:cs typeface="Open Sans" panose="020B0606030504020204" pitchFamily="34" charset="0"/>
              </a:rPr>
              <a:t>Non-invasive cancer</a:t>
            </a:r>
          </a:p>
          <a:p>
            <a:pPr marL="214370" indent="-214370" defTabSz="342660" fontAlgn="base">
              <a:spcBef>
                <a:spcPts val="900"/>
              </a:spcBef>
              <a:buFont typeface="Arial" panose="020B0604020202020204" pitchFamily="34" charset="0"/>
              <a:buChar char="•"/>
            </a:pPr>
            <a:r>
              <a:rPr lang="en-US" sz="1600" dirty="0">
                <a:latin typeface="+mj-lt"/>
                <a:ea typeface="Open Sans" panose="020B0606030504020204" pitchFamily="34" charset="0"/>
                <a:cs typeface="Open Sans" panose="020B0606030504020204" pitchFamily="34" charset="0"/>
              </a:rPr>
              <a:t>Coronary by-pass</a:t>
            </a:r>
          </a:p>
          <a:p>
            <a:pPr marL="214370" indent="-214370" defTabSz="342660" fontAlgn="base">
              <a:spcBef>
                <a:spcPts val="900"/>
              </a:spcBef>
              <a:buFont typeface="Arial" panose="020B0604020202020204" pitchFamily="34" charset="0"/>
              <a:buChar char="•"/>
            </a:pPr>
            <a:r>
              <a:rPr lang="en-US" sz="1600" dirty="0">
                <a:latin typeface="+mj-lt"/>
                <a:ea typeface="Open Sans" panose="020B0606030504020204" pitchFamily="34" charset="0"/>
                <a:cs typeface="Open Sans" panose="020B0606030504020204" pitchFamily="34" charset="0"/>
              </a:rPr>
              <a:t>Health screening</a:t>
            </a: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C60B99D-64CB-4E36-BDFF-99D8AB02DE69}"/>
              </a:ext>
            </a:extLst>
          </p:cNvPr>
          <p:cNvSpPr txBox="1"/>
          <p:nvPr/>
        </p:nvSpPr>
        <p:spPr>
          <a:xfrm>
            <a:off x="3243833" y="4958556"/>
            <a:ext cx="5534532" cy="486264"/>
          </a:xfrm>
          <a:prstGeom prst="rect">
            <a:avLst/>
          </a:prstGeom>
          <a:noFill/>
        </p:spPr>
        <p:txBody>
          <a:bodyPr wrap="square" lIns="0" tIns="0" rIns="0" bIns="0" rtlCol="0">
            <a:noAutofit/>
          </a:bodyPr>
          <a:lstStyle/>
          <a:p>
            <a:pPr defTabSz="342660" fontAlgn="base">
              <a:spcBef>
                <a:spcPts val="900"/>
              </a:spcBef>
            </a:pPr>
            <a:endParaRPr lang="en-US" sz="1350" dirty="0">
              <a:solidFill>
                <a:schemeClr val="tx2"/>
              </a:solidFill>
              <a:latin typeface="CVS Health Sans" panose="020B0504020202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7556512-6644-43C4-9EC2-6356E5DA079B}"/>
              </a:ext>
            </a:extLst>
          </p:cNvPr>
          <p:cNvSpPr/>
          <p:nvPr/>
        </p:nvSpPr>
        <p:spPr>
          <a:xfrm>
            <a:off x="318664" y="1680551"/>
            <a:ext cx="5925684" cy="19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15" name="TextBox 14">
            <a:extLst>
              <a:ext uri="{FF2B5EF4-FFF2-40B4-BE49-F238E27FC236}">
                <a16:creationId xmlns:a16="http://schemas.microsoft.com/office/drawing/2014/main" id="{484ADF8A-3838-4785-8DAA-5874AB0FD8AE}"/>
              </a:ext>
            </a:extLst>
          </p:cNvPr>
          <p:cNvSpPr txBox="1"/>
          <p:nvPr/>
        </p:nvSpPr>
        <p:spPr>
          <a:xfrm>
            <a:off x="476567" y="4609511"/>
            <a:ext cx="5534532" cy="486264"/>
          </a:xfrm>
          <a:prstGeom prst="rect">
            <a:avLst/>
          </a:prstGeom>
          <a:noFill/>
        </p:spPr>
        <p:txBody>
          <a:bodyPr wrap="square" lIns="0" tIns="0" rIns="0" bIns="0" rtlCol="0">
            <a:noAutofit/>
          </a:bodyPr>
          <a:lstStyle/>
          <a:p>
            <a:pPr defTabSz="342660" fontAlgn="base">
              <a:spcBef>
                <a:spcPts val="900"/>
              </a:spcBef>
            </a:pPr>
            <a:r>
              <a:rPr lang="en-US" sz="1600" b="1" dirty="0">
                <a:solidFill>
                  <a:schemeClr val="tx2"/>
                </a:solidFill>
                <a:ea typeface="Open Sans" panose="020B0606030504020204" pitchFamily="34" charset="0"/>
                <a:cs typeface="Open Sans" panose="020B0606030504020204" pitchFamily="34" charset="0"/>
              </a:rPr>
              <a:t>…and more! </a:t>
            </a:r>
            <a:r>
              <a:rPr lang="en-US" sz="1600" dirty="0">
                <a:ea typeface="Open Sans" panose="020B0606030504020204" pitchFamily="34" charset="0"/>
                <a:cs typeface="Open Sans" panose="020B0606030504020204" pitchFamily="34" charset="0"/>
              </a:rPr>
              <a:t>Recurrence and subsequent diagnoses* are also covered. </a:t>
            </a:r>
            <a:r>
              <a:rPr lang="en-US" sz="1600" dirty="0">
                <a:solidFill>
                  <a:srgbClr val="414141"/>
                </a:solidFill>
                <a:ea typeface="Open Sans" panose="020B0606030504020204" pitchFamily="34" charset="0"/>
                <a:cs typeface="Open Sans" panose="020B0606030504020204" pitchFamily="34" charset="0"/>
              </a:rPr>
              <a:t>See the benefit summary included in your enrollment materials for a full list of benefits and details. </a:t>
            </a:r>
          </a:p>
          <a:p>
            <a:pPr defTabSz="342660" fontAlgn="base">
              <a:spcBef>
                <a:spcPts val="900"/>
              </a:spcBef>
            </a:pPr>
            <a:endParaRPr lang="en-US" sz="1350" dirty="0">
              <a:solidFill>
                <a:schemeClr val="tx2"/>
              </a:solidFill>
              <a:latin typeface="CVS Health Sans Light" panose="020B0404020202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BFC0EC00-D90A-4DDB-86E3-5F63C24B1A6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05126" y="1719360"/>
            <a:ext cx="306421" cy="589942"/>
          </a:xfrm>
          <a:prstGeom prst="rect">
            <a:avLst/>
          </a:prstGeom>
        </p:spPr>
      </p:pic>
      <p:sp>
        <p:nvSpPr>
          <p:cNvPr id="28" name="Rectangle 27">
            <a:extLst>
              <a:ext uri="{FF2B5EF4-FFF2-40B4-BE49-F238E27FC236}">
                <a16:creationId xmlns:a16="http://schemas.microsoft.com/office/drawing/2014/main" id="{D800EA21-6E7C-4CF8-AE96-454207D3F0DD}"/>
              </a:ext>
            </a:extLst>
          </p:cNvPr>
          <p:cNvSpPr/>
          <p:nvPr/>
        </p:nvSpPr>
        <p:spPr>
          <a:xfrm>
            <a:off x="3131002" y="1687658"/>
            <a:ext cx="3111447" cy="584775"/>
          </a:xfrm>
          <a:prstGeom prst="rect">
            <a:avLst/>
          </a:prstGeom>
        </p:spPr>
        <p:txBody>
          <a:bodyPr wrap="square">
            <a:spAutoFit/>
          </a:bodyPr>
          <a:lstStyle/>
          <a:p>
            <a:pPr defTabSz="342660" fontAlgn="base">
              <a:spcBef>
                <a:spcPts val="900"/>
              </a:spcBef>
            </a:pPr>
            <a:r>
              <a:rPr lang="en-US" sz="1600" dirty="0">
                <a:solidFill>
                  <a:schemeClr val="tx2"/>
                </a:solidFill>
                <a:latin typeface="+mj-lt"/>
                <a:ea typeface="Open Sans" panose="020B0606030504020204" pitchFamily="34" charset="0"/>
                <a:cs typeface="Open Sans" panose="020B0606030504020204" pitchFamily="34" charset="0"/>
              </a:rPr>
              <a:t>Partial Face Amount cash benefits paid for serious illness:</a:t>
            </a:r>
          </a:p>
        </p:txBody>
      </p:sp>
      <p:sp>
        <p:nvSpPr>
          <p:cNvPr id="31" name="TextBox 30">
            <a:extLst>
              <a:ext uri="{FF2B5EF4-FFF2-40B4-BE49-F238E27FC236}">
                <a16:creationId xmlns:a16="http://schemas.microsoft.com/office/drawing/2014/main" id="{7E392D40-ACF9-41FC-8096-7F35DAC14544}"/>
              </a:ext>
            </a:extLst>
          </p:cNvPr>
          <p:cNvSpPr txBox="1"/>
          <p:nvPr/>
        </p:nvSpPr>
        <p:spPr>
          <a:xfrm>
            <a:off x="442378" y="5484849"/>
            <a:ext cx="5474674" cy="115416"/>
          </a:xfrm>
          <a:prstGeom prst="rect">
            <a:avLst/>
          </a:prstGeom>
          <a:noFill/>
        </p:spPr>
        <p:txBody>
          <a:bodyPr wrap="square" lIns="0" tIns="0" rIns="0" bIns="0" rtlCol="0">
            <a:spAutoFit/>
          </a:bodyPr>
          <a:lstStyle/>
          <a:p>
            <a:pPr defTabSz="342660" fontAlgn="base">
              <a:spcBef>
                <a:spcPts val="900"/>
              </a:spcBef>
            </a:pPr>
            <a:r>
              <a:rPr lang="en-US" sz="750" dirty="0">
                <a:latin typeface="CVS Health Sans Light" panose="020B0404020202020204" pitchFamily="34" charset="0"/>
                <a:cs typeface="Open Sans Light"/>
              </a:rPr>
              <a:t>*Recurrence and subsequent diagnoses benefits do not have a waiting period after the initial diagnosis.</a:t>
            </a:r>
          </a:p>
        </p:txBody>
      </p:sp>
      <p:sp>
        <p:nvSpPr>
          <p:cNvPr id="24" name="Rectangle 23">
            <a:extLst>
              <a:ext uri="{FF2B5EF4-FFF2-40B4-BE49-F238E27FC236}">
                <a16:creationId xmlns:a16="http://schemas.microsoft.com/office/drawing/2014/main" id="{F80D9034-BCF4-4246-A953-EFAC694C66E6}"/>
              </a:ext>
            </a:extLst>
          </p:cNvPr>
          <p:cNvSpPr/>
          <p:nvPr/>
        </p:nvSpPr>
        <p:spPr>
          <a:xfrm>
            <a:off x="405014" y="1704148"/>
            <a:ext cx="2130081" cy="584775"/>
          </a:xfrm>
          <a:prstGeom prst="rect">
            <a:avLst/>
          </a:prstGeom>
        </p:spPr>
        <p:txBody>
          <a:bodyPr wrap="square">
            <a:spAutoFit/>
          </a:bodyPr>
          <a:lstStyle/>
          <a:p>
            <a:pPr defTabSz="342660" fontAlgn="base">
              <a:spcBef>
                <a:spcPts val="900"/>
              </a:spcBef>
            </a:pPr>
            <a:r>
              <a:rPr lang="en-US" sz="1600" dirty="0">
                <a:solidFill>
                  <a:schemeClr val="tx2"/>
                </a:solidFill>
                <a:latin typeface="+mj-lt"/>
                <a:ea typeface="Open Sans" panose="020B0606030504020204" pitchFamily="34" charset="0"/>
                <a:cs typeface="Open Sans" panose="020B0606030504020204" pitchFamily="34" charset="0"/>
              </a:rPr>
              <a:t>Cash benefits paid for serious illness: </a:t>
            </a:r>
          </a:p>
        </p:txBody>
      </p:sp>
    </p:spTree>
    <p:extLst>
      <p:ext uri="{BB962C8B-B14F-4D97-AF65-F5344CB8AC3E}">
        <p14:creationId xmlns:p14="http://schemas.microsoft.com/office/powerpoint/2010/main" val="4132585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
            <a:extLst>
              <a:ext uri="{FF2B5EF4-FFF2-40B4-BE49-F238E27FC236}">
                <a16:creationId xmlns:a16="http://schemas.microsoft.com/office/drawing/2014/main" id="{61D0064B-2DC2-4AFF-AFF8-8FD3F3F8AB70}"/>
              </a:ext>
            </a:extLst>
          </p:cNvPr>
          <p:cNvSpPr/>
          <p:nvPr/>
        </p:nvSpPr>
        <p:spPr>
          <a:xfrm>
            <a:off x="6261697" y="856580"/>
            <a:ext cx="2899652" cy="5144840"/>
          </a:xfrm>
          <a:prstGeom prst="rect">
            <a:avLst/>
          </a:prstGeom>
          <a:gradFill>
            <a:gsLst>
              <a:gs pos="0">
                <a:schemeClr val="accent2">
                  <a:lumMod val="75000"/>
                </a:schemeClr>
              </a:gs>
              <a:gs pos="73000">
                <a:srgbClr val="7D3F98">
                  <a:alpha val="85000"/>
                </a:srgbClr>
              </a:gs>
            </a:gsLst>
            <a:lin ang="5400000" scaled="1"/>
          </a:gradFill>
        </p:spPr>
        <p:txBody>
          <a:bodyPr wrap="square" lIns="0" tIns="0" rIns="0" bIns="0" rtlCol="0"/>
          <a:lstStyle/>
          <a:p>
            <a:pPr defTabSz="685777"/>
            <a:endParaRPr sz="1350" dirty="0">
              <a:solidFill>
                <a:prstClr val="black"/>
              </a:solidFill>
              <a:latin typeface="Open Sans"/>
            </a:endParaRPr>
          </a:p>
        </p:txBody>
      </p:sp>
      <p:sp>
        <p:nvSpPr>
          <p:cNvPr id="7" name="Title 1">
            <a:extLst>
              <a:ext uri="{FF2B5EF4-FFF2-40B4-BE49-F238E27FC236}">
                <a16:creationId xmlns:a16="http://schemas.microsoft.com/office/drawing/2014/main" id="{EBDB620D-4033-4336-AFC5-47713B46D83C}"/>
              </a:ext>
            </a:extLst>
          </p:cNvPr>
          <p:cNvSpPr txBox="1">
            <a:spLocks/>
          </p:cNvSpPr>
          <p:nvPr/>
        </p:nvSpPr>
        <p:spPr>
          <a:xfrm>
            <a:off x="318664" y="281498"/>
            <a:ext cx="5446150" cy="311856"/>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r>
              <a:rPr lang="en-US" sz="1600" b="1" dirty="0">
                <a:solidFill>
                  <a:schemeClr val="tx1"/>
                </a:solidFill>
              </a:rPr>
              <a:t>Aetna Hospital Indemnity Plan</a:t>
            </a:r>
          </a:p>
        </p:txBody>
      </p:sp>
      <p:sp>
        <p:nvSpPr>
          <p:cNvPr id="9" name="TextBox 8">
            <a:extLst>
              <a:ext uri="{FF2B5EF4-FFF2-40B4-BE49-F238E27FC236}">
                <a16:creationId xmlns:a16="http://schemas.microsoft.com/office/drawing/2014/main" id="{AE25D6E3-8081-4A9A-970F-79492FF4A5C5}"/>
              </a:ext>
            </a:extLst>
          </p:cNvPr>
          <p:cNvSpPr txBox="1"/>
          <p:nvPr/>
        </p:nvSpPr>
        <p:spPr>
          <a:xfrm>
            <a:off x="3117295" y="1004196"/>
            <a:ext cx="0" cy="0"/>
          </a:xfrm>
          <a:prstGeom prst="rect">
            <a:avLst/>
          </a:prstGeom>
          <a:noFill/>
        </p:spPr>
        <p:txBody>
          <a:bodyPr wrap="none" lIns="0" tIns="0" rIns="0" bIns="0" rtlCol="0">
            <a:noAutofit/>
          </a:bodyPr>
          <a:lstStyle/>
          <a:p>
            <a:pPr defTabSz="342660" fontAlgn="base">
              <a:spcBef>
                <a:spcPts val="900"/>
              </a:spcBef>
            </a:pPr>
            <a:endParaRPr lang="en-US" sz="1350" dirty="0">
              <a:solidFill>
                <a:schemeClr val="tx2"/>
              </a:solidFill>
              <a:latin typeface="Open Sans Light"/>
              <a:cs typeface="Open Sans Light"/>
            </a:endParaRPr>
          </a:p>
        </p:txBody>
      </p:sp>
      <p:sp>
        <p:nvSpPr>
          <p:cNvPr id="18" name="Title 1">
            <a:extLst>
              <a:ext uri="{FF2B5EF4-FFF2-40B4-BE49-F238E27FC236}">
                <a16:creationId xmlns:a16="http://schemas.microsoft.com/office/drawing/2014/main" id="{DBBFF09B-B55B-4EAF-A884-F5945741DA50}"/>
              </a:ext>
            </a:extLst>
          </p:cNvPr>
          <p:cNvSpPr txBox="1">
            <a:spLocks/>
          </p:cNvSpPr>
          <p:nvPr/>
        </p:nvSpPr>
        <p:spPr>
          <a:xfrm>
            <a:off x="6585449" y="1264093"/>
            <a:ext cx="2216949" cy="402367"/>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r>
              <a:rPr lang="en-US" sz="2101" b="1" dirty="0">
                <a:solidFill>
                  <a:schemeClr val="bg1"/>
                </a:solidFill>
                <a:latin typeface="CVS Health Sans Light" panose="020B0404020202020204" pitchFamily="34" charset="0"/>
              </a:rPr>
              <a:t>How it works</a:t>
            </a:r>
          </a:p>
        </p:txBody>
      </p:sp>
      <p:sp>
        <p:nvSpPr>
          <p:cNvPr id="19" name="TextBox 18">
            <a:extLst>
              <a:ext uri="{FF2B5EF4-FFF2-40B4-BE49-F238E27FC236}">
                <a16:creationId xmlns:a16="http://schemas.microsoft.com/office/drawing/2014/main" id="{95C8F725-7F8A-4D18-A09A-7B1AFBCA90C5}"/>
              </a:ext>
            </a:extLst>
          </p:cNvPr>
          <p:cNvSpPr txBox="1"/>
          <p:nvPr/>
        </p:nvSpPr>
        <p:spPr>
          <a:xfrm>
            <a:off x="6535875" y="2618597"/>
            <a:ext cx="2333672" cy="2975310"/>
          </a:xfrm>
          <a:prstGeom prst="rect">
            <a:avLst/>
          </a:prstGeom>
          <a:noFill/>
        </p:spPr>
        <p:txBody>
          <a:bodyPr wrap="square" lIns="0" tIns="0" rIns="0" bIns="0" rtlCol="0">
            <a:noAutofit/>
          </a:bodyPr>
          <a:lstStyle/>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The Aetna Hospital Indemnity Plan is designed to help cover out-of-pocket costs related to a planned, or unplanned hospitalization. </a:t>
            </a:r>
          </a:p>
          <a:p>
            <a:pPr marL="214370" indent="-214370" defTabSz="257064" fontAlgn="base">
              <a:lnSpc>
                <a:spcPct val="110000"/>
              </a:lnSpc>
              <a:spcAft>
                <a:spcPts val="450"/>
              </a:spcAft>
              <a:buFont typeface="Arial" panose="020B0604020202020204" pitchFamily="34" charset="0"/>
              <a:buChar char="•"/>
            </a:pPr>
            <a:endPar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endParaRPr>
          </a:p>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Members receive cash benefits for a covered hospitalization.</a:t>
            </a:r>
          </a:p>
        </p:txBody>
      </p:sp>
      <p:sp>
        <p:nvSpPr>
          <p:cNvPr id="22" name="TextBox 21">
            <a:extLst>
              <a:ext uri="{FF2B5EF4-FFF2-40B4-BE49-F238E27FC236}">
                <a16:creationId xmlns:a16="http://schemas.microsoft.com/office/drawing/2014/main" id="{3A3C6B74-58BF-49CC-9A18-8A80E822ABF9}"/>
              </a:ext>
            </a:extLst>
          </p:cNvPr>
          <p:cNvSpPr txBox="1"/>
          <p:nvPr/>
        </p:nvSpPr>
        <p:spPr>
          <a:xfrm>
            <a:off x="274453" y="1848175"/>
            <a:ext cx="2899652" cy="2530108"/>
          </a:xfrm>
          <a:prstGeom prst="rect">
            <a:avLst/>
          </a:prstGeom>
          <a:noFill/>
        </p:spPr>
        <p:txBody>
          <a:bodyPr wrap="square" lIns="0" tIns="0" rIns="0" bIns="0" rtlCol="0">
            <a:noAutofit/>
          </a:bodyPr>
          <a:lstStyle/>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Initial admission into the hospital*</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Daily inpatient hospital stays**</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Daily intensive care unit stays**</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Daily inpatient rehabilitation, substance abuse, and mental disorder stays**</a:t>
            </a: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4BE9F2D4-3F32-441C-9119-E5804CE7DD2B}"/>
              </a:ext>
            </a:extLst>
          </p:cNvPr>
          <p:cNvSpPr/>
          <p:nvPr/>
        </p:nvSpPr>
        <p:spPr>
          <a:xfrm>
            <a:off x="3229352" y="2021420"/>
            <a:ext cx="2835101" cy="1246495"/>
          </a:xfrm>
          <a:prstGeom prst="rect">
            <a:avLst/>
          </a:prstGeom>
        </p:spPr>
        <p:txBody>
          <a:bodyPr wrap="square">
            <a:spAutoFit/>
          </a:bodyPr>
          <a:lstStyle/>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Newborn routine care</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Observation room </a:t>
            </a:r>
            <a:r>
              <a:rPr lang="en-US" sz="1600" i="1" dirty="0">
                <a:ea typeface="Open Sans" panose="020B0606030504020204" pitchFamily="34" charset="0"/>
                <a:cs typeface="Open Sans" panose="020B0606030504020204" pitchFamily="34" charset="0"/>
              </a:rPr>
              <a:t>(1 day per plan year) </a:t>
            </a: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F80D9034-BCF4-4246-A953-EFAC694C66E6}"/>
              </a:ext>
            </a:extLst>
          </p:cNvPr>
          <p:cNvSpPr/>
          <p:nvPr/>
        </p:nvSpPr>
        <p:spPr>
          <a:xfrm>
            <a:off x="384486" y="912986"/>
            <a:ext cx="3443822" cy="338554"/>
          </a:xfrm>
          <a:prstGeom prst="rect">
            <a:avLst/>
          </a:prstGeom>
        </p:spPr>
        <p:txBody>
          <a:bodyPr wrap="square">
            <a:spAutoFit/>
          </a:bodyPr>
          <a:lstStyle/>
          <a:p>
            <a:pPr defTabSz="342660" fontAlgn="base">
              <a:spcBef>
                <a:spcPts val="900"/>
              </a:spcBef>
            </a:pPr>
            <a:r>
              <a:rPr lang="en-US" sz="1600" dirty="0">
                <a:solidFill>
                  <a:schemeClr val="tx2"/>
                </a:solidFill>
                <a:latin typeface="+mj-lt"/>
                <a:ea typeface="Open Sans" panose="020B0606030504020204" pitchFamily="34" charset="0"/>
                <a:cs typeface="Open Sans" panose="020B0606030504020204" pitchFamily="34" charset="0"/>
              </a:rPr>
              <a:t>Cash benefits paid for: </a:t>
            </a:r>
          </a:p>
        </p:txBody>
      </p:sp>
      <p:sp>
        <p:nvSpPr>
          <p:cNvPr id="25" name="TextBox 24">
            <a:extLst>
              <a:ext uri="{FF2B5EF4-FFF2-40B4-BE49-F238E27FC236}">
                <a16:creationId xmlns:a16="http://schemas.microsoft.com/office/drawing/2014/main" id="{BC60B99D-64CB-4E36-BDFF-99D8AB02DE69}"/>
              </a:ext>
            </a:extLst>
          </p:cNvPr>
          <p:cNvSpPr txBox="1"/>
          <p:nvPr/>
        </p:nvSpPr>
        <p:spPr>
          <a:xfrm>
            <a:off x="3335297" y="4958556"/>
            <a:ext cx="5534532" cy="486264"/>
          </a:xfrm>
          <a:prstGeom prst="rect">
            <a:avLst/>
          </a:prstGeom>
          <a:noFill/>
        </p:spPr>
        <p:txBody>
          <a:bodyPr wrap="square" lIns="0" tIns="0" rIns="0" bIns="0" rtlCol="0">
            <a:noAutofit/>
          </a:bodyPr>
          <a:lstStyle/>
          <a:p>
            <a:pPr defTabSz="342660" fontAlgn="base">
              <a:spcBef>
                <a:spcPts val="900"/>
              </a:spcBef>
            </a:pPr>
            <a:endParaRPr lang="en-US" sz="1350" dirty="0">
              <a:solidFill>
                <a:schemeClr val="tx2"/>
              </a:solidFill>
              <a:latin typeface="CVS Health Sans" panose="020B0504020202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7556512-6644-43C4-9EC2-6356E5DA079B}"/>
              </a:ext>
            </a:extLst>
          </p:cNvPr>
          <p:cNvSpPr/>
          <p:nvPr/>
        </p:nvSpPr>
        <p:spPr>
          <a:xfrm>
            <a:off x="318664" y="1680551"/>
            <a:ext cx="5925684" cy="19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15" name="TextBox 14">
            <a:extLst>
              <a:ext uri="{FF2B5EF4-FFF2-40B4-BE49-F238E27FC236}">
                <a16:creationId xmlns:a16="http://schemas.microsoft.com/office/drawing/2014/main" id="{484ADF8A-3838-4785-8DAA-5874AB0FD8AE}"/>
              </a:ext>
            </a:extLst>
          </p:cNvPr>
          <p:cNvSpPr txBox="1"/>
          <p:nvPr/>
        </p:nvSpPr>
        <p:spPr>
          <a:xfrm>
            <a:off x="529921" y="4423507"/>
            <a:ext cx="5534532" cy="486264"/>
          </a:xfrm>
          <a:prstGeom prst="rect">
            <a:avLst/>
          </a:prstGeom>
          <a:noFill/>
        </p:spPr>
        <p:txBody>
          <a:bodyPr wrap="square" lIns="0" tIns="0" rIns="0" bIns="0" rtlCol="0">
            <a:noAutofit/>
          </a:bodyPr>
          <a:lstStyle/>
          <a:p>
            <a:pPr defTabSz="342660" fontAlgn="base">
              <a:spcBef>
                <a:spcPts val="900"/>
              </a:spcBef>
            </a:pPr>
            <a:r>
              <a:rPr lang="en-US" sz="1600" dirty="0">
                <a:solidFill>
                  <a:schemeClr val="tx2"/>
                </a:solidFill>
                <a:latin typeface="+mj-lt"/>
                <a:ea typeface="Open Sans" panose="020B0606030504020204" pitchFamily="34" charset="0"/>
                <a:cs typeface="Open Sans" panose="020B0606030504020204" pitchFamily="34" charset="0"/>
              </a:rPr>
              <a:t>…</a:t>
            </a:r>
            <a:r>
              <a:rPr lang="en-US" sz="1600" b="1" dirty="0">
                <a:solidFill>
                  <a:schemeClr val="tx2"/>
                </a:solidFill>
                <a:latin typeface="+mj-lt"/>
                <a:ea typeface="Open Sans" panose="020B0606030504020204" pitchFamily="34" charset="0"/>
                <a:cs typeface="Open Sans" panose="020B0606030504020204" pitchFamily="34" charset="0"/>
              </a:rPr>
              <a:t>and more! </a:t>
            </a:r>
            <a:r>
              <a:rPr lang="en-US" sz="1600" dirty="0">
                <a:solidFill>
                  <a:srgbClr val="414141"/>
                </a:solidFill>
                <a:latin typeface="+mj-lt"/>
                <a:ea typeface="Open Sans" panose="020B0606030504020204" pitchFamily="34" charset="0"/>
                <a:cs typeface="Open Sans" panose="020B0606030504020204" pitchFamily="34" charset="0"/>
              </a:rPr>
              <a:t>See the benefit summary included in your enrollment materials for a full list of benefits and details</a:t>
            </a:r>
            <a:r>
              <a:rPr lang="en-US" sz="1200" dirty="0">
                <a:solidFill>
                  <a:srgbClr val="414141"/>
                </a:solidFill>
                <a:latin typeface="CVS Health Sans Light" panose="020B0404020202020204" pitchFamily="34" charset="0"/>
                <a:ea typeface="Open Sans" panose="020B0606030504020204" pitchFamily="34" charset="0"/>
                <a:cs typeface="Open Sans" panose="020B0606030504020204" pitchFamily="34" charset="0"/>
              </a:rPr>
              <a:t>. </a:t>
            </a:r>
          </a:p>
          <a:p>
            <a:pPr defTabSz="342660" fontAlgn="base">
              <a:spcBef>
                <a:spcPts val="900"/>
              </a:spcBef>
            </a:pPr>
            <a:endParaRPr lang="en-US" sz="1350" dirty="0">
              <a:solidFill>
                <a:schemeClr val="tx2"/>
              </a:solidFill>
              <a:latin typeface="CVS Health Sans Light" panose="020B0404020202020204" pitchFamily="34" charset="0"/>
              <a:ea typeface="Open Sans" panose="020B0606030504020204" pitchFamily="34" charset="0"/>
              <a:cs typeface="Open Sans" panose="020B0606030504020204" pitchFamily="34" charset="0"/>
            </a:endParaRPr>
          </a:p>
        </p:txBody>
      </p:sp>
      <p:pic>
        <p:nvPicPr>
          <p:cNvPr id="32" name="Graphic 31">
            <a:extLst>
              <a:ext uri="{FF2B5EF4-FFF2-40B4-BE49-F238E27FC236}">
                <a16:creationId xmlns:a16="http://schemas.microsoft.com/office/drawing/2014/main" id="{F9628A48-D257-425A-82FE-47C98C936D9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6104" y="5510964"/>
            <a:ext cx="1213430" cy="240020"/>
          </a:xfrm>
          <a:prstGeom prst="rect">
            <a:avLst/>
          </a:prstGeom>
        </p:spPr>
      </p:pic>
      <p:pic>
        <p:nvPicPr>
          <p:cNvPr id="21" name="Picture 20">
            <a:extLst>
              <a:ext uri="{FF2B5EF4-FFF2-40B4-BE49-F238E27FC236}">
                <a16:creationId xmlns:a16="http://schemas.microsoft.com/office/drawing/2014/main" id="{BC4B68CD-929A-42A3-B445-159EF4F18B6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92524" y="1766051"/>
            <a:ext cx="602800" cy="500764"/>
          </a:xfrm>
          <a:prstGeom prst="rect">
            <a:avLst/>
          </a:prstGeom>
        </p:spPr>
      </p:pic>
      <p:sp>
        <p:nvSpPr>
          <p:cNvPr id="26" name="TextBox 25">
            <a:extLst>
              <a:ext uri="{FF2B5EF4-FFF2-40B4-BE49-F238E27FC236}">
                <a16:creationId xmlns:a16="http://schemas.microsoft.com/office/drawing/2014/main" id="{78909963-9EF6-40A2-B420-6B2840817532}"/>
              </a:ext>
            </a:extLst>
          </p:cNvPr>
          <p:cNvSpPr txBox="1"/>
          <p:nvPr/>
        </p:nvSpPr>
        <p:spPr>
          <a:xfrm>
            <a:off x="384486" y="5329404"/>
            <a:ext cx="5713191" cy="230832"/>
          </a:xfrm>
          <a:prstGeom prst="rect">
            <a:avLst/>
          </a:prstGeom>
          <a:noFill/>
        </p:spPr>
        <p:txBody>
          <a:bodyPr wrap="square" lIns="0" tIns="0" rIns="0" bIns="0" rtlCol="0">
            <a:spAutoFit/>
          </a:bodyPr>
          <a:lstStyle/>
          <a:p>
            <a:pPr defTabSz="342660" fontAlgn="base"/>
            <a:r>
              <a:rPr lang="en-US" sz="750" dirty="0">
                <a:solidFill>
                  <a:srgbClr val="414141"/>
                </a:solidFill>
                <a:latin typeface="CVS Health Sans Light" panose="020B0404020202020204" pitchFamily="34" charset="0"/>
                <a:cs typeface="Open Sans Light"/>
              </a:rPr>
              <a:t>*Hospital admission benefit available to be paid </a:t>
            </a:r>
            <a:r>
              <a:rPr lang="en-US" sz="750" dirty="0">
                <a:latin typeface="CVS Health Sans Light" panose="020B0404020202020204" pitchFamily="34" charset="0"/>
                <a:cs typeface="Open Sans Light"/>
              </a:rPr>
              <a:t>once </a:t>
            </a:r>
            <a:r>
              <a:rPr lang="en-US" sz="750" dirty="0">
                <a:solidFill>
                  <a:srgbClr val="414141"/>
                </a:solidFill>
                <a:latin typeface="CVS Health Sans Light" panose="020B0404020202020204" pitchFamily="34" charset="0"/>
                <a:cs typeface="Open Sans Light"/>
              </a:rPr>
              <a:t>per plan year per member for initial day inpatient.</a:t>
            </a:r>
          </a:p>
          <a:p>
            <a:pPr defTabSz="342660" fontAlgn="base"/>
            <a:r>
              <a:rPr lang="en-US" sz="750" dirty="0">
                <a:solidFill>
                  <a:srgbClr val="414141"/>
                </a:solidFill>
                <a:latin typeface="CVS Health Sans Light" panose="020B0404020202020204" pitchFamily="34" charset="0"/>
                <a:cs typeface="Open Sans Light"/>
              </a:rPr>
              <a:t>**Daily stays start on the </a:t>
            </a:r>
            <a:r>
              <a:rPr lang="en-US" sz="750" dirty="0">
                <a:latin typeface="CVS Health Sans Light" panose="020B0404020202020204" pitchFamily="34" charset="0"/>
                <a:cs typeface="Open Sans Light"/>
              </a:rPr>
              <a:t>second day after an admission. Maximum of 30 days combined for all daily benefits.</a:t>
            </a:r>
          </a:p>
        </p:txBody>
      </p:sp>
      <p:sp>
        <p:nvSpPr>
          <p:cNvPr id="16" name="TextBox 15">
            <a:extLst>
              <a:ext uri="{FF2B5EF4-FFF2-40B4-BE49-F238E27FC236}">
                <a16:creationId xmlns:a16="http://schemas.microsoft.com/office/drawing/2014/main" id="{9AEF042D-9D2A-4739-8404-B279CDEE067D}"/>
              </a:ext>
            </a:extLst>
          </p:cNvPr>
          <p:cNvSpPr txBox="1"/>
          <p:nvPr/>
        </p:nvSpPr>
        <p:spPr>
          <a:xfrm>
            <a:off x="442378" y="5677043"/>
            <a:ext cx="6036612" cy="92333"/>
          </a:xfrm>
          <a:prstGeom prst="rect">
            <a:avLst/>
          </a:prstGeom>
          <a:noFill/>
        </p:spPr>
        <p:txBody>
          <a:bodyPr wrap="square" lIns="0" tIns="0" rIns="0" bIns="0" rtlCol="0" anchor="b">
            <a:spAutoFit/>
          </a:bodyPr>
          <a:lstStyle/>
          <a:p>
            <a:r>
              <a:rPr lang="en-US" sz="600" dirty="0">
                <a:solidFill>
                  <a:srgbClr val="414141"/>
                </a:solidFill>
              </a:rPr>
              <a:t>©2021 Aetna Inc.</a:t>
            </a:r>
          </a:p>
        </p:txBody>
      </p:sp>
    </p:spTree>
    <p:extLst>
      <p:ext uri="{BB962C8B-B14F-4D97-AF65-F5344CB8AC3E}">
        <p14:creationId xmlns:p14="http://schemas.microsoft.com/office/powerpoint/2010/main" val="1232941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
            <a:extLst>
              <a:ext uri="{FF2B5EF4-FFF2-40B4-BE49-F238E27FC236}">
                <a16:creationId xmlns:a16="http://schemas.microsoft.com/office/drawing/2014/main" id="{95BF9530-1CE1-4EA9-9817-0251777E58C4}"/>
              </a:ext>
            </a:extLst>
          </p:cNvPr>
          <p:cNvSpPr/>
          <p:nvPr/>
        </p:nvSpPr>
        <p:spPr>
          <a:xfrm>
            <a:off x="6244348" y="856580"/>
            <a:ext cx="2899652" cy="5144840"/>
          </a:xfrm>
          <a:prstGeom prst="rect">
            <a:avLst/>
          </a:prstGeom>
          <a:gradFill>
            <a:gsLst>
              <a:gs pos="0">
                <a:schemeClr val="accent2">
                  <a:lumMod val="75000"/>
                </a:schemeClr>
              </a:gs>
              <a:gs pos="73000">
                <a:srgbClr val="7D3F98">
                  <a:alpha val="85000"/>
                </a:srgbClr>
              </a:gs>
            </a:gsLst>
            <a:lin ang="5400000" scaled="1"/>
          </a:gradFill>
        </p:spPr>
        <p:txBody>
          <a:bodyPr wrap="square" lIns="0" tIns="0" rIns="0" bIns="0" rtlCol="0"/>
          <a:lstStyle/>
          <a:p>
            <a:pPr defTabSz="685777"/>
            <a:endParaRPr sz="1350" dirty="0">
              <a:solidFill>
                <a:prstClr val="black"/>
              </a:solidFill>
              <a:latin typeface="Open Sans"/>
            </a:endParaRPr>
          </a:p>
        </p:txBody>
      </p:sp>
      <p:sp>
        <p:nvSpPr>
          <p:cNvPr id="7" name="Title 1">
            <a:extLst>
              <a:ext uri="{FF2B5EF4-FFF2-40B4-BE49-F238E27FC236}">
                <a16:creationId xmlns:a16="http://schemas.microsoft.com/office/drawing/2014/main" id="{EBDB620D-4033-4336-AFC5-47713B46D83C}"/>
              </a:ext>
            </a:extLst>
          </p:cNvPr>
          <p:cNvSpPr txBox="1">
            <a:spLocks/>
          </p:cNvSpPr>
          <p:nvPr/>
        </p:nvSpPr>
        <p:spPr>
          <a:xfrm>
            <a:off x="318664" y="223486"/>
            <a:ext cx="4091517" cy="311856"/>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r>
              <a:rPr lang="en-US" sz="1800" b="1" dirty="0">
                <a:solidFill>
                  <a:schemeClr val="tx1"/>
                </a:solidFill>
              </a:rPr>
              <a:t>Aetna Accident Plan</a:t>
            </a:r>
          </a:p>
        </p:txBody>
      </p:sp>
      <p:sp>
        <p:nvSpPr>
          <p:cNvPr id="9" name="TextBox 8">
            <a:extLst>
              <a:ext uri="{FF2B5EF4-FFF2-40B4-BE49-F238E27FC236}">
                <a16:creationId xmlns:a16="http://schemas.microsoft.com/office/drawing/2014/main" id="{AE25D6E3-8081-4A9A-970F-79492FF4A5C5}"/>
              </a:ext>
            </a:extLst>
          </p:cNvPr>
          <p:cNvSpPr txBox="1"/>
          <p:nvPr/>
        </p:nvSpPr>
        <p:spPr>
          <a:xfrm>
            <a:off x="3117295" y="1004196"/>
            <a:ext cx="0" cy="0"/>
          </a:xfrm>
          <a:prstGeom prst="rect">
            <a:avLst/>
          </a:prstGeom>
          <a:noFill/>
        </p:spPr>
        <p:txBody>
          <a:bodyPr wrap="none" lIns="0" tIns="0" rIns="0" bIns="0" rtlCol="0">
            <a:noAutofit/>
          </a:bodyPr>
          <a:lstStyle/>
          <a:p>
            <a:pPr defTabSz="342660" fontAlgn="base">
              <a:spcBef>
                <a:spcPts val="900"/>
              </a:spcBef>
            </a:pPr>
            <a:endParaRPr lang="en-US" sz="1350" dirty="0">
              <a:solidFill>
                <a:schemeClr val="tx2"/>
              </a:solidFill>
              <a:latin typeface="Open Sans Light"/>
              <a:cs typeface="Open Sans Light"/>
            </a:endParaRPr>
          </a:p>
        </p:txBody>
      </p:sp>
      <p:sp>
        <p:nvSpPr>
          <p:cNvPr id="18" name="Title 1">
            <a:extLst>
              <a:ext uri="{FF2B5EF4-FFF2-40B4-BE49-F238E27FC236}">
                <a16:creationId xmlns:a16="http://schemas.microsoft.com/office/drawing/2014/main" id="{DBBFF09B-B55B-4EAF-A884-F5945741DA50}"/>
              </a:ext>
            </a:extLst>
          </p:cNvPr>
          <p:cNvSpPr txBox="1">
            <a:spLocks/>
          </p:cNvSpPr>
          <p:nvPr/>
        </p:nvSpPr>
        <p:spPr>
          <a:xfrm>
            <a:off x="6585449" y="1264093"/>
            <a:ext cx="2216949" cy="402367"/>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r>
              <a:rPr lang="en-US" sz="2101" b="1" dirty="0">
                <a:solidFill>
                  <a:schemeClr val="bg1"/>
                </a:solidFill>
                <a:latin typeface="CVS Health Sans Light" panose="020B0404020202020204" pitchFamily="34" charset="0"/>
              </a:rPr>
              <a:t>How it works</a:t>
            </a:r>
          </a:p>
        </p:txBody>
      </p:sp>
      <p:sp>
        <p:nvSpPr>
          <p:cNvPr id="19" name="TextBox 18">
            <a:extLst>
              <a:ext uri="{FF2B5EF4-FFF2-40B4-BE49-F238E27FC236}">
                <a16:creationId xmlns:a16="http://schemas.microsoft.com/office/drawing/2014/main" id="{95C8F725-7F8A-4D18-A09A-7B1AFBCA90C5}"/>
              </a:ext>
            </a:extLst>
          </p:cNvPr>
          <p:cNvSpPr txBox="1"/>
          <p:nvPr/>
        </p:nvSpPr>
        <p:spPr>
          <a:xfrm>
            <a:off x="6534406" y="2446644"/>
            <a:ext cx="2333672" cy="2975310"/>
          </a:xfrm>
          <a:prstGeom prst="rect">
            <a:avLst/>
          </a:prstGeom>
          <a:noFill/>
        </p:spPr>
        <p:txBody>
          <a:bodyPr wrap="square" lIns="0" tIns="0" rIns="0" bIns="0" rtlCol="0">
            <a:noAutofit/>
          </a:bodyPr>
          <a:lstStyle/>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The Aetna Accident Plan is designed to help cover out-of-pocket costs related to an accident that happens on or off-the-job. </a:t>
            </a:r>
          </a:p>
          <a:p>
            <a:pPr marL="214370" indent="-214370" defTabSz="257064" fontAlgn="base">
              <a:lnSpc>
                <a:spcPct val="110000"/>
              </a:lnSpc>
              <a:spcAft>
                <a:spcPts val="450"/>
              </a:spcAft>
              <a:buFont typeface="Arial" panose="020B0604020202020204" pitchFamily="34" charset="0"/>
              <a:buChar char="•"/>
            </a:pPr>
            <a:r>
              <a:rPr lang="en-US" sz="1050" dirty="0">
                <a:solidFill>
                  <a:schemeClr val="bg1"/>
                </a:solidFill>
                <a:latin typeface="CVS Health Sans Light" panose="020B0404020202020204" pitchFamily="34" charset="0"/>
                <a:ea typeface="Open Sans" panose="020B0606030504020204" pitchFamily="34" charset="0"/>
                <a:cs typeface="Open Sans" panose="020B0606030504020204" pitchFamily="34" charset="0"/>
              </a:rPr>
              <a:t>Members receive cash benefits for a variety of accidental injuries and treatment as specified in their benefit summary. </a:t>
            </a:r>
          </a:p>
          <a:p>
            <a:pPr defTabSz="257064" fontAlgn="base">
              <a:lnSpc>
                <a:spcPct val="110000"/>
              </a:lnSpc>
              <a:spcAft>
                <a:spcPts val="338"/>
              </a:spcAft>
            </a:pPr>
            <a:endParaRPr lang="en-US" sz="1350" dirty="0">
              <a:solidFill>
                <a:schemeClr val="bg1"/>
              </a:solidFill>
            </a:endParaRPr>
          </a:p>
        </p:txBody>
      </p:sp>
      <p:sp>
        <p:nvSpPr>
          <p:cNvPr id="25" name="TextBox 24">
            <a:extLst>
              <a:ext uri="{FF2B5EF4-FFF2-40B4-BE49-F238E27FC236}">
                <a16:creationId xmlns:a16="http://schemas.microsoft.com/office/drawing/2014/main" id="{BC60B99D-64CB-4E36-BDFF-99D8AB02DE69}"/>
              </a:ext>
            </a:extLst>
          </p:cNvPr>
          <p:cNvSpPr txBox="1"/>
          <p:nvPr/>
        </p:nvSpPr>
        <p:spPr>
          <a:xfrm>
            <a:off x="3243833" y="4958556"/>
            <a:ext cx="5534532" cy="486264"/>
          </a:xfrm>
          <a:prstGeom prst="rect">
            <a:avLst/>
          </a:prstGeom>
          <a:noFill/>
        </p:spPr>
        <p:txBody>
          <a:bodyPr wrap="square" lIns="0" tIns="0" rIns="0" bIns="0" rtlCol="0">
            <a:noAutofit/>
          </a:bodyPr>
          <a:lstStyle/>
          <a:p>
            <a:pPr defTabSz="342660" fontAlgn="base">
              <a:spcBef>
                <a:spcPts val="900"/>
              </a:spcBef>
            </a:pPr>
            <a:endParaRPr lang="en-US" sz="1350" dirty="0">
              <a:solidFill>
                <a:schemeClr val="tx2"/>
              </a:solidFill>
              <a:latin typeface="CVS Health Sans" panose="020B0504020202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7556512-6644-43C4-9EC2-6356E5DA079B}"/>
              </a:ext>
            </a:extLst>
          </p:cNvPr>
          <p:cNvSpPr/>
          <p:nvPr/>
        </p:nvSpPr>
        <p:spPr>
          <a:xfrm>
            <a:off x="318664" y="910535"/>
            <a:ext cx="5925684" cy="19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grpSp>
        <p:nvGrpSpPr>
          <p:cNvPr id="2" name="Group 1">
            <a:extLst>
              <a:ext uri="{FF2B5EF4-FFF2-40B4-BE49-F238E27FC236}">
                <a16:creationId xmlns:a16="http://schemas.microsoft.com/office/drawing/2014/main" id="{58A0CFB3-79FB-453D-82E4-F179B3751713}"/>
              </a:ext>
            </a:extLst>
          </p:cNvPr>
          <p:cNvGrpSpPr/>
          <p:nvPr/>
        </p:nvGrpSpPr>
        <p:grpSpPr>
          <a:xfrm>
            <a:off x="451620" y="882059"/>
            <a:ext cx="5873170" cy="3701304"/>
            <a:chOff x="602003" y="33962"/>
            <a:chExt cx="7828855" cy="4933787"/>
          </a:xfrm>
        </p:grpSpPr>
        <p:sp>
          <p:nvSpPr>
            <p:cNvPr id="22" name="TextBox 21">
              <a:extLst>
                <a:ext uri="{FF2B5EF4-FFF2-40B4-BE49-F238E27FC236}">
                  <a16:creationId xmlns:a16="http://schemas.microsoft.com/office/drawing/2014/main" id="{3A3C6B74-58BF-49CC-9A18-8A80E822ABF9}"/>
                </a:ext>
              </a:extLst>
            </p:cNvPr>
            <p:cNvSpPr txBox="1"/>
            <p:nvPr/>
          </p:nvSpPr>
          <p:spPr>
            <a:xfrm>
              <a:off x="707565" y="801141"/>
              <a:ext cx="3865196" cy="3372599"/>
            </a:xfrm>
            <a:prstGeom prst="rect">
              <a:avLst/>
            </a:prstGeom>
            <a:noFill/>
          </p:spPr>
          <p:txBody>
            <a:bodyPr wrap="square" lIns="0" tIns="0" rIns="0" bIns="0" rtlCol="0">
              <a:noAutofit/>
            </a:bodyPr>
            <a:lstStyle/>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Initial care treatment</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Ambulance </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X-rays &amp; medical imaging</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Follow-up care treatment </a:t>
              </a:r>
            </a:p>
            <a:p>
              <a:pPr marL="214370" indent="-214370" defTabSz="342660" fontAlgn="base">
                <a:spcBef>
                  <a:spcPts val="900"/>
                </a:spcBef>
                <a:buFont typeface="Arial" panose="020B0604020202020204" pitchFamily="34" charset="0"/>
                <a:buChar char="•"/>
              </a:pPr>
              <a:r>
                <a:rPr lang="en-US" sz="1600" dirty="0">
                  <a:solidFill>
                    <a:srgbClr val="414141"/>
                  </a:solidFill>
                  <a:latin typeface="+mj-lt"/>
                  <a:ea typeface="Open Sans" panose="020B0606030504020204" pitchFamily="34" charset="0"/>
                  <a:cs typeface="Open Sans" panose="020B0606030504020204" pitchFamily="34" charset="0"/>
                </a:rPr>
                <a:t>Fractures &amp; dislocations </a:t>
              </a:r>
            </a:p>
            <a:p>
              <a:pPr marL="214370" indent="-214370" defTabSz="342660" fontAlgn="base">
                <a:spcBef>
                  <a:spcPts val="900"/>
                </a:spcBef>
                <a:buFont typeface="Arial" panose="020B0604020202020204" pitchFamily="34" charset="0"/>
                <a:buChar char="•"/>
                <a:defRPr/>
              </a:pPr>
              <a:r>
                <a:rPr lang="en-US" sz="1600" dirty="0">
                  <a:solidFill>
                    <a:srgbClr val="414141"/>
                  </a:solidFill>
                  <a:latin typeface="+mj-lt"/>
                  <a:ea typeface="Open Sans" panose="020B0606030504020204" pitchFamily="34" charset="0"/>
                  <a:cs typeface="Open Sans" panose="020B0606030504020204" pitchFamily="34" charset="0"/>
                </a:rPr>
                <a:t>Inpatient hospital treatment </a:t>
              </a:r>
            </a:p>
            <a:p>
              <a:pPr marL="214370" indent="-214370" defTabSz="342660" fontAlgn="base">
                <a:spcBef>
                  <a:spcPts val="900"/>
                </a:spcBef>
                <a:buFont typeface="Arial" panose="020B0604020202020204" pitchFamily="34" charset="0"/>
                <a:buChar char="•"/>
              </a:pPr>
              <a:endParaRPr lang="en-US" sz="1200" dirty="0">
                <a:solidFill>
                  <a:schemeClr val="tx2"/>
                </a:solidFill>
                <a:latin typeface="+mj-lt"/>
                <a:ea typeface="Open Sans" panose="020B0606030504020204" pitchFamily="34" charset="0"/>
                <a:cs typeface="Open Sans" panose="020B0606030504020204" pitchFamily="34" charset="0"/>
              </a:endParaRPr>
            </a:p>
            <a:p>
              <a:pPr defTabSz="342660" fontAlgn="base">
                <a:spcBef>
                  <a:spcPts val="900"/>
                </a:spcBef>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4BE9F2D4-3F32-441C-9119-E5804CE7DD2B}"/>
                </a:ext>
              </a:extLst>
            </p:cNvPr>
            <p:cNvSpPr/>
            <p:nvPr/>
          </p:nvSpPr>
          <p:spPr>
            <a:xfrm>
              <a:off x="4283343" y="812223"/>
              <a:ext cx="4147515" cy="2697472"/>
            </a:xfrm>
            <a:prstGeom prst="rect">
              <a:avLst/>
            </a:prstGeom>
          </p:spPr>
          <p:txBody>
            <a:bodyPr wrap="square">
              <a:spAutoFit/>
            </a:bodyPr>
            <a:lstStyle/>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Surgical care </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Burns </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Therapy services</a:t>
              </a:r>
            </a:p>
            <a:p>
              <a:pPr marL="214370" indent="-214370" defTabSz="342660" fontAlgn="base">
                <a:spcBef>
                  <a:spcPts val="900"/>
                </a:spcBef>
                <a:buFont typeface="Arial" panose="020B0604020202020204" pitchFamily="34" charset="0"/>
                <a:buChar char="•"/>
              </a:pPr>
              <a:r>
                <a:rPr lang="en-US" sz="1600" dirty="0">
                  <a:solidFill>
                    <a:srgbClr val="414141"/>
                  </a:solidFill>
                  <a:ea typeface="Open Sans" panose="020B0606030504020204" pitchFamily="34" charset="0"/>
                  <a:cs typeface="Open Sans" panose="020B0606030504020204" pitchFamily="34" charset="0"/>
                </a:rPr>
                <a:t>Traumatic brain injury</a:t>
              </a:r>
            </a:p>
            <a:p>
              <a:pPr marL="214370" indent="-214370" defTabSz="342660" fontAlgn="base">
                <a:spcBef>
                  <a:spcPts val="900"/>
                </a:spcBef>
                <a:buFont typeface="Arial" panose="020B0604020202020204" pitchFamily="34" charset="0"/>
                <a:buChar char="•"/>
              </a:pPr>
              <a:endParaRPr lang="en-US" sz="1200" dirty="0">
                <a:solidFill>
                  <a:srgbClr val="414141"/>
                </a:solidFill>
                <a:latin typeface="CVS Health Sans Light" panose="020B0404020202020204" pitchFamily="34" charset="0"/>
                <a:ea typeface="Open Sans" panose="020B0606030504020204" pitchFamily="34" charset="0"/>
                <a:cs typeface="Open Sans" panose="020B0606030504020204" pitchFamily="34" charset="0"/>
              </a:endParaRPr>
            </a:p>
            <a:p>
              <a:pPr marL="214370" indent="-214370" defTabSz="342660" fontAlgn="base">
                <a:spcBef>
                  <a:spcPts val="900"/>
                </a:spcBef>
                <a:buFont typeface="Arial" panose="020B0604020202020204" pitchFamily="34" charset="0"/>
                <a:buChar char="•"/>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F80D9034-BCF4-4246-A953-EFAC694C66E6}"/>
                </a:ext>
              </a:extLst>
            </p:cNvPr>
            <p:cNvSpPr/>
            <p:nvPr/>
          </p:nvSpPr>
          <p:spPr>
            <a:xfrm>
              <a:off x="602003" y="33962"/>
              <a:ext cx="6092826" cy="451288"/>
            </a:xfrm>
            <a:prstGeom prst="rect">
              <a:avLst/>
            </a:prstGeom>
          </p:spPr>
          <p:txBody>
            <a:bodyPr>
              <a:spAutoFit/>
            </a:bodyPr>
            <a:lstStyle/>
            <a:p>
              <a:pPr defTabSz="342660" fontAlgn="base">
                <a:spcBef>
                  <a:spcPts val="900"/>
                </a:spcBef>
              </a:pPr>
              <a:r>
                <a:rPr lang="en-US" sz="1600" dirty="0">
                  <a:solidFill>
                    <a:schemeClr val="tx2"/>
                  </a:solidFill>
                  <a:latin typeface="+mj-lt"/>
                  <a:ea typeface="Open Sans" panose="020B0606030504020204" pitchFamily="34" charset="0"/>
                  <a:cs typeface="Open Sans" panose="020B0606030504020204" pitchFamily="34" charset="0"/>
                </a:rPr>
                <a:t>Cash benefits paid for: </a:t>
              </a:r>
            </a:p>
          </p:txBody>
        </p:sp>
        <p:sp>
          <p:nvSpPr>
            <p:cNvPr id="15" name="TextBox 14">
              <a:extLst>
                <a:ext uri="{FF2B5EF4-FFF2-40B4-BE49-F238E27FC236}">
                  <a16:creationId xmlns:a16="http://schemas.microsoft.com/office/drawing/2014/main" id="{484ADF8A-3838-4785-8DAA-5874AB0FD8AE}"/>
                </a:ext>
              </a:extLst>
            </p:cNvPr>
            <p:cNvSpPr txBox="1"/>
            <p:nvPr/>
          </p:nvSpPr>
          <p:spPr>
            <a:xfrm>
              <a:off x="602003" y="4319566"/>
              <a:ext cx="7377454" cy="648183"/>
            </a:xfrm>
            <a:prstGeom prst="rect">
              <a:avLst/>
            </a:prstGeom>
            <a:noFill/>
          </p:spPr>
          <p:txBody>
            <a:bodyPr wrap="square" lIns="0" tIns="0" rIns="0" bIns="0" rtlCol="0">
              <a:noAutofit/>
            </a:bodyPr>
            <a:lstStyle/>
            <a:p>
              <a:pPr defTabSz="342660" fontAlgn="base">
                <a:spcBef>
                  <a:spcPts val="900"/>
                </a:spcBef>
              </a:pPr>
              <a:r>
                <a:rPr lang="en-US" sz="1600" b="1" dirty="0">
                  <a:solidFill>
                    <a:schemeClr val="tx2"/>
                  </a:solidFill>
                  <a:latin typeface="+mj-lt"/>
                  <a:ea typeface="Open Sans" panose="020B0606030504020204" pitchFamily="34" charset="0"/>
                  <a:cs typeface="Open Sans" panose="020B0606030504020204" pitchFamily="34" charset="0"/>
                </a:rPr>
                <a:t>…and more! </a:t>
              </a:r>
              <a:r>
                <a:rPr lang="en-US" sz="1600" dirty="0">
                  <a:solidFill>
                    <a:srgbClr val="414141"/>
                  </a:solidFill>
                  <a:latin typeface="+mj-lt"/>
                  <a:ea typeface="Open Sans" panose="020B0606030504020204" pitchFamily="34" charset="0"/>
                  <a:cs typeface="Open Sans" panose="020B0606030504020204" pitchFamily="34" charset="0"/>
                </a:rPr>
                <a:t>See the benefit summary included in your enrollment materials for a full list of benefits and details. </a:t>
              </a:r>
            </a:p>
            <a:p>
              <a:pPr defTabSz="342660" fontAlgn="base">
                <a:spcBef>
                  <a:spcPts val="900"/>
                </a:spcBef>
              </a:pPr>
              <a:endParaRPr lang="en-US" sz="1350" dirty="0">
                <a:solidFill>
                  <a:schemeClr val="tx2"/>
                </a:solidFill>
                <a:latin typeface="CVS Health Sans Light" panose="020B0404020202020204" pitchFamily="34" charset="0"/>
                <a:ea typeface="Open Sans" panose="020B0606030504020204" pitchFamily="34" charset="0"/>
                <a:cs typeface="Open Sans" panose="020B0606030504020204" pitchFamily="34" charset="0"/>
              </a:endParaRPr>
            </a:p>
          </p:txBody>
        </p:sp>
      </p:grpSp>
      <p:pic>
        <p:nvPicPr>
          <p:cNvPr id="16" name="Picture 15">
            <a:extLst>
              <a:ext uri="{FF2B5EF4-FFF2-40B4-BE49-F238E27FC236}">
                <a16:creationId xmlns:a16="http://schemas.microsoft.com/office/drawing/2014/main" id="{90FDC70D-0077-4E7A-921B-3162B701CEC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51951" y="1707061"/>
            <a:ext cx="181857" cy="610521"/>
          </a:xfrm>
          <a:prstGeom prst="rect">
            <a:avLst/>
          </a:prstGeom>
        </p:spPr>
      </p:pic>
      <p:pic>
        <p:nvPicPr>
          <p:cNvPr id="27" name="Graphic 26">
            <a:extLst>
              <a:ext uri="{FF2B5EF4-FFF2-40B4-BE49-F238E27FC236}">
                <a16:creationId xmlns:a16="http://schemas.microsoft.com/office/drawing/2014/main" id="{3AC960BE-98DC-44F9-B50B-CCB050772B4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6104" y="5510964"/>
            <a:ext cx="1213430" cy="240020"/>
          </a:xfrm>
          <a:prstGeom prst="rect">
            <a:avLst/>
          </a:prstGeom>
        </p:spPr>
      </p:pic>
      <p:sp>
        <p:nvSpPr>
          <p:cNvPr id="17" name="TextBox 16">
            <a:extLst>
              <a:ext uri="{FF2B5EF4-FFF2-40B4-BE49-F238E27FC236}">
                <a16:creationId xmlns:a16="http://schemas.microsoft.com/office/drawing/2014/main" id="{4F6481CA-8609-45E8-ABFE-619B719269A2}"/>
              </a:ext>
            </a:extLst>
          </p:cNvPr>
          <p:cNvSpPr txBox="1"/>
          <p:nvPr/>
        </p:nvSpPr>
        <p:spPr>
          <a:xfrm>
            <a:off x="442378" y="5677043"/>
            <a:ext cx="6036612" cy="92333"/>
          </a:xfrm>
          <a:prstGeom prst="rect">
            <a:avLst/>
          </a:prstGeom>
          <a:noFill/>
        </p:spPr>
        <p:txBody>
          <a:bodyPr wrap="square" lIns="0" tIns="0" rIns="0" bIns="0" rtlCol="0" anchor="b">
            <a:spAutoFit/>
          </a:bodyPr>
          <a:lstStyle/>
          <a:p>
            <a:r>
              <a:rPr lang="en-US" sz="600" dirty="0">
                <a:solidFill>
                  <a:srgbClr val="414141"/>
                </a:solidFill>
              </a:rPr>
              <a:t>©2021 Aetna Inc</a:t>
            </a:r>
            <a:r>
              <a:rPr lang="en-US" sz="600" dirty="0">
                <a:solidFill>
                  <a:schemeClr val="tx2"/>
                </a:solidFill>
              </a:rPr>
              <a:t>.</a:t>
            </a:r>
          </a:p>
        </p:txBody>
      </p:sp>
    </p:spTree>
    <p:extLst>
      <p:ext uri="{BB962C8B-B14F-4D97-AF65-F5344CB8AC3E}">
        <p14:creationId xmlns:p14="http://schemas.microsoft.com/office/powerpoint/2010/main" val="3763889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074" y="1497635"/>
            <a:ext cx="2944977" cy="4455066"/>
          </a:xfrm>
          <a:prstGeom prst="rect">
            <a:avLst/>
          </a:prstGeom>
          <a:noFill/>
        </p:spPr>
        <p:txBody>
          <a:bodyPr wrap="square" rtlCol="0">
            <a:spAutoFit/>
          </a:bodyPr>
          <a:lstStyle/>
          <a:p>
            <a:pPr fontAlgn="t">
              <a:spcBef>
                <a:spcPts val="900"/>
              </a:spcBef>
            </a:pPr>
            <a:r>
              <a:rPr lang="en-US" sz="1200" b="1" dirty="0">
                <a:solidFill>
                  <a:schemeClr val="tx1">
                    <a:lumMod val="75000"/>
                    <a:lumOff val="25000"/>
                  </a:schemeClr>
                </a:solidFill>
                <a:latin typeface="+mj-lt"/>
                <a:ea typeface="Open Sans Bold" panose="020B0806030504020204" pitchFamily="34" charset="0"/>
                <a:cs typeface="Open Sans Bold" panose="020B0806030504020204" pitchFamily="34" charset="0"/>
              </a:rPr>
              <a:t>Counseling and Relationship Support</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Up to </a:t>
            </a:r>
            <a:r>
              <a:rPr lang="en-US" sz="1200" b="1" dirty="0">
                <a:latin typeface="+mj-lt"/>
              </a:rPr>
              <a:t>6</a:t>
            </a:r>
            <a:r>
              <a:rPr lang="en-US" sz="1200" dirty="0">
                <a:solidFill>
                  <a:schemeClr val="tx1">
                    <a:lumMod val="75000"/>
                    <a:lumOff val="25000"/>
                  </a:schemeClr>
                </a:solidFill>
                <a:latin typeface="+mj-lt"/>
              </a:rPr>
              <a:t> counseling sessions per issue per year with licensed network professionals at no cost</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Available face to face, by phone or televideo  </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For a range of issues such as: work and home life balance, family relationship issues, depression, conflict management,  alcohol/substance misuse, stress management and more</a:t>
            </a:r>
          </a:p>
          <a:p>
            <a:pPr fontAlgn="t">
              <a:spcBef>
                <a:spcPts val="900"/>
              </a:spcBef>
            </a:pPr>
            <a:r>
              <a:rPr lang="en-US" sz="1200" b="1" dirty="0">
                <a:solidFill>
                  <a:schemeClr val="tx1">
                    <a:lumMod val="75000"/>
                    <a:lumOff val="25000"/>
                  </a:schemeClr>
                </a:solidFill>
                <a:latin typeface="+mj-lt"/>
                <a:ea typeface="Open Sans Bold" panose="020B0806030504020204" pitchFamily="34" charset="0"/>
                <a:cs typeface="Open Sans Bold" panose="020B0806030504020204" pitchFamily="34" charset="0"/>
              </a:rPr>
              <a:t>Web-based Resources</a:t>
            </a:r>
            <a:br>
              <a:rPr lang="en-US" sz="1200" dirty="0">
                <a:solidFill>
                  <a:schemeClr val="tx1">
                    <a:lumMod val="75000"/>
                    <a:lumOff val="25000"/>
                  </a:schemeClr>
                </a:solidFill>
                <a:latin typeface="+mj-lt"/>
              </a:rPr>
            </a:br>
            <a:r>
              <a:rPr lang="en-US" sz="1200" dirty="0">
                <a:solidFill>
                  <a:schemeClr val="tx1">
                    <a:lumMod val="75000"/>
                    <a:lumOff val="25000"/>
                  </a:schemeClr>
                </a:solidFill>
                <a:latin typeface="+mj-lt"/>
              </a:rPr>
              <a:t>Customized website offers a full range of tools and resources (most sections are available in Spanish). </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Live webinars and on-demand library</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Mobile app</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Discount Center</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Access to worklife service providers</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Articles and self –assessments</a:t>
            </a:r>
          </a:p>
          <a:p>
            <a:pPr marL="214370" indent="-214370" fontAlgn="t">
              <a:buFont typeface="Arial" panose="020B0604020202020204" pitchFamily="34" charset="0"/>
              <a:buChar char="•"/>
            </a:pPr>
            <a:r>
              <a:rPr lang="en-US" sz="1200" dirty="0">
                <a:solidFill>
                  <a:schemeClr val="tx1">
                    <a:lumMod val="75000"/>
                    <a:lumOff val="25000"/>
                  </a:schemeClr>
                </a:solidFill>
                <a:latin typeface="+mj-lt"/>
              </a:rPr>
              <a:t>myStrength—a health club for your mind</a:t>
            </a:r>
          </a:p>
        </p:txBody>
      </p:sp>
      <p:sp>
        <p:nvSpPr>
          <p:cNvPr id="4" name="TextBox 3"/>
          <p:cNvSpPr txBox="1"/>
          <p:nvPr/>
        </p:nvSpPr>
        <p:spPr>
          <a:xfrm>
            <a:off x="3949410" y="1460949"/>
            <a:ext cx="3015627" cy="4339650"/>
          </a:xfrm>
          <a:prstGeom prst="rect">
            <a:avLst/>
          </a:prstGeom>
          <a:noFill/>
          <a:ln>
            <a:noFill/>
          </a:ln>
        </p:spPr>
        <p:txBody>
          <a:bodyPr wrap="square" rtlCol="0">
            <a:spAutoFit/>
          </a:bodyPr>
          <a:lstStyle/>
          <a:p>
            <a:pPr fontAlgn="t"/>
            <a:r>
              <a:rPr lang="en-US" sz="1200" b="1" dirty="0">
                <a:solidFill>
                  <a:schemeClr val="tx1">
                    <a:lumMod val="75000"/>
                    <a:lumOff val="25000"/>
                  </a:schemeClr>
                </a:solidFill>
                <a:ea typeface="Open Sans Bold" panose="020B0806030504020204" pitchFamily="34" charset="0"/>
                <a:cs typeface="Open Sans Bold" panose="020B0806030504020204" pitchFamily="34" charset="0"/>
              </a:rPr>
              <a:t>Worklife Balance Services</a:t>
            </a:r>
            <a:br>
              <a:rPr lang="en-US" sz="1200" b="1" dirty="0">
                <a:solidFill>
                  <a:schemeClr val="tx1">
                    <a:lumMod val="75000"/>
                    <a:lumOff val="25000"/>
                  </a:schemeClr>
                </a:solidFill>
              </a:rPr>
            </a:br>
            <a:r>
              <a:rPr lang="en-US" sz="1200" dirty="0">
                <a:solidFill>
                  <a:schemeClr val="tx1">
                    <a:lumMod val="75000"/>
                    <a:lumOff val="25000"/>
                  </a:schemeClr>
                </a:solidFill>
              </a:rPr>
              <a:t>Consultation, information and assistance with locating resources such as: childcare, parenting and adoption, care for older adults, pet care, household services, </a:t>
            </a:r>
            <a:r>
              <a:rPr lang="en-US" sz="1200" dirty="0"/>
              <a:t>care kits, </a:t>
            </a:r>
            <a:r>
              <a:rPr lang="en-US" sz="1200" dirty="0">
                <a:solidFill>
                  <a:schemeClr val="tx1">
                    <a:lumMod val="75000"/>
                    <a:lumOff val="25000"/>
                  </a:schemeClr>
                </a:solidFill>
              </a:rPr>
              <a:t>etc.</a:t>
            </a:r>
          </a:p>
          <a:p>
            <a:pPr fontAlgn="t"/>
            <a:endParaRPr lang="en-US" sz="1200" b="1" dirty="0">
              <a:solidFill>
                <a:schemeClr val="tx1">
                  <a:lumMod val="75000"/>
                  <a:lumOff val="25000"/>
                </a:schemeClr>
              </a:solidFill>
            </a:endParaRPr>
          </a:p>
          <a:p>
            <a:pPr fontAlgn="t"/>
            <a:r>
              <a:rPr lang="en-US" sz="1200" b="1" dirty="0">
                <a:solidFill>
                  <a:schemeClr val="tx1">
                    <a:lumMod val="75000"/>
                    <a:lumOff val="25000"/>
                  </a:schemeClr>
                </a:solidFill>
                <a:ea typeface="Open Sans Bold" panose="020B0806030504020204" pitchFamily="34" charset="0"/>
                <a:cs typeface="Open Sans Bold" panose="020B0806030504020204" pitchFamily="34" charset="0"/>
              </a:rPr>
              <a:t>Legal Services</a:t>
            </a:r>
          </a:p>
          <a:p>
            <a:pPr marL="214370" indent="-214370" fontAlgn="t">
              <a:buFont typeface="Arial" panose="020B0604020202020204" pitchFamily="34" charset="0"/>
              <a:buChar char="•"/>
            </a:pPr>
            <a:r>
              <a:rPr lang="en-US" sz="1200" dirty="0">
                <a:solidFill>
                  <a:schemeClr val="tx1">
                    <a:lumMod val="75000"/>
                    <a:lumOff val="25000"/>
                  </a:schemeClr>
                </a:solidFill>
              </a:rPr>
              <a:t>30-minute free consultation for each new legal topic (each plan year)</a:t>
            </a:r>
          </a:p>
          <a:p>
            <a:pPr marL="214370" indent="-214370" fontAlgn="t">
              <a:buFont typeface="Arial" panose="020B0604020202020204" pitchFamily="34" charset="0"/>
              <a:buChar char="•"/>
            </a:pPr>
            <a:r>
              <a:rPr lang="en-US" sz="1200" dirty="0">
                <a:solidFill>
                  <a:schemeClr val="tx1">
                    <a:lumMod val="75000"/>
                    <a:lumOff val="25000"/>
                  </a:schemeClr>
                </a:solidFill>
              </a:rPr>
              <a:t>25% discount off the fees for services beyond the initial consultation</a:t>
            </a:r>
            <a:br>
              <a:rPr lang="en-US" sz="1200" dirty="0">
                <a:solidFill>
                  <a:schemeClr val="tx1">
                    <a:lumMod val="75000"/>
                    <a:lumOff val="25000"/>
                  </a:schemeClr>
                </a:solidFill>
              </a:rPr>
            </a:br>
            <a:endParaRPr lang="en-US" sz="1200" dirty="0">
              <a:solidFill>
                <a:schemeClr val="tx1">
                  <a:lumMod val="75000"/>
                  <a:lumOff val="25000"/>
                </a:schemeClr>
              </a:solidFill>
            </a:endParaRPr>
          </a:p>
          <a:p>
            <a:pPr fontAlgn="t"/>
            <a:r>
              <a:rPr lang="en-US" sz="1200" b="1" dirty="0">
                <a:solidFill>
                  <a:schemeClr val="tx1">
                    <a:lumMod val="75000"/>
                    <a:lumOff val="25000"/>
                  </a:schemeClr>
                </a:solidFill>
                <a:ea typeface="Open Sans Bold" panose="020B0806030504020204" pitchFamily="34" charset="0"/>
                <a:cs typeface="Open Sans Bold" panose="020B0806030504020204" pitchFamily="34" charset="0"/>
              </a:rPr>
              <a:t>Financial Services</a:t>
            </a:r>
          </a:p>
          <a:p>
            <a:pPr marL="214370" indent="-214370" fontAlgn="t">
              <a:buFont typeface="Arial" panose="020B0604020202020204" pitchFamily="34" charset="0"/>
              <a:buChar char="•"/>
            </a:pPr>
            <a:r>
              <a:rPr lang="en-US" sz="1200" dirty="0">
                <a:solidFill>
                  <a:schemeClr val="tx1">
                    <a:lumMod val="75000"/>
                    <a:lumOff val="25000"/>
                  </a:schemeClr>
                </a:solidFill>
              </a:rPr>
              <a:t>30-minute free telephonic consultation for each new financial topic (each plan year) related to budgeting; retirement and other financial planning; mortgages; credit and debt issues; college funding; tax and IRS questions and preparation</a:t>
            </a:r>
          </a:p>
          <a:p>
            <a:pPr marL="214370" indent="-214370" fontAlgn="t">
              <a:buFont typeface="Arial" panose="020B0604020202020204" pitchFamily="34" charset="0"/>
              <a:buChar char="•"/>
            </a:pPr>
            <a:r>
              <a:rPr lang="en-US" sz="1200" dirty="0">
                <a:solidFill>
                  <a:schemeClr val="tx1">
                    <a:lumMod val="75000"/>
                    <a:lumOff val="25000"/>
                  </a:schemeClr>
                </a:solidFill>
              </a:rPr>
              <a:t>25% discount off the fees for services beyond the initial consultation</a:t>
            </a:r>
          </a:p>
        </p:txBody>
      </p:sp>
      <p:cxnSp>
        <p:nvCxnSpPr>
          <p:cNvPr id="5" name="Straight Connector 4"/>
          <p:cNvCxnSpPr>
            <a:cxnSpLocks/>
          </p:cNvCxnSpPr>
          <p:nvPr/>
        </p:nvCxnSpPr>
        <p:spPr>
          <a:xfrm>
            <a:off x="3626807" y="1339326"/>
            <a:ext cx="0" cy="4506303"/>
          </a:xfrm>
          <a:prstGeom prst="line">
            <a:avLst/>
          </a:prstGeom>
          <a:ln w="25400" cap="rnd">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B393564-7932-45A5-B22C-90C57C188003}"/>
              </a:ext>
            </a:extLst>
          </p:cNvPr>
          <p:cNvSpPr txBox="1"/>
          <p:nvPr/>
        </p:nvSpPr>
        <p:spPr>
          <a:xfrm>
            <a:off x="2783334" y="1079202"/>
            <a:ext cx="3532790" cy="520248"/>
          </a:xfrm>
          <a:prstGeom prst="rect">
            <a:avLst/>
          </a:prstGeom>
          <a:noFill/>
        </p:spPr>
        <p:txBody>
          <a:bodyPr wrap="square" lIns="0" tIns="0" rIns="0" bIns="0" rtlCol="0">
            <a:noAutofit/>
          </a:bodyPr>
          <a:lstStyle/>
          <a:p>
            <a:pPr algn="ctr" defTabSz="342660" fontAlgn="base">
              <a:spcBef>
                <a:spcPts val="900"/>
              </a:spcBef>
            </a:pPr>
            <a:r>
              <a:rPr lang="en-US" sz="2701"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 Overview</a:t>
            </a:r>
          </a:p>
        </p:txBody>
      </p:sp>
      <p:sp>
        <p:nvSpPr>
          <p:cNvPr id="11" name="Title 7">
            <a:extLst>
              <a:ext uri="{FF2B5EF4-FFF2-40B4-BE49-F238E27FC236}">
                <a16:creationId xmlns:a16="http://schemas.microsoft.com/office/drawing/2014/main" id="{2CE575A1-CB54-48AD-9506-8E410CAD6495}"/>
              </a:ext>
            </a:extLst>
          </p:cNvPr>
          <p:cNvSpPr>
            <a:spLocks noGrp="1"/>
          </p:cNvSpPr>
          <p:nvPr>
            <p:ph type="title"/>
          </p:nvPr>
        </p:nvSpPr>
        <p:spPr>
          <a:xfrm>
            <a:off x="431074" y="905299"/>
            <a:ext cx="5341729" cy="548850"/>
          </a:xfrm>
        </p:spPr>
        <p:txBody>
          <a:bodyPr>
            <a:normAutofit/>
          </a:bodyPr>
          <a:lstStyle/>
          <a:p>
            <a:r>
              <a:rPr lang="en-US" sz="1600" dirty="0">
                <a:solidFill>
                  <a:schemeClr val="tx2"/>
                </a:solidFill>
              </a:rPr>
              <a:t>Overview of Benefits</a:t>
            </a:r>
          </a:p>
        </p:txBody>
      </p:sp>
      <p:sp>
        <p:nvSpPr>
          <p:cNvPr id="2" name="TextBox 1">
            <a:extLst>
              <a:ext uri="{FF2B5EF4-FFF2-40B4-BE49-F238E27FC236}">
                <a16:creationId xmlns:a16="http://schemas.microsoft.com/office/drawing/2014/main" id="{7B057439-D519-C7DD-7623-52AD2DF06B53}"/>
              </a:ext>
            </a:extLst>
          </p:cNvPr>
          <p:cNvSpPr txBox="1"/>
          <p:nvPr/>
        </p:nvSpPr>
        <p:spPr>
          <a:xfrm>
            <a:off x="385354" y="203199"/>
            <a:ext cx="7569926" cy="369332"/>
          </a:xfrm>
          <a:prstGeom prst="rect">
            <a:avLst/>
          </a:prstGeom>
          <a:noFill/>
        </p:spPr>
        <p:txBody>
          <a:bodyPr wrap="square" rtlCol="0">
            <a:spAutoFit/>
          </a:bodyPr>
          <a:lstStyle/>
          <a:p>
            <a:r>
              <a:rPr lang="en-US" b="1" dirty="0"/>
              <a:t>Aetna Employee Assistance Program (EAP)</a:t>
            </a:r>
          </a:p>
        </p:txBody>
      </p:sp>
      <p:sp>
        <p:nvSpPr>
          <p:cNvPr id="9" name="TextBox 8">
            <a:extLst>
              <a:ext uri="{FF2B5EF4-FFF2-40B4-BE49-F238E27FC236}">
                <a16:creationId xmlns:a16="http://schemas.microsoft.com/office/drawing/2014/main" id="{071A8AAE-4847-CE20-43F8-CD0E6EDDC3AD}"/>
              </a:ext>
            </a:extLst>
          </p:cNvPr>
          <p:cNvSpPr txBox="1"/>
          <p:nvPr/>
        </p:nvSpPr>
        <p:spPr>
          <a:xfrm>
            <a:off x="431074" y="6133367"/>
            <a:ext cx="6818809" cy="646331"/>
          </a:xfrm>
          <a:prstGeom prst="rect">
            <a:avLst/>
          </a:prstGeom>
          <a:noFill/>
          <a:ln>
            <a:solidFill>
              <a:schemeClr val="tx2"/>
            </a:solidFill>
          </a:ln>
        </p:spPr>
        <p:txBody>
          <a:bodyPr wrap="square" rtlCol="0">
            <a:spAutoFit/>
          </a:bodyPr>
          <a:lstStyle/>
          <a:p>
            <a:r>
              <a:rPr lang="en-US" sz="1200" dirty="0"/>
              <a:t>You can access Aetna EAP by logging into </a:t>
            </a:r>
            <a:r>
              <a:rPr lang="en-US" sz="1200" dirty="0">
                <a:hlinkClick r:id="rId3"/>
              </a:rPr>
              <a:t>www.resourcesforliving.com</a:t>
            </a:r>
            <a:endParaRPr lang="en-US" sz="1200" dirty="0"/>
          </a:p>
          <a:p>
            <a:r>
              <a:rPr lang="en-US" sz="1200" dirty="0"/>
              <a:t>User ID: Brookfield</a:t>
            </a:r>
          </a:p>
          <a:p>
            <a:r>
              <a:rPr lang="en-US" sz="1200" dirty="0"/>
              <a:t>Password: EAP</a:t>
            </a:r>
          </a:p>
        </p:txBody>
      </p:sp>
    </p:spTree>
    <p:extLst>
      <p:ext uri="{BB962C8B-B14F-4D97-AF65-F5344CB8AC3E}">
        <p14:creationId xmlns:p14="http://schemas.microsoft.com/office/powerpoint/2010/main" val="767457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844" y="1985317"/>
            <a:ext cx="4177173" cy="13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4" name="Rectangle 3"/>
          <p:cNvSpPr/>
          <p:nvPr/>
        </p:nvSpPr>
        <p:spPr>
          <a:xfrm>
            <a:off x="0" y="856580"/>
            <a:ext cx="4943777" cy="5144840"/>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2" name="Title 1"/>
          <p:cNvSpPr>
            <a:spLocks noGrp="1"/>
          </p:cNvSpPr>
          <p:nvPr>
            <p:ph type="title"/>
          </p:nvPr>
        </p:nvSpPr>
        <p:spPr>
          <a:xfrm>
            <a:off x="140468" y="1778378"/>
            <a:ext cx="4805087" cy="548783"/>
          </a:xfrm>
        </p:spPr>
        <p:txBody>
          <a:bodyPr>
            <a:normAutofit fontScale="90000"/>
          </a:bodyPr>
          <a:lstStyle/>
          <a:p>
            <a:pPr algn="ctr">
              <a:lnSpc>
                <a:spcPct val="100000"/>
              </a:lnSpc>
            </a:pPr>
            <a:r>
              <a:rPr lang="en-US" sz="3001" dirty="0">
                <a:solidFill>
                  <a:schemeClr val="bg1"/>
                </a:solidFill>
                <a:latin typeface="+mn-lt"/>
              </a:rPr>
              <a:t>24-Hour Nurse Line</a:t>
            </a:r>
            <a:r>
              <a:rPr lang="en-US" sz="2101" b="0" dirty="0">
                <a:solidFill>
                  <a:schemeClr val="bg1"/>
                </a:solidFill>
                <a:latin typeface="+mn-lt"/>
              </a:rPr>
              <a:t> </a:t>
            </a:r>
            <a:br>
              <a:rPr lang="en-US" dirty="0">
                <a:latin typeface="+mn-lt"/>
              </a:rPr>
            </a:br>
            <a:r>
              <a:rPr lang="en-US" sz="1650" b="0" dirty="0">
                <a:solidFill>
                  <a:schemeClr val="bg1"/>
                </a:solidFill>
                <a:latin typeface="+mn-lt"/>
              </a:rPr>
              <a:t>Health information is</a:t>
            </a:r>
            <a:r>
              <a:rPr lang="en-US" sz="1650" b="0" dirty="0">
                <a:solidFill>
                  <a:schemeClr val="bg1"/>
                </a:solidFill>
                <a:latin typeface="+mn-lt"/>
                <a:ea typeface="Domaine Disp" charset="0"/>
                <a:cs typeface="Domaine Disp" charset="0"/>
              </a:rPr>
              <a:t> a phone call away</a:t>
            </a:r>
          </a:p>
        </p:txBody>
      </p:sp>
      <p:sp>
        <p:nvSpPr>
          <p:cNvPr id="7" name="Content Placeholder 8"/>
          <p:cNvSpPr txBox="1">
            <a:spLocks/>
          </p:cNvSpPr>
          <p:nvPr/>
        </p:nvSpPr>
        <p:spPr>
          <a:xfrm>
            <a:off x="8328306" y="5671803"/>
            <a:ext cx="550870" cy="171495"/>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750" dirty="0">
                <a:solidFill>
                  <a:schemeClr val="bg1"/>
                </a:solidFill>
                <a:latin typeface="+mn-lt"/>
                <a:cs typeface="Open Sans Light"/>
              </a:rPr>
              <a:t>28</a:t>
            </a:r>
          </a:p>
        </p:txBody>
      </p:sp>
      <p:sp>
        <p:nvSpPr>
          <p:cNvPr id="17" name="TextBox 16"/>
          <p:cNvSpPr txBox="1"/>
          <p:nvPr/>
        </p:nvSpPr>
        <p:spPr>
          <a:xfrm>
            <a:off x="644819" y="2510670"/>
            <a:ext cx="3790072" cy="3059830"/>
          </a:xfrm>
          <a:prstGeom prst="rect">
            <a:avLst/>
          </a:prstGeom>
          <a:noFill/>
          <a:ln>
            <a:noFill/>
          </a:ln>
        </p:spPr>
        <p:txBody>
          <a:bodyPr wrap="square" lIns="68598" tIns="34299" rIns="68598" bIns="34299" rtlCol="0" anchor="ctr">
            <a:spAutoFit/>
          </a:bodyPr>
          <a:lstStyle/>
          <a:p>
            <a:pPr marL="214370" indent="-214370">
              <a:spcAft>
                <a:spcPts val="1350"/>
              </a:spcAft>
              <a:buFont typeface="Arial"/>
              <a:buChar char="•"/>
            </a:pPr>
            <a:r>
              <a:rPr lang="en-US" sz="1350" dirty="0">
                <a:solidFill>
                  <a:schemeClr val="bg1"/>
                </a:solidFill>
                <a:ea typeface="+mn-lt"/>
                <a:cs typeface="+mn-lt"/>
              </a:rPr>
              <a:t>Get information on a wide range of health and wellness topics </a:t>
            </a:r>
            <a:endParaRPr lang="en-US" sz="1350" dirty="0">
              <a:solidFill>
                <a:schemeClr val="bg1"/>
              </a:solidFill>
              <a:cs typeface="Arial"/>
            </a:endParaRPr>
          </a:p>
          <a:p>
            <a:pPr marL="214370" indent="-214370">
              <a:spcAft>
                <a:spcPts val="1350"/>
              </a:spcAft>
              <a:buFont typeface="Arial"/>
              <a:buChar char="•"/>
            </a:pPr>
            <a:r>
              <a:rPr lang="en-US" sz="1350" dirty="0">
                <a:solidFill>
                  <a:schemeClr val="bg1"/>
                </a:solidFill>
                <a:ea typeface="+mn-lt"/>
                <a:cs typeface="+mn-lt"/>
              </a:rPr>
              <a:t>Make better health care decisions </a:t>
            </a:r>
          </a:p>
          <a:p>
            <a:pPr marL="214370" indent="-214370">
              <a:spcAft>
                <a:spcPts val="1350"/>
              </a:spcAft>
              <a:buFont typeface="Arial"/>
              <a:buChar char="•"/>
            </a:pPr>
            <a:r>
              <a:rPr lang="en-US" sz="1350" dirty="0">
                <a:solidFill>
                  <a:schemeClr val="bg1"/>
                </a:solidFill>
                <a:ea typeface="+mn-lt"/>
                <a:cs typeface="+mn-lt"/>
              </a:rPr>
              <a:t>Find out more about a medical test or procedure</a:t>
            </a:r>
          </a:p>
          <a:p>
            <a:pPr marL="214370" indent="-214370">
              <a:spcAft>
                <a:spcPts val="1350"/>
              </a:spcAft>
              <a:buFont typeface="Arial"/>
              <a:buChar char="•"/>
            </a:pPr>
            <a:r>
              <a:rPr lang="en-US" sz="1350" dirty="0">
                <a:solidFill>
                  <a:schemeClr val="bg1"/>
                </a:solidFill>
                <a:ea typeface="+mn-lt"/>
                <a:cs typeface="+mn-lt"/>
              </a:rPr>
              <a:t>Get help preparing for a visit to your doctor </a:t>
            </a:r>
            <a:endParaRPr lang="en-US" sz="1350" dirty="0">
              <a:solidFill>
                <a:schemeClr val="bg1"/>
              </a:solidFill>
              <a:cs typeface="Arial"/>
            </a:endParaRPr>
          </a:p>
          <a:p>
            <a:pPr marL="214370" indent="-214370">
              <a:spcAft>
                <a:spcPts val="1350"/>
              </a:spcAft>
              <a:buFont typeface="Arial"/>
              <a:buChar char="•"/>
            </a:pPr>
            <a:r>
              <a:rPr lang="en-US" sz="1350" dirty="0">
                <a:solidFill>
                  <a:schemeClr val="bg1"/>
                </a:solidFill>
                <a:ea typeface="+mn-lt"/>
                <a:cs typeface="+mn-lt"/>
              </a:rPr>
              <a:t>Receive emails with links to videos that relate to your question or topic</a:t>
            </a:r>
          </a:p>
          <a:p>
            <a:pPr marL="214370" indent="-214370">
              <a:spcAft>
                <a:spcPts val="1350"/>
              </a:spcAft>
              <a:buFont typeface="Arial"/>
              <a:buChar char="•"/>
            </a:pPr>
            <a:r>
              <a:rPr lang="en-US" sz="1350" dirty="0">
                <a:solidFill>
                  <a:schemeClr val="bg1"/>
                </a:solidFill>
                <a:ea typeface="+mn-lt"/>
                <a:cs typeface="+mn-lt"/>
              </a:rPr>
              <a:t>Contact the Nurse Line at </a:t>
            </a:r>
            <a:r>
              <a:rPr lang="en-US" altLang="en-US" sz="1350" dirty="0">
                <a:solidFill>
                  <a:schemeClr val="bg1"/>
                </a:solidFill>
                <a:ea typeface="+mn-lt"/>
                <a:cs typeface="+mn-lt"/>
              </a:rPr>
              <a:t>: 1-800-556-1555 (TTY: 711)</a:t>
            </a:r>
            <a:endParaRPr lang="en-US" sz="1350" dirty="0">
              <a:solidFill>
                <a:schemeClr val="bg1"/>
              </a:solidFill>
              <a:ea typeface="+mn-lt"/>
              <a:cs typeface="+mn-lt"/>
            </a:endParaRPr>
          </a:p>
        </p:txBody>
      </p:sp>
      <p:cxnSp>
        <p:nvCxnSpPr>
          <p:cNvPr id="6" name="Straight Connector 5"/>
          <p:cNvCxnSpPr/>
          <p:nvPr/>
        </p:nvCxnSpPr>
        <p:spPr>
          <a:xfrm>
            <a:off x="685979" y="2621551"/>
            <a:ext cx="3586344"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person sitting in a living room&#10;&#10;Description automatically generated">
            <a:extLst>
              <a:ext uri="{FF2B5EF4-FFF2-40B4-BE49-F238E27FC236}">
                <a16:creationId xmlns:a16="http://schemas.microsoft.com/office/drawing/2014/main" id="{971A2AB3-4A52-49C8-8597-DC2AC7AF73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60" r="1660"/>
          <a:stretch/>
        </p:blipFill>
        <p:spPr>
          <a:xfrm>
            <a:off x="4943777" y="856580"/>
            <a:ext cx="4200222" cy="5144840"/>
          </a:xfrm>
          <a:prstGeom prst="rect">
            <a:avLst/>
          </a:prstGeom>
        </p:spPr>
      </p:pic>
      <p:sp>
        <p:nvSpPr>
          <p:cNvPr id="11" name="TextBox 10">
            <a:extLst>
              <a:ext uri="{FF2B5EF4-FFF2-40B4-BE49-F238E27FC236}">
                <a16:creationId xmlns:a16="http://schemas.microsoft.com/office/drawing/2014/main" id="{60FBB147-5CF2-44FD-A131-7FA014C7F887}"/>
              </a:ext>
            </a:extLst>
          </p:cNvPr>
          <p:cNvSpPr txBox="1"/>
          <p:nvPr/>
        </p:nvSpPr>
        <p:spPr>
          <a:xfrm>
            <a:off x="644819" y="5677046"/>
            <a:ext cx="6036612" cy="92333"/>
          </a:xfrm>
          <a:prstGeom prst="rect">
            <a:avLst/>
          </a:prstGeom>
          <a:noFill/>
        </p:spPr>
        <p:txBody>
          <a:bodyPr wrap="square" lIns="0" tIns="0" rIns="0" bIns="0" rtlCol="0" anchor="b">
            <a:spAutoFit/>
          </a:bodyPr>
          <a:lstStyle/>
          <a:p>
            <a:r>
              <a:rPr lang="en-US" sz="600" dirty="0">
                <a:solidFill>
                  <a:schemeClr val="bg1"/>
                </a:solidFill>
              </a:rPr>
              <a:t>©2021 Aetna Inc.</a:t>
            </a:r>
          </a:p>
        </p:txBody>
      </p:sp>
      <p:sp>
        <p:nvSpPr>
          <p:cNvPr id="12" name="Content Placeholder 8">
            <a:extLst>
              <a:ext uri="{FF2B5EF4-FFF2-40B4-BE49-F238E27FC236}">
                <a16:creationId xmlns:a16="http://schemas.microsoft.com/office/drawing/2014/main" id="{E7657E21-1942-4651-B4A8-5AE0E68EA0BD}"/>
              </a:ext>
            </a:extLst>
          </p:cNvPr>
          <p:cNvSpPr txBox="1">
            <a:spLocks/>
          </p:cNvSpPr>
          <p:nvPr/>
        </p:nvSpPr>
        <p:spPr>
          <a:xfrm>
            <a:off x="418448" y="5633439"/>
            <a:ext cx="264344" cy="171495"/>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750" b="1">
                <a:solidFill>
                  <a:schemeClr val="bg1"/>
                </a:solidFill>
                <a:latin typeface="+mn-lt"/>
                <a:ea typeface="Open Sans" panose="020B0606030504020204" pitchFamily="34" charset="0"/>
                <a:cs typeface="Arial" panose="020B0604020202020204" pitchFamily="34" charset="0"/>
              </a:rPr>
              <a:pPr algn="l"/>
              <a:t>19</a:t>
            </a:fld>
            <a:endParaRPr lang="en-US" sz="750" b="1" dirty="0">
              <a:solidFill>
                <a:schemeClr val="bg1"/>
              </a:solidFill>
              <a:latin typeface="+mn-lt"/>
              <a:ea typeface="Open Sans" panose="020B06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9DDD755-BBE7-81B7-F7FD-AA2133001430}"/>
              </a:ext>
            </a:extLst>
          </p:cNvPr>
          <p:cNvSpPr txBox="1"/>
          <p:nvPr/>
        </p:nvSpPr>
        <p:spPr>
          <a:xfrm>
            <a:off x="335844" y="242888"/>
            <a:ext cx="6897189" cy="369332"/>
          </a:xfrm>
          <a:prstGeom prst="rect">
            <a:avLst/>
          </a:prstGeom>
          <a:noFill/>
        </p:spPr>
        <p:txBody>
          <a:bodyPr wrap="square" rtlCol="0">
            <a:spAutoFit/>
          </a:bodyPr>
          <a:lstStyle/>
          <a:p>
            <a:r>
              <a:rPr lang="en-US" b="1" dirty="0"/>
              <a:t>Aetna Resource-24- Hour Nurse Line</a:t>
            </a:r>
          </a:p>
        </p:txBody>
      </p:sp>
    </p:spTree>
    <p:extLst>
      <p:ext uri="{BB962C8B-B14F-4D97-AF65-F5344CB8AC3E}">
        <p14:creationId xmlns:p14="http://schemas.microsoft.com/office/powerpoint/2010/main" val="3534156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466531" y="267478"/>
            <a:ext cx="7464490" cy="369332"/>
          </a:xfrm>
          <a:prstGeom prst="rect">
            <a:avLst/>
          </a:prstGeom>
          <a:noFill/>
        </p:spPr>
        <p:txBody>
          <a:bodyPr wrap="square" rtlCol="0">
            <a:spAutoFit/>
          </a:bodyPr>
          <a:lstStyle/>
          <a:p>
            <a:r>
              <a:rPr lang="en-US" b="1" dirty="0"/>
              <a:t>Agenda</a:t>
            </a:r>
          </a:p>
        </p:txBody>
      </p:sp>
      <p:sp>
        <p:nvSpPr>
          <p:cNvPr id="3" name="TextBox 2">
            <a:extLst>
              <a:ext uri="{FF2B5EF4-FFF2-40B4-BE49-F238E27FC236}">
                <a16:creationId xmlns:a16="http://schemas.microsoft.com/office/drawing/2014/main" id="{9A3B2669-8B7C-8B1F-B967-7554A24CBE4D}"/>
              </a:ext>
            </a:extLst>
          </p:cNvPr>
          <p:cNvSpPr txBox="1"/>
          <p:nvPr/>
        </p:nvSpPr>
        <p:spPr>
          <a:xfrm>
            <a:off x="466531" y="1113453"/>
            <a:ext cx="826070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Overview of Plans under Aetna</a:t>
            </a:r>
          </a:p>
          <a:p>
            <a:pPr marL="285750" indent="-285750">
              <a:buFont typeface="Arial" panose="020B0604020202020204" pitchFamily="34" charset="0"/>
              <a:buChar char="•"/>
            </a:pPr>
            <a:r>
              <a:rPr lang="en-US" dirty="0"/>
              <a:t>Medical</a:t>
            </a:r>
          </a:p>
          <a:p>
            <a:pPr marL="285750" indent="-285750">
              <a:buFont typeface="Arial" panose="020B0604020202020204" pitchFamily="34" charset="0"/>
              <a:buChar char="•"/>
            </a:pPr>
            <a:r>
              <a:rPr lang="en-US" dirty="0"/>
              <a:t>Virtual Primary Care</a:t>
            </a:r>
          </a:p>
          <a:p>
            <a:pPr marL="285750" indent="-285750">
              <a:buFont typeface="Arial" panose="020B0604020202020204" pitchFamily="34" charset="0"/>
              <a:buChar char="•"/>
            </a:pPr>
            <a:r>
              <a:rPr lang="en-US" dirty="0"/>
              <a:t>Teladoc</a:t>
            </a:r>
          </a:p>
          <a:p>
            <a:pPr marL="285750" indent="-285750">
              <a:buFont typeface="Arial" panose="020B0604020202020204" pitchFamily="34" charset="0"/>
              <a:buChar char="•"/>
            </a:pPr>
            <a:r>
              <a:rPr lang="en-US" dirty="0"/>
              <a:t>Minute Clinics</a:t>
            </a:r>
          </a:p>
          <a:p>
            <a:pPr marL="285750" indent="-285750">
              <a:buFont typeface="Arial" panose="020B0604020202020204" pitchFamily="34" charset="0"/>
              <a:buChar char="•"/>
            </a:pPr>
            <a:r>
              <a:rPr lang="en-US" dirty="0"/>
              <a:t>Aetna Supplemental Plans</a:t>
            </a:r>
          </a:p>
          <a:p>
            <a:pPr marL="285750" indent="-285750">
              <a:buFont typeface="Arial" panose="020B0604020202020204" pitchFamily="34" charset="0"/>
              <a:buChar char="•"/>
            </a:pPr>
            <a:r>
              <a:rPr lang="en-US" dirty="0"/>
              <a:t>Aetna EAP</a:t>
            </a:r>
          </a:p>
          <a:p>
            <a:pPr marL="285750" indent="-285750">
              <a:buFont typeface="Arial" panose="020B0604020202020204" pitchFamily="34" charset="0"/>
              <a:buChar char="•"/>
            </a:pPr>
            <a:r>
              <a:rPr lang="en-US" dirty="0"/>
              <a:t>Aetna Resources</a:t>
            </a:r>
          </a:p>
          <a:p>
            <a:endParaRPr lang="en-US" dirty="0"/>
          </a:p>
        </p:txBody>
      </p:sp>
    </p:spTree>
    <p:extLst>
      <p:ext uri="{BB962C8B-B14F-4D97-AF65-F5344CB8AC3E}">
        <p14:creationId xmlns:p14="http://schemas.microsoft.com/office/powerpoint/2010/main" val="1481052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41" y="856580"/>
            <a:ext cx="9150975" cy="5144840"/>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4" name="Oval 3"/>
          <p:cNvSpPr/>
          <p:nvPr/>
        </p:nvSpPr>
        <p:spPr>
          <a:xfrm>
            <a:off x="2910294" y="1749830"/>
            <a:ext cx="3358342" cy="33583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14" name="Oval 13"/>
          <p:cNvSpPr/>
          <p:nvPr/>
        </p:nvSpPr>
        <p:spPr bwMode="auto">
          <a:xfrm>
            <a:off x="2310258" y="3875773"/>
            <a:ext cx="1437783" cy="14377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350" dirty="0">
              <a:ln w="0"/>
              <a:solidFill>
                <a:schemeClr val="tx1"/>
              </a:solidFill>
              <a:effectLst>
                <a:outerShdw blurRad="38100" dist="19050" dir="2700000" algn="tl" rotWithShape="0">
                  <a:schemeClr val="dk1">
                    <a:alpha val="40000"/>
                  </a:schemeClr>
                </a:outerShdw>
              </a:effectLst>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5" name="Oval 4"/>
          <p:cNvSpPr/>
          <p:nvPr/>
        </p:nvSpPr>
        <p:spPr bwMode="auto">
          <a:xfrm>
            <a:off x="2283352" y="3875773"/>
            <a:ext cx="1437783" cy="1437783"/>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900" dirty="0">
              <a:ln w="0"/>
              <a:solidFill>
                <a:schemeClr val="tx1"/>
              </a:solidFill>
              <a:effectLst>
                <a:outerShdw blurRad="38100" dist="19050" dir="2700000" algn="tl" rotWithShape="0">
                  <a:schemeClr val="dk1">
                    <a:alpha val="40000"/>
                  </a:schemeClr>
                </a:outerShdw>
              </a:effectLst>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Oval 5"/>
          <p:cNvSpPr/>
          <p:nvPr/>
        </p:nvSpPr>
        <p:spPr bwMode="auto">
          <a:xfrm>
            <a:off x="3935927" y="1071243"/>
            <a:ext cx="1307076" cy="13070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900" dirty="0">
              <a:ln w="0"/>
              <a:solidFill>
                <a:schemeClr val="tx1"/>
              </a:solidFill>
              <a:effectLst>
                <a:outerShdw blurRad="38100" dist="19050" dir="2700000" algn="tl" rotWithShape="0">
                  <a:schemeClr val="dk1">
                    <a:alpha val="40000"/>
                  </a:schemeClr>
                </a:outerShdw>
              </a:effectLst>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7" name="Oval 6"/>
          <p:cNvSpPr/>
          <p:nvPr/>
        </p:nvSpPr>
        <p:spPr bwMode="auto">
          <a:xfrm>
            <a:off x="5467604" y="3875773"/>
            <a:ext cx="1437783" cy="14377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900"/>
              </a:spcBef>
              <a:spcAft>
                <a:spcPts val="450"/>
              </a:spcAft>
              <a:defRPr/>
            </a:pPr>
            <a:endParaRPr lang="en-US" sz="900" dirty="0">
              <a:ln w="0"/>
              <a:solidFill>
                <a:schemeClr val="tx1"/>
              </a:solidFill>
              <a:effectLst>
                <a:outerShdw blurRad="38100" dist="19050" dir="2700000" algn="tl" rotWithShape="0">
                  <a:schemeClr val="dk1">
                    <a:alpha val="40000"/>
                  </a:schemeClr>
                </a:outerShdw>
              </a:effectLst>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 name="Title 1"/>
          <p:cNvSpPr txBox="1">
            <a:spLocks/>
          </p:cNvSpPr>
          <p:nvPr/>
        </p:nvSpPr>
        <p:spPr>
          <a:xfrm>
            <a:off x="3418196" y="3724329"/>
            <a:ext cx="2342538" cy="548783"/>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r>
              <a:rPr lang="en-US" sz="1200" dirty="0">
                <a:solidFill>
                  <a:schemeClr val="bg1"/>
                </a:solidFill>
              </a:rPr>
              <a:t>Get personalized support </a:t>
            </a:r>
            <a:br>
              <a:rPr lang="en-US" sz="1200" dirty="0">
                <a:solidFill>
                  <a:schemeClr val="bg1"/>
                </a:solidFill>
              </a:rPr>
            </a:br>
            <a:r>
              <a:rPr lang="en-US" sz="1200" dirty="0">
                <a:solidFill>
                  <a:schemeClr val="bg1"/>
                </a:solidFill>
              </a:rPr>
              <a:t>with a concierge.</a:t>
            </a:r>
          </a:p>
        </p:txBody>
      </p:sp>
      <p:sp>
        <p:nvSpPr>
          <p:cNvPr id="3" name="TextBox 2"/>
          <p:cNvSpPr txBox="1">
            <a:spLocks noChangeArrowheads="1"/>
          </p:cNvSpPr>
          <p:nvPr/>
        </p:nvSpPr>
        <p:spPr bwMode="auto">
          <a:xfrm>
            <a:off x="3239138" y="2881609"/>
            <a:ext cx="270065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500" b="1" dirty="0">
                <a:solidFill>
                  <a:schemeClr val="bg1"/>
                </a:solidFill>
                <a:latin typeface="+mn-lt"/>
              </a:rPr>
              <a:t>Health care is </a:t>
            </a:r>
            <a:br>
              <a:rPr lang="en-US" altLang="en-US" sz="1500" b="1" dirty="0">
                <a:solidFill>
                  <a:schemeClr val="bg1"/>
                </a:solidFill>
                <a:latin typeface="+mn-lt"/>
              </a:rPr>
            </a:br>
            <a:r>
              <a:rPr lang="en-US" altLang="en-US" sz="1500" b="1" dirty="0">
                <a:solidFill>
                  <a:schemeClr val="bg1"/>
                </a:solidFill>
                <a:latin typeface="+mn-lt"/>
              </a:rPr>
              <a:t>personal, and it’s full of tough questions.</a:t>
            </a:r>
          </a:p>
        </p:txBody>
      </p:sp>
      <p:sp>
        <p:nvSpPr>
          <p:cNvPr id="10" name="Rectangle 12"/>
          <p:cNvSpPr>
            <a:spLocks noChangeArrowheads="1"/>
          </p:cNvSpPr>
          <p:nvPr/>
        </p:nvSpPr>
        <p:spPr bwMode="auto">
          <a:xfrm>
            <a:off x="1785376" y="5448023"/>
            <a:ext cx="586027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350" dirty="0">
                <a:solidFill>
                  <a:schemeClr val="bg1"/>
                </a:solidFill>
                <a:latin typeface="+mn-lt"/>
              </a:rPr>
              <a:t>Aetna concierge is here with answers. </a:t>
            </a:r>
            <a:r>
              <a:rPr lang="en-US" sz="1350" dirty="0">
                <a:solidFill>
                  <a:schemeClr val="bg1"/>
                </a:solidFill>
                <a:latin typeface="+mn-lt"/>
              </a:rPr>
              <a:t>1-888-655-5327</a:t>
            </a:r>
            <a:r>
              <a:rPr lang="en-US" altLang="en-US" sz="1350" dirty="0">
                <a:solidFill>
                  <a:schemeClr val="bg1"/>
                </a:solidFill>
                <a:latin typeface="+mn-lt"/>
              </a:rPr>
              <a:t> </a:t>
            </a:r>
          </a:p>
        </p:txBody>
      </p:sp>
      <p:sp>
        <p:nvSpPr>
          <p:cNvPr id="13" name="Rectangle 12"/>
          <p:cNvSpPr/>
          <p:nvPr/>
        </p:nvSpPr>
        <p:spPr>
          <a:xfrm>
            <a:off x="2383477" y="4698061"/>
            <a:ext cx="1291345" cy="357918"/>
          </a:xfrm>
          <a:prstGeom prst="rect">
            <a:avLst/>
          </a:prstGeom>
        </p:spPr>
        <p:txBody>
          <a:bodyPr wrap="square">
            <a:spAutoFit/>
          </a:bodyPr>
          <a:lstStyle/>
          <a:p>
            <a:pPr algn="ctr">
              <a:defRPr/>
            </a:pPr>
            <a:r>
              <a:rPr lang="en-US" sz="863" b="1" dirty="0">
                <a:ln w="0"/>
                <a:solidFill>
                  <a:schemeClr val="tx2"/>
                </a:solidFill>
                <a:ea typeface="Open Sans Bold" panose="020B0806030504020204" pitchFamily="34" charset="0"/>
                <a:cs typeface="Open Sans Bold" panose="020B0806030504020204" pitchFamily="34" charset="0"/>
              </a:rPr>
              <a:t>Is this covered </a:t>
            </a:r>
            <a:br>
              <a:rPr lang="en-US" sz="863" b="1" dirty="0">
                <a:ln w="0"/>
                <a:solidFill>
                  <a:schemeClr val="tx2"/>
                </a:solidFill>
                <a:ea typeface="Open Sans Bold" panose="020B0806030504020204" pitchFamily="34" charset="0"/>
                <a:cs typeface="Open Sans Bold" panose="020B0806030504020204" pitchFamily="34" charset="0"/>
              </a:rPr>
            </a:br>
            <a:r>
              <a:rPr lang="en-US" sz="863" b="1" dirty="0">
                <a:ln w="0"/>
                <a:solidFill>
                  <a:schemeClr val="tx2"/>
                </a:solidFill>
                <a:ea typeface="Open Sans Bold" panose="020B0806030504020204" pitchFamily="34" charset="0"/>
                <a:cs typeface="Open Sans Bold" panose="020B0806030504020204" pitchFamily="34" charset="0"/>
              </a:rPr>
              <a:t>under my plan?</a:t>
            </a:r>
          </a:p>
        </p:txBody>
      </p:sp>
      <p:sp>
        <p:nvSpPr>
          <p:cNvPr id="15" name="Rectangle 14"/>
          <p:cNvSpPr/>
          <p:nvPr/>
        </p:nvSpPr>
        <p:spPr>
          <a:xfrm>
            <a:off x="3937174" y="1764533"/>
            <a:ext cx="1304582" cy="357918"/>
          </a:xfrm>
          <a:prstGeom prst="rect">
            <a:avLst/>
          </a:prstGeom>
        </p:spPr>
        <p:txBody>
          <a:bodyPr wrap="square">
            <a:spAutoFit/>
          </a:bodyPr>
          <a:lstStyle/>
          <a:p>
            <a:pPr algn="ctr">
              <a:defRPr/>
            </a:pPr>
            <a:r>
              <a:rPr lang="en-US" sz="863" b="1" dirty="0">
                <a:ln w="0"/>
                <a:solidFill>
                  <a:schemeClr val="tx2"/>
                </a:solidFill>
                <a:ea typeface="Open Sans Bold" panose="020B0806030504020204" pitchFamily="34" charset="0"/>
                <a:cs typeface="Open Sans Bold" panose="020B0806030504020204" pitchFamily="34" charset="0"/>
              </a:rPr>
              <a:t>How can I find the </a:t>
            </a:r>
            <a:br>
              <a:rPr lang="en-US" sz="863" b="1" dirty="0">
                <a:ln w="0"/>
                <a:solidFill>
                  <a:schemeClr val="tx2"/>
                </a:solidFill>
                <a:ea typeface="Open Sans Bold" panose="020B0806030504020204" pitchFamily="34" charset="0"/>
                <a:cs typeface="Open Sans Bold" panose="020B0806030504020204" pitchFamily="34" charset="0"/>
              </a:rPr>
            </a:br>
            <a:r>
              <a:rPr lang="en-US" sz="863" b="1" dirty="0">
                <a:ln w="0"/>
                <a:solidFill>
                  <a:schemeClr val="tx2"/>
                </a:solidFill>
                <a:ea typeface="Open Sans Bold" panose="020B0806030504020204" pitchFamily="34" charset="0"/>
                <a:cs typeface="Open Sans Bold" panose="020B0806030504020204" pitchFamily="34" charset="0"/>
              </a:rPr>
              <a:t>right specialist?</a:t>
            </a:r>
          </a:p>
        </p:txBody>
      </p:sp>
      <p:sp>
        <p:nvSpPr>
          <p:cNvPr id="16" name="Rectangle 15"/>
          <p:cNvSpPr/>
          <p:nvPr/>
        </p:nvSpPr>
        <p:spPr>
          <a:xfrm>
            <a:off x="5494213" y="4698061"/>
            <a:ext cx="1384564" cy="357918"/>
          </a:xfrm>
          <a:prstGeom prst="rect">
            <a:avLst/>
          </a:prstGeom>
        </p:spPr>
        <p:txBody>
          <a:bodyPr wrap="square">
            <a:spAutoFit/>
          </a:bodyPr>
          <a:lstStyle/>
          <a:p>
            <a:pPr algn="ctr">
              <a:spcBef>
                <a:spcPts val="900"/>
              </a:spcBef>
              <a:spcAft>
                <a:spcPts val="450"/>
              </a:spcAft>
              <a:defRPr/>
            </a:pPr>
            <a:r>
              <a:rPr lang="en-US" sz="863" b="1" dirty="0">
                <a:ln w="0"/>
                <a:solidFill>
                  <a:schemeClr val="tx2"/>
                </a:solidFill>
                <a:ea typeface="Open Sans Bold" panose="020B0806030504020204" pitchFamily="34" charset="0"/>
                <a:cs typeface="Open Sans Bold" panose="020B0806030504020204" pitchFamily="34" charset="0"/>
              </a:rPr>
              <a:t>I have my diagnosis; </a:t>
            </a:r>
            <a:br>
              <a:rPr lang="en-US" sz="863" b="1" dirty="0">
                <a:ln w="0"/>
                <a:solidFill>
                  <a:schemeClr val="tx2"/>
                </a:solidFill>
                <a:ea typeface="Open Sans Bold" panose="020B0806030504020204" pitchFamily="34" charset="0"/>
                <a:cs typeface="Open Sans Bold" panose="020B0806030504020204" pitchFamily="34" charset="0"/>
              </a:rPr>
            </a:br>
            <a:r>
              <a:rPr lang="en-US" sz="863" b="1" dirty="0">
                <a:ln w="0"/>
                <a:solidFill>
                  <a:schemeClr val="tx2"/>
                </a:solidFill>
                <a:ea typeface="Open Sans Bold" panose="020B0806030504020204" pitchFamily="34" charset="0"/>
                <a:cs typeface="Open Sans Bold" panose="020B0806030504020204" pitchFamily="34" charset="0"/>
              </a:rPr>
              <a:t>what do I do now?</a:t>
            </a:r>
          </a:p>
        </p:txBody>
      </p:sp>
      <p:sp>
        <p:nvSpPr>
          <p:cNvPr id="26" name="Freeform 77">
            <a:extLst>
              <a:ext uri="{FF2B5EF4-FFF2-40B4-BE49-F238E27FC236}">
                <a16:creationId xmlns:a16="http://schemas.microsoft.com/office/drawing/2014/main" id="{FED7FA2B-BD9E-48EB-BC83-C9139BD34A71}"/>
              </a:ext>
            </a:extLst>
          </p:cNvPr>
          <p:cNvSpPr>
            <a:spLocks noChangeAspect="1" noEditPoints="1"/>
          </p:cNvSpPr>
          <p:nvPr/>
        </p:nvSpPr>
        <p:spPr bwMode="auto">
          <a:xfrm>
            <a:off x="2855478" y="4157801"/>
            <a:ext cx="347342" cy="483214"/>
          </a:xfrm>
          <a:custGeom>
            <a:avLst/>
            <a:gdLst>
              <a:gd name="T0" fmla="*/ 455 w 3736"/>
              <a:gd name="T1" fmla="*/ 5197 h 5197"/>
              <a:gd name="T2" fmla="*/ 0 w 3736"/>
              <a:gd name="T3" fmla="*/ 797 h 5197"/>
              <a:gd name="T4" fmla="*/ 1399 w 3736"/>
              <a:gd name="T5" fmla="*/ 343 h 5197"/>
              <a:gd name="T6" fmla="*/ 2337 w 3736"/>
              <a:gd name="T7" fmla="*/ 343 h 5197"/>
              <a:gd name="T8" fmla="*/ 3736 w 3736"/>
              <a:gd name="T9" fmla="*/ 797 h 5197"/>
              <a:gd name="T10" fmla="*/ 3281 w 3736"/>
              <a:gd name="T11" fmla="*/ 5197 h 5197"/>
              <a:gd name="T12" fmla="*/ 233 w 3736"/>
              <a:gd name="T13" fmla="*/ 797 h 5197"/>
              <a:gd name="T14" fmla="*/ 455 w 3736"/>
              <a:gd name="T15" fmla="*/ 4964 h 5197"/>
              <a:gd name="T16" fmla="*/ 3503 w 3736"/>
              <a:gd name="T17" fmla="*/ 4742 h 5197"/>
              <a:gd name="T18" fmla="*/ 3281 w 3736"/>
              <a:gd name="T19" fmla="*/ 575 h 5197"/>
              <a:gd name="T20" fmla="*/ 2312 w 3736"/>
              <a:gd name="T21" fmla="*/ 705 h 5197"/>
              <a:gd name="T22" fmla="*/ 2539 w 3736"/>
              <a:gd name="T23" fmla="*/ 854 h 5197"/>
              <a:gd name="T24" fmla="*/ 3234 w 3736"/>
              <a:gd name="T25" fmla="*/ 4674 h 5197"/>
              <a:gd name="T26" fmla="*/ 476 w 3736"/>
              <a:gd name="T27" fmla="*/ 854 h 5197"/>
              <a:gd name="T28" fmla="*/ 1289 w 3736"/>
              <a:gd name="T29" fmla="*/ 779 h 5197"/>
              <a:gd name="T30" fmla="*/ 1383 w 3736"/>
              <a:gd name="T31" fmla="*/ 575 h 5197"/>
              <a:gd name="T32" fmla="*/ 708 w 3736"/>
              <a:gd name="T33" fmla="*/ 4442 h 5197"/>
              <a:gd name="T34" fmla="*/ 3002 w 3736"/>
              <a:gd name="T35" fmla="*/ 1938 h 5197"/>
              <a:gd name="T36" fmla="*/ 2670 w 3736"/>
              <a:gd name="T37" fmla="*/ 3741 h 5197"/>
              <a:gd name="T38" fmla="*/ 1050 w 3736"/>
              <a:gd name="T39" fmla="*/ 2121 h 5197"/>
              <a:gd name="T40" fmla="*/ 3002 w 3736"/>
              <a:gd name="T41" fmla="*/ 1571 h 5197"/>
              <a:gd name="T42" fmla="*/ 2694 w 3736"/>
              <a:gd name="T43" fmla="*/ 1087 h 5197"/>
              <a:gd name="T44" fmla="*/ 2752 w 3736"/>
              <a:gd name="T45" fmla="*/ 1320 h 5197"/>
              <a:gd name="T46" fmla="*/ 984 w 3736"/>
              <a:gd name="T47" fmla="*/ 1574 h 5197"/>
              <a:gd name="T48" fmla="*/ 984 w 3736"/>
              <a:gd name="T49" fmla="*/ 1313 h 5197"/>
              <a:gd name="T50" fmla="*/ 708 w 3736"/>
              <a:gd name="T51" fmla="*/ 1087 h 5197"/>
              <a:gd name="T52" fmla="*/ 1283 w 3736"/>
              <a:gd name="T53" fmla="*/ 3508 h 5197"/>
              <a:gd name="T54" fmla="*/ 2438 w 3736"/>
              <a:gd name="T55" fmla="*/ 2630 h 5197"/>
              <a:gd name="T56" fmla="*/ 1469 w 3736"/>
              <a:gd name="T57" fmla="*/ 2842 h 5197"/>
              <a:gd name="T58" fmla="*/ 1852 w 3736"/>
              <a:gd name="T59" fmla="*/ 2980 h 5197"/>
              <a:gd name="T60" fmla="*/ 1283 w 3736"/>
              <a:gd name="T61" fmla="*/ 2353 h 5197"/>
              <a:gd name="T62" fmla="*/ 1216 w 3736"/>
              <a:gd name="T63" fmla="*/ 1342 h 5197"/>
              <a:gd name="T64" fmla="*/ 2520 w 3736"/>
              <a:gd name="T65" fmla="*/ 1335 h 5197"/>
              <a:gd name="T66" fmla="*/ 2151 w 3736"/>
              <a:gd name="T67" fmla="*/ 895 h 5197"/>
              <a:gd name="T68" fmla="*/ 1585 w 3736"/>
              <a:gd name="T69" fmla="*/ 895 h 5197"/>
              <a:gd name="T70" fmla="*/ 1216 w 3736"/>
              <a:gd name="T71" fmla="*/ 1335 h 5197"/>
              <a:gd name="T72" fmla="*/ 1868 w 3736"/>
              <a:gd name="T73" fmla="*/ 233 h 5197"/>
              <a:gd name="T74" fmla="*/ 1868 w 3736"/>
              <a:gd name="T75" fmla="*/ 752 h 5197"/>
              <a:gd name="T76" fmla="*/ 1868 w 3736"/>
              <a:gd name="T77" fmla="*/ 233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36" h="5197">
                <a:moveTo>
                  <a:pt x="3281" y="5197"/>
                </a:moveTo>
                <a:cubicBezTo>
                  <a:pt x="455" y="5197"/>
                  <a:pt x="455" y="5197"/>
                  <a:pt x="455" y="5197"/>
                </a:cubicBezTo>
                <a:cubicBezTo>
                  <a:pt x="204" y="5197"/>
                  <a:pt x="0" y="4993"/>
                  <a:pt x="0" y="4742"/>
                </a:cubicBezTo>
                <a:cubicBezTo>
                  <a:pt x="0" y="797"/>
                  <a:pt x="0" y="797"/>
                  <a:pt x="0" y="797"/>
                </a:cubicBezTo>
                <a:cubicBezTo>
                  <a:pt x="0" y="547"/>
                  <a:pt x="204" y="343"/>
                  <a:pt x="455" y="343"/>
                </a:cubicBezTo>
                <a:cubicBezTo>
                  <a:pt x="1399" y="343"/>
                  <a:pt x="1399" y="343"/>
                  <a:pt x="1399" y="343"/>
                </a:cubicBezTo>
                <a:cubicBezTo>
                  <a:pt x="1463" y="144"/>
                  <a:pt x="1649" y="0"/>
                  <a:pt x="1868" y="0"/>
                </a:cubicBezTo>
                <a:cubicBezTo>
                  <a:pt x="2087" y="0"/>
                  <a:pt x="2274" y="144"/>
                  <a:pt x="2337" y="343"/>
                </a:cubicBezTo>
                <a:cubicBezTo>
                  <a:pt x="3281" y="343"/>
                  <a:pt x="3281" y="343"/>
                  <a:pt x="3281" y="343"/>
                </a:cubicBezTo>
                <a:cubicBezTo>
                  <a:pt x="3532" y="343"/>
                  <a:pt x="3736" y="547"/>
                  <a:pt x="3736" y="797"/>
                </a:cubicBezTo>
                <a:cubicBezTo>
                  <a:pt x="3736" y="4742"/>
                  <a:pt x="3736" y="4742"/>
                  <a:pt x="3736" y="4742"/>
                </a:cubicBezTo>
                <a:cubicBezTo>
                  <a:pt x="3736" y="4993"/>
                  <a:pt x="3532" y="5197"/>
                  <a:pt x="3281" y="5197"/>
                </a:cubicBezTo>
                <a:close/>
                <a:moveTo>
                  <a:pt x="455" y="575"/>
                </a:moveTo>
                <a:cubicBezTo>
                  <a:pt x="332" y="575"/>
                  <a:pt x="233" y="675"/>
                  <a:pt x="233" y="797"/>
                </a:cubicBezTo>
                <a:cubicBezTo>
                  <a:pt x="233" y="4742"/>
                  <a:pt x="233" y="4742"/>
                  <a:pt x="233" y="4742"/>
                </a:cubicBezTo>
                <a:cubicBezTo>
                  <a:pt x="233" y="4865"/>
                  <a:pt x="332" y="4964"/>
                  <a:pt x="455" y="4964"/>
                </a:cubicBezTo>
                <a:cubicBezTo>
                  <a:pt x="3281" y="4964"/>
                  <a:pt x="3281" y="4964"/>
                  <a:pt x="3281" y="4964"/>
                </a:cubicBezTo>
                <a:cubicBezTo>
                  <a:pt x="3404" y="4964"/>
                  <a:pt x="3503" y="4865"/>
                  <a:pt x="3503" y="4742"/>
                </a:cubicBezTo>
                <a:cubicBezTo>
                  <a:pt x="3503" y="797"/>
                  <a:pt x="3503" y="797"/>
                  <a:pt x="3503" y="797"/>
                </a:cubicBezTo>
                <a:cubicBezTo>
                  <a:pt x="3503" y="675"/>
                  <a:pt x="3404" y="575"/>
                  <a:pt x="3281" y="575"/>
                </a:cubicBezTo>
                <a:cubicBezTo>
                  <a:pt x="2353" y="575"/>
                  <a:pt x="2353" y="575"/>
                  <a:pt x="2353" y="575"/>
                </a:cubicBezTo>
                <a:cubicBezTo>
                  <a:pt x="2345" y="621"/>
                  <a:pt x="2331" y="664"/>
                  <a:pt x="2312" y="705"/>
                </a:cubicBezTo>
                <a:cubicBezTo>
                  <a:pt x="2360" y="725"/>
                  <a:pt x="2406" y="750"/>
                  <a:pt x="2448" y="779"/>
                </a:cubicBezTo>
                <a:cubicBezTo>
                  <a:pt x="2480" y="802"/>
                  <a:pt x="2511" y="827"/>
                  <a:pt x="2539" y="854"/>
                </a:cubicBezTo>
                <a:cubicBezTo>
                  <a:pt x="3234" y="854"/>
                  <a:pt x="3234" y="854"/>
                  <a:pt x="3234" y="854"/>
                </a:cubicBezTo>
                <a:cubicBezTo>
                  <a:pt x="3234" y="4674"/>
                  <a:pt x="3234" y="4674"/>
                  <a:pt x="3234" y="4674"/>
                </a:cubicBezTo>
                <a:cubicBezTo>
                  <a:pt x="476" y="4674"/>
                  <a:pt x="476" y="4674"/>
                  <a:pt x="476" y="4674"/>
                </a:cubicBezTo>
                <a:cubicBezTo>
                  <a:pt x="476" y="854"/>
                  <a:pt x="476" y="854"/>
                  <a:pt x="476" y="854"/>
                </a:cubicBezTo>
                <a:cubicBezTo>
                  <a:pt x="1198" y="854"/>
                  <a:pt x="1198" y="854"/>
                  <a:pt x="1198" y="854"/>
                </a:cubicBezTo>
                <a:cubicBezTo>
                  <a:pt x="1225" y="827"/>
                  <a:pt x="1256" y="802"/>
                  <a:pt x="1289" y="779"/>
                </a:cubicBezTo>
                <a:cubicBezTo>
                  <a:pt x="1331" y="750"/>
                  <a:pt x="1376" y="725"/>
                  <a:pt x="1424" y="705"/>
                </a:cubicBezTo>
                <a:cubicBezTo>
                  <a:pt x="1405" y="664"/>
                  <a:pt x="1391" y="621"/>
                  <a:pt x="1383" y="575"/>
                </a:cubicBezTo>
                <a:lnTo>
                  <a:pt x="455" y="575"/>
                </a:lnTo>
                <a:close/>
                <a:moveTo>
                  <a:pt x="708" y="4442"/>
                </a:moveTo>
                <a:cubicBezTo>
                  <a:pt x="3002" y="4442"/>
                  <a:pt x="3002" y="4442"/>
                  <a:pt x="3002" y="4442"/>
                </a:cubicBezTo>
                <a:cubicBezTo>
                  <a:pt x="3002" y="1938"/>
                  <a:pt x="3002" y="1938"/>
                  <a:pt x="3002" y="1938"/>
                </a:cubicBezTo>
                <a:cubicBezTo>
                  <a:pt x="2670" y="2345"/>
                  <a:pt x="2670" y="2345"/>
                  <a:pt x="2670" y="2345"/>
                </a:cubicBezTo>
                <a:cubicBezTo>
                  <a:pt x="2670" y="3741"/>
                  <a:pt x="2670" y="3741"/>
                  <a:pt x="2670" y="3741"/>
                </a:cubicBezTo>
                <a:cubicBezTo>
                  <a:pt x="1050" y="3741"/>
                  <a:pt x="1050" y="3741"/>
                  <a:pt x="1050" y="3741"/>
                </a:cubicBezTo>
                <a:cubicBezTo>
                  <a:pt x="1050" y="2121"/>
                  <a:pt x="1050" y="2121"/>
                  <a:pt x="1050" y="2121"/>
                </a:cubicBezTo>
                <a:cubicBezTo>
                  <a:pt x="2554" y="2121"/>
                  <a:pt x="2554" y="2121"/>
                  <a:pt x="2554" y="2121"/>
                </a:cubicBezTo>
                <a:cubicBezTo>
                  <a:pt x="3002" y="1571"/>
                  <a:pt x="3002" y="1571"/>
                  <a:pt x="3002" y="1571"/>
                </a:cubicBezTo>
                <a:cubicBezTo>
                  <a:pt x="3002" y="1087"/>
                  <a:pt x="3002" y="1087"/>
                  <a:pt x="3002" y="1087"/>
                </a:cubicBezTo>
                <a:cubicBezTo>
                  <a:pt x="2694" y="1087"/>
                  <a:pt x="2694" y="1087"/>
                  <a:pt x="2694" y="1087"/>
                </a:cubicBezTo>
                <a:cubicBezTo>
                  <a:pt x="2722" y="1155"/>
                  <a:pt x="2741" y="1231"/>
                  <a:pt x="2752" y="1313"/>
                </a:cubicBezTo>
                <a:cubicBezTo>
                  <a:pt x="2752" y="1320"/>
                  <a:pt x="2752" y="1320"/>
                  <a:pt x="2752" y="1320"/>
                </a:cubicBezTo>
                <a:cubicBezTo>
                  <a:pt x="2752" y="1574"/>
                  <a:pt x="2752" y="1574"/>
                  <a:pt x="2752" y="1574"/>
                </a:cubicBezTo>
                <a:cubicBezTo>
                  <a:pt x="984" y="1574"/>
                  <a:pt x="984" y="1574"/>
                  <a:pt x="984" y="1574"/>
                </a:cubicBezTo>
                <a:cubicBezTo>
                  <a:pt x="984" y="1320"/>
                  <a:pt x="984" y="1320"/>
                  <a:pt x="984" y="1320"/>
                </a:cubicBezTo>
                <a:cubicBezTo>
                  <a:pt x="984" y="1313"/>
                  <a:pt x="984" y="1313"/>
                  <a:pt x="984" y="1313"/>
                </a:cubicBezTo>
                <a:cubicBezTo>
                  <a:pt x="995" y="1231"/>
                  <a:pt x="1014" y="1155"/>
                  <a:pt x="1042" y="1087"/>
                </a:cubicBezTo>
                <a:cubicBezTo>
                  <a:pt x="708" y="1087"/>
                  <a:pt x="708" y="1087"/>
                  <a:pt x="708" y="1087"/>
                </a:cubicBezTo>
                <a:lnTo>
                  <a:pt x="708" y="4442"/>
                </a:lnTo>
                <a:close/>
                <a:moveTo>
                  <a:pt x="1283" y="3508"/>
                </a:moveTo>
                <a:cubicBezTo>
                  <a:pt x="2438" y="3508"/>
                  <a:pt x="2438" y="3508"/>
                  <a:pt x="2438" y="3508"/>
                </a:cubicBezTo>
                <a:cubicBezTo>
                  <a:pt x="2438" y="2630"/>
                  <a:pt x="2438" y="2630"/>
                  <a:pt x="2438" y="2630"/>
                </a:cubicBezTo>
                <a:cubicBezTo>
                  <a:pt x="1840" y="3362"/>
                  <a:pt x="1840" y="3362"/>
                  <a:pt x="1840" y="3362"/>
                </a:cubicBezTo>
                <a:cubicBezTo>
                  <a:pt x="1469" y="2842"/>
                  <a:pt x="1469" y="2842"/>
                  <a:pt x="1469" y="2842"/>
                </a:cubicBezTo>
                <a:cubicBezTo>
                  <a:pt x="1657" y="2707"/>
                  <a:pt x="1657" y="2707"/>
                  <a:pt x="1657" y="2707"/>
                </a:cubicBezTo>
                <a:cubicBezTo>
                  <a:pt x="1852" y="2980"/>
                  <a:pt x="1852" y="2980"/>
                  <a:pt x="1852" y="2980"/>
                </a:cubicBezTo>
                <a:cubicBezTo>
                  <a:pt x="2364" y="2353"/>
                  <a:pt x="2364" y="2353"/>
                  <a:pt x="2364" y="2353"/>
                </a:cubicBezTo>
                <a:cubicBezTo>
                  <a:pt x="1283" y="2353"/>
                  <a:pt x="1283" y="2353"/>
                  <a:pt x="1283" y="2353"/>
                </a:cubicBezTo>
                <a:lnTo>
                  <a:pt x="1283" y="3508"/>
                </a:lnTo>
                <a:close/>
                <a:moveTo>
                  <a:pt x="1216" y="1342"/>
                </a:moveTo>
                <a:cubicBezTo>
                  <a:pt x="2520" y="1342"/>
                  <a:pt x="2520" y="1342"/>
                  <a:pt x="2520" y="1342"/>
                </a:cubicBezTo>
                <a:cubicBezTo>
                  <a:pt x="2520" y="1335"/>
                  <a:pt x="2520" y="1335"/>
                  <a:pt x="2520" y="1335"/>
                </a:cubicBezTo>
                <a:cubicBezTo>
                  <a:pt x="2498" y="1170"/>
                  <a:pt x="2431" y="1050"/>
                  <a:pt x="2315" y="970"/>
                </a:cubicBezTo>
                <a:cubicBezTo>
                  <a:pt x="2267" y="937"/>
                  <a:pt x="2212" y="911"/>
                  <a:pt x="2151" y="895"/>
                </a:cubicBezTo>
                <a:cubicBezTo>
                  <a:pt x="2071" y="951"/>
                  <a:pt x="1973" y="984"/>
                  <a:pt x="1868" y="984"/>
                </a:cubicBezTo>
                <a:cubicBezTo>
                  <a:pt x="1763" y="984"/>
                  <a:pt x="1665" y="951"/>
                  <a:pt x="1585" y="895"/>
                </a:cubicBezTo>
                <a:cubicBezTo>
                  <a:pt x="1524" y="911"/>
                  <a:pt x="1469" y="937"/>
                  <a:pt x="1421" y="970"/>
                </a:cubicBezTo>
                <a:cubicBezTo>
                  <a:pt x="1306" y="1050"/>
                  <a:pt x="1238" y="1170"/>
                  <a:pt x="1216" y="1335"/>
                </a:cubicBezTo>
                <a:lnTo>
                  <a:pt x="1216" y="1342"/>
                </a:lnTo>
                <a:close/>
                <a:moveTo>
                  <a:pt x="1868" y="233"/>
                </a:moveTo>
                <a:cubicBezTo>
                  <a:pt x="1725" y="233"/>
                  <a:pt x="1608" y="349"/>
                  <a:pt x="1608" y="492"/>
                </a:cubicBezTo>
                <a:cubicBezTo>
                  <a:pt x="1608" y="635"/>
                  <a:pt x="1725" y="752"/>
                  <a:pt x="1868" y="752"/>
                </a:cubicBezTo>
                <a:cubicBezTo>
                  <a:pt x="2011" y="752"/>
                  <a:pt x="2128" y="635"/>
                  <a:pt x="2128" y="492"/>
                </a:cubicBezTo>
                <a:cubicBezTo>
                  <a:pt x="2128" y="349"/>
                  <a:pt x="2011" y="233"/>
                  <a:pt x="1868" y="233"/>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34" name="Freeform 41">
            <a:extLst>
              <a:ext uri="{FF2B5EF4-FFF2-40B4-BE49-F238E27FC236}">
                <a16:creationId xmlns:a16="http://schemas.microsoft.com/office/drawing/2014/main" id="{BA8A494C-BA69-46ED-A1C7-2B9F4BB4598F}"/>
              </a:ext>
            </a:extLst>
          </p:cNvPr>
          <p:cNvSpPr>
            <a:spLocks noChangeAspect="1" noEditPoints="1"/>
          </p:cNvSpPr>
          <p:nvPr/>
        </p:nvSpPr>
        <p:spPr bwMode="auto">
          <a:xfrm>
            <a:off x="6005743" y="4157801"/>
            <a:ext cx="361504" cy="501624"/>
          </a:xfrm>
          <a:custGeom>
            <a:avLst/>
            <a:gdLst>
              <a:gd name="T0" fmla="*/ 1378 w 3720"/>
              <a:gd name="T1" fmla="*/ 4684 h 5164"/>
              <a:gd name="T2" fmla="*/ 1073 w 3720"/>
              <a:gd name="T3" fmla="*/ 3696 h 5164"/>
              <a:gd name="T4" fmla="*/ 778 w 3720"/>
              <a:gd name="T5" fmla="*/ 3373 h 5164"/>
              <a:gd name="T6" fmla="*/ 213 w 3720"/>
              <a:gd name="T7" fmla="*/ 2725 h 5164"/>
              <a:gd name="T8" fmla="*/ 146 w 3720"/>
              <a:gd name="T9" fmla="*/ 1136 h 5164"/>
              <a:gd name="T10" fmla="*/ 1136 w 3720"/>
              <a:gd name="T11" fmla="*/ 146 h 5164"/>
              <a:gd name="T12" fmla="*/ 2584 w 3720"/>
              <a:gd name="T13" fmla="*/ 146 h 5164"/>
              <a:gd name="T14" fmla="*/ 3574 w 3720"/>
              <a:gd name="T15" fmla="*/ 1136 h 5164"/>
              <a:gd name="T16" fmla="*/ 3507 w 3720"/>
              <a:gd name="T17" fmla="*/ 2725 h 5164"/>
              <a:gd name="T18" fmla="*/ 2942 w 3720"/>
              <a:gd name="T19" fmla="*/ 3373 h 5164"/>
              <a:gd name="T20" fmla="*/ 2647 w 3720"/>
              <a:gd name="T21" fmla="*/ 3696 h 5164"/>
              <a:gd name="T22" fmla="*/ 2342 w 3720"/>
              <a:gd name="T23" fmla="*/ 4684 h 5164"/>
              <a:gd name="T24" fmla="*/ 1609 w 3720"/>
              <a:gd name="T25" fmla="*/ 4684 h 5164"/>
              <a:gd name="T26" fmla="*/ 2111 w 3720"/>
              <a:gd name="T27" fmla="*/ 4684 h 5164"/>
              <a:gd name="T28" fmla="*/ 2227 w 3720"/>
              <a:gd name="T29" fmla="*/ 4453 h 5164"/>
              <a:gd name="T30" fmla="*/ 2416 w 3720"/>
              <a:gd name="T31" fmla="*/ 3872 h 5164"/>
              <a:gd name="T32" fmla="*/ 1304 w 3720"/>
              <a:gd name="T33" fmla="*/ 4453 h 5164"/>
              <a:gd name="T34" fmla="*/ 1302 w 3720"/>
              <a:gd name="T35" fmla="*/ 3642 h 5164"/>
              <a:gd name="T36" fmla="*/ 2418 w 3720"/>
              <a:gd name="T37" fmla="*/ 3655 h 5164"/>
              <a:gd name="T38" fmla="*/ 2799 w 3720"/>
              <a:gd name="T39" fmla="*/ 3192 h 5164"/>
              <a:gd name="T40" fmla="*/ 3302 w 3720"/>
              <a:gd name="T41" fmla="*/ 2617 h 5164"/>
              <a:gd name="T42" fmla="*/ 3361 w 3720"/>
              <a:gd name="T43" fmla="*/ 1226 h 5164"/>
              <a:gd name="T44" fmla="*/ 2494 w 3720"/>
              <a:gd name="T45" fmla="*/ 359 h 5164"/>
              <a:gd name="T46" fmla="*/ 1226 w 3720"/>
              <a:gd name="T47" fmla="*/ 359 h 5164"/>
              <a:gd name="T48" fmla="*/ 359 w 3720"/>
              <a:gd name="T49" fmla="*/ 1226 h 5164"/>
              <a:gd name="T50" fmla="*/ 418 w 3720"/>
              <a:gd name="T51" fmla="*/ 2617 h 5164"/>
              <a:gd name="T52" fmla="*/ 921 w 3720"/>
              <a:gd name="T53" fmla="*/ 3191 h 5164"/>
              <a:gd name="T54" fmla="*/ 1302 w 3720"/>
              <a:gd name="T55" fmla="*/ 3653 h 5164"/>
              <a:gd name="T56" fmla="*/ 1975 w 3720"/>
              <a:gd name="T57" fmla="*/ 3078 h 5164"/>
              <a:gd name="T58" fmla="*/ 1745 w 3720"/>
              <a:gd name="T59" fmla="*/ 2826 h 5164"/>
              <a:gd name="T60" fmla="*/ 1975 w 3720"/>
              <a:gd name="T61" fmla="*/ 3078 h 5164"/>
              <a:gd name="T62" fmla="*/ 1745 w 3720"/>
              <a:gd name="T63" fmla="*/ 2623 h 5164"/>
              <a:gd name="T64" fmla="*/ 1850 w 3720"/>
              <a:gd name="T65" fmla="*/ 2112 h 5164"/>
              <a:gd name="T66" fmla="*/ 2306 w 3720"/>
              <a:gd name="T67" fmla="*/ 1584 h 5164"/>
              <a:gd name="T68" fmla="*/ 1859 w 3720"/>
              <a:gd name="T69" fmla="*/ 1180 h 5164"/>
              <a:gd name="T70" fmla="*/ 1181 w 3720"/>
              <a:gd name="T71" fmla="*/ 1627 h 5164"/>
              <a:gd name="T72" fmla="*/ 2333 w 3720"/>
              <a:gd name="T73" fmla="*/ 1121 h 5164"/>
              <a:gd name="T74" fmla="*/ 2193 w 3720"/>
              <a:gd name="T75" fmla="*/ 2123 h 5164"/>
              <a:gd name="T76" fmla="*/ 1975 w 3720"/>
              <a:gd name="T77" fmla="*/ 2415 h 5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20" h="5164">
                <a:moveTo>
                  <a:pt x="1860" y="5164"/>
                </a:moveTo>
                <a:cubicBezTo>
                  <a:pt x="1596" y="5164"/>
                  <a:pt x="1379" y="4949"/>
                  <a:pt x="1378" y="4684"/>
                </a:cubicBezTo>
                <a:cubicBezTo>
                  <a:pt x="1073" y="4684"/>
                  <a:pt x="1073" y="4684"/>
                  <a:pt x="1073" y="4684"/>
                </a:cubicBezTo>
                <a:cubicBezTo>
                  <a:pt x="1073" y="3696"/>
                  <a:pt x="1073" y="3696"/>
                  <a:pt x="1073" y="3696"/>
                </a:cubicBezTo>
                <a:cubicBezTo>
                  <a:pt x="1073" y="3601"/>
                  <a:pt x="992" y="3534"/>
                  <a:pt x="858" y="3434"/>
                </a:cubicBezTo>
                <a:cubicBezTo>
                  <a:pt x="836" y="3417"/>
                  <a:pt x="807" y="3395"/>
                  <a:pt x="778" y="3373"/>
                </a:cubicBezTo>
                <a:cubicBezTo>
                  <a:pt x="778" y="3372"/>
                  <a:pt x="778" y="3372"/>
                  <a:pt x="778" y="3372"/>
                </a:cubicBezTo>
                <a:cubicBezTo>
                  <a:pt x="543" y="3204"/>
                  <a:pt x="348" y="2980"/>
                  <a:pt x="213" y="2725"/>
                </a:cubicBezTo>
                <a:cubicBezTo>
                  <a:pt x="74" y="2460"/>
                  <a:pt x="0" y="2161"/>
                  <a:pt x="0" y="1860"/>
                </a:cubicBezTo>
                <a:cubicBezTo>
                  <a:pt x="0" y="1609"/>
                  <a:pt x="49" y="1365"/>
                  <a:pt x="146" y="1136"/>
                </a:cubicBezTo>
                <a:cubicBezTo>
                  <a:pt x="240" y="914"/>
                  <a:pt x="374" y="715"/>
                  <a:pt x="545" y="545"/>
                </a:cubicBezTo>
                <a:cubicBezTo>
                  <a:pt x="716" y="374"/>
                  <a:pt x="914" y="240"/>
                  <a:pt x="1136" y="146"/>
                </a:cubicBezTo>
                <a:cubicBezTo>
                  <a:pt x="1365" y="49"/>
                  <a:pt x="1609" y="0"/>
                  <a:pt x="1860" y="0"/>
                </a:cubicBezTo>
                <a:cubicBezTo>
                  <a:pt x="2111" y="0"/>
                  <a:pt x="2355" y="49"/>
                  <a:pt x="2584" y="146"/>
                </a:cubicBezTo>
                <a:cubicBezTo>
                  <a:pt x="2806" y="240"/>
                  <a:pt x="3004" y="374"/>
                  <a:pt x="3175" y="545"/>
                </a:cubicBezTo>
                <a:cubicBezTo>
                  <a:pt x="3346" y="715"/>
                  <a:pt x="3480" y="914"/>
                  <a:pt x="3574" y="1136"/>
                </a:cubicBezTo>
                <a:cubicBezTo>
                  <a:pt x="3671" y="1365"/>
                  <a:pt x="3720" y="1609"/>
                  <a:pt x="3720" y="1860"/>
                </a:cubicBezTo>
                <a:cubicBezTo>
                  <a:pt x="3720" y="2161"/>
                  <a:pt x="3646" y="2460"/>
                  <a:pt x="3507" y="2725"/>
                </a:cubicBezTo>
                <a:cubicBezTo>
                  <a:pt x="3372" y="2980"/>
                  <a:pt x="3177" y="3204"/>
                  <a:pt x="2942" y="3373"/>
                </a:cubicBezTo>
                <a:cubicBezTo>
                  <a:pt x="2942" y="3373"/>
                  <a:pt x="2942" y="3373"/>
                  <a:pt x="2942" y="3373"/>
                </a:cubicBezTo>
                <a:cubicBezTo>
                  <a:pt x="2914" y="3395"/>
                  <a:pt x="2884" y="3417"/>
                  <a:pt x="2862" y="3434"/>
                </a:cubicBezTo>
                <a:cubicBezTo>
                  <a:pt x="2728" y="3534"/>
                  <a:pt x="2647" y="3601"/>
                  <a:pt x="2647" y="3696"/>
                </a:cubicBezTo>
                <a:cubicBezTo>
                  <a:pt x="2647" y="4684"/>
                  <a:pt x="2647" y="4684"/>
                  <a:pt x="2647" y="4684"/>
                </a:cubicBezTo>
                <a:cubicBezTo>
                  <a:pt x="2342" y="4684"/>
                  <a:pt x="2342" y="4684"/>
                  <a:pt x="2342" y="4684"/>
                </a:cubicBezTo>
                <a:cubicBezTo>
                  <a:pt x="2341" y="4949"/>
                  <a:pt x="2124" y="5164"/>
                  <a:pt x="1860" y="5164"/>
                </a:cubicBezTo>
                <a:close/>
                <a:moveTo>
                  <a:pt x="1609" y="4684"/>
                </a:moveTo>
                <a:cubicBezTo>
                  <a:pt x="1610" y="4821"/>
                  <a:pt x="1723" y="4933"/>
                  <a:pt x="1860" y="4933"/>
                </a:cubicBezTo>
                <a:cubicBezTo>
                  <a:pt x="1997" y="4933"/>
                  <a:pt x="2110" y="4821"/>
                  <a:pt x="2111" y="4684"/>
                </a:cubicBezTo>
                <a:cubicBezTo>
                  <a:pt x="1609" y="4684"/>
                  <a:pt x="1609" y="4684"/>
                  <a:pt x="1609" y="4684"/>
                </a:cubicBezTo>
                <a:close/>
                <a:moveTo>
                  <a:pt x="2227" y="4453"/>
                </a:moveTo>
                <a:cubicBezTo>
                  <a:pt x="2416" y="4453"/>
                  <a:pt x="2416" y="4453"/>
                  <a:pt x="2416" y="4453"/>
                </a:cubicBezTo>
                <a:cubicBezTo>
                  <a:pt x="2416" y="3872"/>
                  <a:pt x="2416" y="3872"/>
                  <a:pt x="2416" y="3872"/>
                </a:cubicBezTo>
                <a:cubicBezTo>
                  <a:pt x="1304" y="3872"/>
                  <a:pt x="1304" y="3872"/>
                  <a:pt x="1304" y="3872"/>
                </a:cubicBezTo>
                <a:cubicBezTo>
                  <a:pt x="1304" y="4453"/>
                  <a:pt x="1304" y="4453"/>
                  <a:pt x="1304" y="4453"/>
                </a:cubicBezTo>
                <a:cubicBezTo>
                  <a:pt x="2227" y="4453"/>
                  <a:pt x="2227" y="4453"/>
                  <a:pt x="2227" y="4453"/>
                </a:cubicBezTo>
                <a:close/>
                <a:moveTo>
                  <a:pt x="1302" y="3642"/>
                </a:moveTo>
                <a:cubicBezTo>
                  <a:pt x="2418" y="3642"/>
                  <a:pt x="2418" y="3642"/>
                  <a:pt x="2418" y="3642"/>
                </a:cubicBezTo>
                <a:cubicBezTo>
                  <a:pt x="2418" y="3655"/>
                  <a:pt x="2418" y="3655"/>
                  <a:pt x="2418" y="3655"/>
                </a:cubicBezTo>
                <a:cubicBezTo>
                  <a:pt x="2438" y="3463"/>
                  <a:pt x="2595" y="3345"/>
                  <a:pt x="2723" y="3249"/>
                </a:cubicBezTo>
                <a:cubicBezTo>
                  <a:pt x="2745" y="3233"/>
                  <a:pt x="2773" y="3212"/>
                  <a:pt x="2799" y="3192"/>
                </a:cubicBezTo>
                <a:cubicBezTo>
                  <a:pt x="2807" y="3185"/>
                  <a:pt x="2807" y="3185"/>
                  <a:pt x="2807" y="3185"/>
                </a:cubicBezTo>
                <a:cubicBezTo>
                  <a:pt x="3014" y="3037"/>
                  <a:pt x="3185" y="2841"/>
                  <a:pt x="3302" y="2617"/>
                </a:cubicBezTo>
                <a:cubicBezTo>
                  <a:pt x="3425" y="2385"/>
                  <a:pt x="3489" y="2123"/>
                  <a:pt x="3489" y="1860"/>
                </a:cubicBezTo>
                <a:cubicBezTo>
                  <a:pt x="3489" y="1640"/>
                  <a:pt x="3446" y="1427"/>
                  <a:pt x="3361" y="1226"/>
                </a:cubicBezTo>
                <a:cubicBezTo>
                  <a:pt x="3279" y="1032"/>
                  <a:pt x="3161" y="858"/>
                  <a:pt x="3012" y="708"/>
                </a:cubicBezTo>
                <a:cubicBezTo>
                  <a:pt x="2862" y="559"/>
                  <a:pt x="2688" y="441"/>
                  <a:pt x="2494" y="359"/>
                </a:cubicBezTo>
                <a:cubicBezTo>
                  <a:pt x="2293" y="274"/>
                  <a:pt x="2080" y="231"/>
                  <a:pt x="1860" y="231"/>
                </a:cubicBezTo>
                <a:cubicBezTo>
                  <a:pt x="1640" y="231"/>
                  <a:pt x="1427" y="274"/>
                  <a:pt x="1226" y="359"/>
                </a:cubicBezTo>
                <a:cubicBezTo>
                  <a:pt x="1032" y="441"/>
                  <a:pt x="858" y="559"/>
                  <a:pt x="708" y="708"/>
                </a:cubicBezTo>
                <a:cubicBezTo>
                  <a:pt x="559" y="858"/>
                  <a:pt x="441" y="1032"/>
                  <a:pt x="359" y="1226"/>
                </a:cubicBezTo>
                <a:cubicBezTo>
                  <a:pt x="274" y="1427"/>
                  <a:pt x="231" y="1640"/>
                  <a:pt x="231" y="1860"/>
                </a:cubicBezTo>
                <a:cubicBezTo>
                  <a:pt x="231" y="2123"/>
                  <a:pt x="296" y="2385"/>
                  <a:pt x="418" y="2617"/>
                </a:cubicBezTo>
                <a:cubicBezTo>
                  <a:pt x="535" y="2841"/>
                  <a:pt x="706" y="3037"/>
                  <a:pt x="912" y="3185"/>
                </a:cubicBezTo>
                <a:cubicBezTo>
                  <a:pt x="921" y="3191"/>
                  <a:pt x="921" y="3191"/>
                  <a:pt x="921" y="3191"/>
                </a:cubicBezTo>
                <a:cubicBezTo>
                  <a:pt x="948" y="3212"/>
                  <a:pt x="975" y="3233"/>
                  <a:pt x="996" y="3249"/>
                </a:cubicBezTo>
                <a:cubicBezTo>
                  <a:pt x="1124" y="3345"/>
                  <a:pt x="1281" y="3462"/>
                  <a:pt x="1302" y="3653"/>
                </a:cubicBezTo>
                <a:cubicBezTo>
                  <a:pt x="1302" y="3642"/>
                  <a:pt x="1302" y="3642"/>
                  <a:pt x="1302" y="3642"/>
                </a:cubicBezTo>
                <a:close/>
                <a:moveTo>
                  <a:pt x="1975" y="3078"/>
                </a:moveTo>
                <a:cubicBezTo>
                  <a:pt x="1745" y="3078"/>
                  <a:pt x="1745" y="3078"/>
                  <a:pt x="1745" y="3078"/>
                </a:cubicBezTo>
                <a:cubicBezTo>
                  <a:pt x="1745" y="2826"/>
                  <a:pt x="1745" y="2826"/>
                  <a:pt x="1745" y="2826"/>
                </a:cubicBezTo>
                <a:cubicBezTo>
                  <a:pt x="1975" y="2826"/>
                  <a:pt x="1975" y="2826"/>
                  <a:pt x="1975" y="2826"/>
                </a:cubicBezTo>
                <a:cubicBezTo>
                  <a:pt x="1975" y="3078"/>
                  <a:pt x="1975" y="3078"/>
                  <a:pt x="1975" y="3078"/>
                </a:cubicBezTo>
                <a:close/>
                <a:moveTo>
                  <a:pt x="1975" y="2623"/>
                </a:moveTo>
                <a:cubicBezTo>
                  <a:pt x="1745" y="2623"/>
                  <a:pt x="1745" y="2623"/>
                  <a:pt x="1745" y="2623"/>
                </a:cubicBezTo>
                <a:cubicBezTo>
                  <a:pt x="1745" y="2415"/>
                  <a:pt x="1745" y="2415"/>
                  <a:pt x="1745" y="2415"/>
                </a:cubicBezTo>
                <a:cubicBezTo>
                  <a:pt x="1745" y="2298"/>
                  <a:pt x="1779" y="2199"/>
                  <a:pt x="1850" y="2112"/>
                </a:cubicBezTo>
                <a:cubicBezTo>
                  <a:pt x="1912" y="2037"/>
                  <a:pt x="1992" y="1982"/>
                  <a:pt x="2062" y="1933"/>
                </a:cubicBezTo>
                <a:cubicBezTo>
                  <a:pt x="2213" y="1829"/>
                  <a:pt x="2306" y="1756"/>
                  <a:pt x="2306" y="1584"/>
                </a:cubicBezTo>
                <a:cubicBezTo>
                  <a:pt x="2306" y="1466"/>
                  <a:pt x="2263" y="1368"/>
                  <a:pt x="2179" y="1294"/>
                </a:cubicBezTo>
                <a:cubicBezTo>
                  <a:pt x="2097" y="1220"/>
                  <a:pt x="1984" y="1180"/>
                  <a:pt x="1859" y="1180"/>
                </a:cubicBezTo>
                <a:cubicBezTo>
                  <a:pt x="1612" y="1180"/>
                  <a:pt x="1412" y="1380"/>
                  <a:pt x="1412" y="1627"/>
                </a:cubicBezTo>
                <a:cubicBezTo>
                  <a:pt x="1181" y="1627"/>
                  <a:pt x="1181" y="1627"/>
                  <a:pt x="1181" y="1627"/>
                </a:cubicBezTo>
                <a:cubicBezTo>
                  <a:pt x="1181" y="1253"/>
                  <a:pt x="1485" y="949"/>
                  <a:pt x="1859" y="949"/>
                </a:cubicBezTo>
                <a:cubicBezTo>
                  <a:pt x="2040" y="949"/>
                  <a:pt x="2209" y="1010"/>
                  <a:pt x="2333" y="1121"/>
                </a:cubicBezTo>
                <a:cubicBezTo>
                  <a:pt x="2466" y="1240"/>
                  <a:pt x="2537" y="1400"/>
                  <a:pt x="2537" y="1584"/>
                </a:cubicBezTo>
                <a:cubicBezTo>
                  <a:pt x="2537" y="1886"/>
                  <a:pt x="2346" y="2018"/>
                  <a:pt x="2193" y="2123"/>
                </a:cubicBezTo>
                <a:cubicBezTo>
                  <a:pt x="2130" y="2167"/>
                  <a:pt x="2070" y="2208"/>
                  <a:pt x="2029" y="2258"/>
                </a:cubicBezTo>
                <a:cubicBezTo>
                  <a:pt x="1992" y="2304"/>
                  <a:pt x="1975" y="2351"/>
                  <a:pt x="1975" y="2415"/>
                </a:cubicBezTo>
                <a:cubicBezTo>
                  <a:pt x="1975" y="2623"/>
                  <a:pt x="1975" y="2623"/>
                  <a:pt x="1975" y="2623"/>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17" name="TextBox 16">
            <a:extLst>
              <a:ext uri="{FF2B5EF4-FFF2-40B4-BE49-F238E27FC236}">
                <a16:creationId xmlns:a16="http://schemas.microsoft.com/office/drawing/2014/main" id="{A5A3D7C1-9762-40D0-8379-1C9EE6D344CB}"/>
              </a:ext>
            </a:extLst>
          </p:cNvPr>
          <p:cNvSpPr txBox="1"/>
          <p:nvPr/>
        </p:nvSpPr>
        <p:spPr>
          <a:xfrm>
            <a:off x="431119" y="5666137"/>
            <a:ext cx="6036612" cy="92333"/>
          </a:xfrm>
          <a:prstGeom prst="rect">
            <a:avLst/>
          </a:prstGeom>
          <a:noFill/>
        </p:spPr>
        <p:txBody>
          <a:bodyPr wrap="square" lIns="0" tIns="0" rIns="0" bIns="0" rtlCol="0" anchor="b">
            <a:spAutoFit/>
          </a:bodyPr>
          <a:lstStyle/>
          <a:p>
            <a:r>
              <a:rPr lang="en-US" sz="600" dirty="0">
                <a:solidFill>
                  <a:schemeClr val="bg1"/>
                </a:solidFill>
              </a:rPr>
              <a:t>©2021 Aetna Inc.</a:t>
            </a:r>
          </a:p>
        </p:txBody>
      </p:sp>
      <p:sp>
        <p:nvSpPr>
          <p:cNvPr id="18" name="Content Placeholder 8">
            <a:extLst>
              <a:ext uri="{FF2B5EF4-FFF2-40B4-BE49-F238E27FC236}">
                <a16:creationId xmlns:a16="http://schemas.microsoft.com/office/drawing/2014/main" id="{DB60A51F-25DD-4BE4-B41D-0080B450AD47}"/>
              </a:ext>
            </a:extLst>
          </p:cNvPr>
          <p:cNvSpPr txBox="1">
            <a:spLocks/>
          </p:cNvSpPr>
          <p:nvPr/>
        </p:nvSpPr>
        <p:spPr>
          <a:xfrm>
            <a:off x="255123" y="5633439"/>
            <a:ext cx="264344" cy="171495"/>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750" b="1">
                <a:solidFill>
                  <a:schemeClr val="bg1"/>
                </a:solidFill>
                <a:latin typeface="+mn-lt"/>
                <a:ea typeface="Open Sans" panose="020B0606030504020204" pitchFamily="34" charset="0"/>
                <a:cs typeface="Arial" panose="020B0604020202020204" pitchFamily="34" charset="0"/>
              </a:rPr>
              <a:pPr algn="l"/>
              <a:t>20</a:t>
            </a:fld>
            <a:endParaRPr lang="en-US" sz="750" b="1" dirty="0">
              <a:solidFill>
                <a:schemeClr val="bg1"/>
              </a:solidFill>
              <a:latin typeface="+mn-lt"/>
              <a:ea typeface="Open Sans" panose="020B0606030504020204" pitchFamily="34" charset="0"/>
              <a:cs typeface="Arial" panose="020B0604020202020204" pitchFamily="34" charset="0"/>
            </a:endParaRPr>
          </a:p>
        </p:txBody>
      </p:sp>
      <p:sp>
        <p:nvSpPr>
          <p:cNvPr id="20" name="Freeform 129">
            <a:extLst>
              <a:ext uri="{FF2B5EF4-FFF2-40B4-BE49-F238E27FC236}">
                <a16:creationId xmlns:a16="http://schemas.microsoft.com/office/drawing/2014/main" id="{B457B9D3-04BC-394D-8867-B5E4C8430A3B}"/>
              </a:ext>
            </a:extLst>
          </p:cNvPr>
          <p:cNvSpPr>
            <a:spLocks noChangeAspect="1" noEditPoints="1"/>
          </p:cNvSpPr>
          <p:nvPr/>
        </p:nvSpPr>
        <p:spPr bwMode="auto">
          <a:xfrm>
            <a:off x="4407631" y="1238465"/>
            <a:ext cx="363668" cy="454480"/>
          </a:xfrm>
          <a:custGeom>
            <a:avLst/>
            <a:gdLst>
              <a:gd name="T0" fmla="*/ 2945 w 4142"/>
              <a:gd name="T1" fmla="*/ 4337 h 5177"/>
              <a:gd name="T2" fmla="*/ 2778 w 4142"/>
              <a:gd name="T3" fmla="*/ 4569 h 5177"/>
              <a:gd name="T4" fmla="*/ 2547 w 4142"/>
              <a:gd name="T5" fmla="*/ 4735 h 5177"/>
              <a:gd name="T6" fmla="*/ 2380 w 4142"/>
              <a:gd name="T7" fmla="*/ 4569 h 5177"/>
              <a:gd name="T8" fmla="*/ 2547 w 4142"/>
              <a:gd name="T9" fmla="*/ 4337 h 5177"/>
              <a:gd name="T10" fmla="*/ 2778 w 4142"/>
              <a:gd name="T11" fmla="*/ 4170 h 5177"/>
              <a:gd name="T12" fmla="*/ 748 w 4142"/>
              <a:gd name="T13" fmla="*/ 5177 h 5177"/>
              <a:gd name="T14" fmla="*/ 979 w 4142"/>
              <a:gd name="T15" fmla="*/ 3792 h 5177"/>
              <a:gd name="T16" fmla="*/ 748 w 4142"/>
              <a:gd name="T17" fmla="*/ 5177 h 5177"/>
              <a:gd name="T18" fmla="*/ 3394 w 4142"/>
              <a:gd name="T19" fmla="*/ 5177 h 5177"/>
              <a:gd name="T20" fmla="*/ 3163 w 4142"/>
              <a:gd name="T21" fmla="*/ 3792 h 5177"/>
              <a:gd name="T22" fmla="*/ 4142 w 4142"/>
              <a:gd name="T23" fmla="*/ 3359 h 5177"/>
              <a:gd name="T24" fmla="*/ 3910 w 4142"/>
              <a:gd name="T25" fmla="*/ 5177 h 5177"/>
              <a:gd name="T26" fmla="*/ 3301 w 4142"/>
              <a:gd name="T27" fmla="*/ 2718 h 5177"/>
              <a:gd name="T28" fmla="*/ 2187 w 4142"/>
              <a:gd name="T29" fmla="*/ 4169 h 5177"/>
              <a:gd name="T30" fmla="*/ 1955 w 4142"/>
              <a:gd name="T31" fmla="*/ 5177 h 5177"/>
              <a:gd name="T32" fmla="*/ 627 w 4142"/>
              <a:gd name="T33" fmla="*/ 3216 h 5177"/>
              <a:gd name="T34" fmla="*/ 232 w 4142"/>
              <a:gd name="T35" fmla="*/ 3359 h 5177"/>
              <a:gd name="T36" fmla="*/ 0 w 4142"/>
              <a:gd name="T37" fmla="*/ 5177 h 5177"/>
              <a:gd name="T38" fmla="*/ 874 w 4142"/>
              <a:gd name="T39" fmla="*/ 2485 h 5177"/>
              <a:gd name="T40" fmla="*/ 903 w 4142"/>
              <a:gd name="T41" fmla="*/ 1168 h 5177"/>
              <a:gd name="T42" fmla="*/ 2071 w 4142"/>
              <a:gd name="T43" fmla="*/ 0 h 5177"/>
              <a:gd name="T44" fmla="*/ 3239 w 4142"/>
              <a:gd name="T45" fmla="*/ 1168 h 5177"/>
              <a:gd name="T46" fmla="*/ 3269 w 4142"/>
              <a:gd name="T47" fmla="*/ 2485 h 5177"/>
              <a:gd name="T48" fmla="*/ 1246 w 4142"/>
              <a:gd name="T49" fmla="*/ 725 h 5177"/>
              <a:gd name="T50" fmla="*/ 2067 w 4142"/>
              <a:gd name="T51" fmla="*/ 468 h 5177"/>
              <a:gd name="T52" fmla="*/ 2896 w 4142"/>
              <a:gd name="T53" fmla="*/ 725 h 5177"/>
              <a:gd name="T54" fmla="*/ 1246 w 4142"/>
              <a:gd name="T55" fmla="*/ 725 h 5177"/>
              <a:gd name="T56" fmla="*/ 1905 w 4142"/>
              <a:gd name="T57" fmla="*/ 840 h 5177"/>
              <a:gd name="T58" fmla="*/ 2229 w 4142"/>
              <a:gd name="T59" fmla="*/ 840 h 5177"/>
              <a:gd name="T60" fmla="*/ 1135 w 4142"/>
              <a:gd name="T61" fmla="*/ 1168 h 5177"/>
              <a:gd name="T62" fmla="*/ 3008 w 4142"/>
              <a:gd name="T63" fmla="*/ 1168 h 5177"/>
              <a:gd name="T64" fmla="*/ 2419 w 4142"/>
              <a:gd name="T65" fmla="*/ 956 h 5177"/>
              <a:gd name="T66" fmla="*/ 1715 w 4142"/>
              <a:gd name="T67" fmla="*/ 956 h 5177"/>
              <a:gd name="T68" fmla="*/ 1135 w 4142"/>
              <a:gd name="T69" fmla="*/ 1168 h 5177"/>
              <a:gd name="T70" fmla="*/ 3008 w 4142"/>
              <a:gd name="T71" fmla="*/ 2485 h 5177"/>
              <a:gd name="T72" fmla="*/ 2897 w 4142"/>
              <a:gd name="T73" fmla="*/ 1994 h 5177"/>
              <a:gd name="T74" fmla="*/ 1245 w 4142"/>
              <a:gd name="T75" fmla="*/ 1994 h 5177"/>
              <a:gd name="T76" fmla="*/ 1135 w 4142"/>
              <a:gd name="T77" fmla="*/ 2485 h 5177"/>
              <a:gd name="T78" fmla="*/ 1396 w 4142"/>
              <a:gd name="T79" fmla="*/ 2717 h 5177"/>
              <a:gd name="T80" fmla="*/ 913 w 4142"/>
              <a:gd name="T81" fmla="*/ 3137 h 5177"/>
              <a:gd name="T82" fmla="*/ 2497 w 4142"/>
              <a:gd name="T83" fmla="*/ 2717 h 5177"/>
              <a:gd name="T84" fmla="*/ 2071 w 4142"/>
              <a:gd name="T85" fmla="*/ 3795 h 5177"/>
              <a:gd name="T86" fmla="*/ 3229 w 4142"/>
              <a:gd name="T87" fmla="*/ 3137 h 5177"/>
              <a:gd name="T88" fmla="*/ 2746 w 4142"/>
              <a:gd name="T89" fmla="*/ 2717 h 5177"/>
              <a:gd name="T90" fmla="*/ 3229 w 4142"/>
              <a:gd name="T91" fmla="*/ 3137 h 5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42" h="5177">
                <a:moveTo>
                  <a:pt x="2778" y="4337"/>
                </a:moveTo>
                <a:cubicBezTo>
                  <a:pt x="2945" y="4337"/>
                  <a:pt x="2945" y="4337"/>
                  <a:pt x="2945" y="4337"/>
                </a:cubicBezTo>
                <a:cubicBezTo>
                  <a:pt x="2945" y="4569"/>
                  <a:pt x="2945" y="4569"/>
                  <a:pt x="2945" y="4569"/>
                </a:cubicBezTo>
                <a:cubicBezTo>
                  <a:pt x="2778" y="4569"/>
                  <a:pt x="2778" y="4569"/>
                  <a:pt x="2778" y="4569"/>
                </a:cubicBezTo>
                <a:cubicBezTo>
                  <a:pt x="2778" y="4735"/>
                  <a:pt x="2778" y="4735"/>
                  <a:pt x="2778" y="4735"/>
                </a:cubicBezTo>
                <a:cubicBezTo>
                  <a:pt x="2547" y="4735"/>
                  <a:pt x="2547" y="4735"/>
                  <a:pt x="2547" y="4735"/>
                </a:cubicBezTo>
                <a:cubicBezTo>
                  <a:pt x="2547" y="4569"/>
                  <a:pt x="2547" y="4569"/>
                  <a:pt x="2547" y="4569"/>
                </a:cubicBezTo>
                <a:cubicBezTo>
                  <a:pt x="2380" y="4569"/>
                  <a:pt x="2380" y="4569"/>
                  <a:pt x="2380" y="4569"/>
                </a:cubicBezTo>
                <a:cubicBezTo>
                  <a:pt x="2380" y="4337"/>
                  <a:pt x="2380" y="4337"/>
                  <a:pt x="2380" y="4337"/>
                </a:cubicBezTo>
                <a:cubicBezTo>
                  <a:pt x="2547" y="4337"/>
                  <a:pt x="2547" y="4337"/>
                  <a:pt x="2547" y="4337"/>
                </a:cubicBezTo>
                <a:cubicBezTo>
                  <a:pt x="2547" y="4170"/>
                  <a:pt x="2547" y="4170"/>
                  <a:pt x="2547" y="4170"/>
                </a:cubicBezTo>
                <a:cubicBezTo>
                  <a:pt x="2778" y="4170"/>
                  <a:pt x="2778" y="4170"/>
                  <a:pt x="2778" y="4170"/>
                </a:cubicBezTo>
                <a:lnTo>
                  <a:pt x="2778" y="4337"/>
                </a:lnTo>
                <a:close/>
                <a:moveTo>
                  <a:pt x="748" y="5177"/>
                </a:moveTo>
                <a:cubicBezTo>
                  <a:pt x="979" y="5177"/>
                  <a:pt x="979" y="5177"/>
                  <a:pt x="979" y="5177"/>
                </a:cubicBezTo>
                <a:cubicBezTo>
                  <a:pt x="979" y="3792"/>
                  <a:pt x="979" y="3792"/>
                  <a:pt x="979" y="3792"/>
                </a:cubicBezTo>
                <a:cubicBezTo>
                  <a:pt x="748" y="3792"/>
                  <a:pt x="748" y="3792"/>
                  <a:pt x="748" y="3792"/>
                </a:cubicBezTo>
                <a:lnTo>
                  <a:pt x="748" y="5177"/>
                </a:lnTo>
                <a:close/>
                <a:moveTo>
                  <a:pt x="3163" y="5177"/>
                </a:moveTo>
                <a:cubicBezTo>
                  <a:pt x="3394" y="5177"/>
                  <a:pt x="3394" y="5177"/>
                  <a:pt x="3394" y="5177"/>
                </a:cubicBezTo>
                <a:cubicBezTo>
                  <a:pt x="3394" y="3792"/>
                  <a:pt x="3394" y="3792"/>
                  <a:pt x="3394" y="3792"/>
                </a:cubicBezTo>
                <a:cubicBezTo>
                  <a:pt x="3163" y="3792"/>
                  <a:pt x="3163" y="3792"/>
                  <a:pt x="3163" y="3792"/>
                </a:cubicBezTo>
                <a:lnTo>
                  <a:pt x="3163" y="5177"/>
                </a:lnTo>
                <a:close/>
                <a:moveTo>
                  <a:pt x="4142" y="3359"/>
                </a:moveTo>
                <a:cubicBezTo>
                  <a:pt x="4142" y="5177"/>
                  <a:pt x="4142" y="5177"/>
                  <a:pt x="4142" y="5177"/>
                </a:cubicBezTo>
                <a:cubicBezTo>
                  <a:pt x="3910" y="5177"/>
                  <a:pt x="3910" y="5177"/>
                  <a:pt x="3910" y="5177"/>
                </a:cubicBezTo>
                <a:cubicBezTo>
                  <a:pt x="3910" y="3359"/>
                  <a:pt x="3910" y="3359"/>
                  <a:pt x="3910" y="3359"/>
                </a:cubicBezTo>
                <a:cubicBezTo>
                  <a:pt x="3910" y="3016"/>
                  <a:pt x="3640" y="2735"/>
                  <a:pt x="3301" y="2718"/>
                </a:cubicBezTo>
                <a:cubicBezTo>
                  <a:pt x="3515" y="3216"/>
                  <a:pt x="3515" y="3216"/>
                  <a:pt x="3515" y="3216"/>
                </a:cubicBezTo>
                <a:cubicBezTo>
                  <a:pt x="2187" y="4169"/>
                  <a:pt x="2187" y="4169"/>
                  <a:pt x="2187" y="4169"/>
                </a:cubicBezTo>
                <a:cubicBezTo>
                  <a:pt x="2187" y="5177"/>
                  <a:pt x="2187" y="5177"/>
                  <a:pt x="2187" y="5177"/>
                </a:cubicBezTo>
                <a:cubicBezTo>
                  <a:pt x="1955" y="5177"/>
                  <a:pt x="1955" y="5177"/>
                  <a:pt x="1955" y="5177"/>
                </a:cubicBezTo>
                <a:cubicBezTo>
                  <a:pt x="1955" y="4169"/>
                  <a:pt x="1955" y="4169"/>
                  <a:pt x="1955" y="4169"/>
                </a:cubicBezTo>
                <a:cubicBezTo>
                  <a:pt x="627" y="3216"/>
                  <a:pt x="627" y="3216"/>
                  <a:pt x="627" y="3216"/>
                </a:cubicBezTo>
                <a:cubicBezTo>
                  <a:pt x="841" y="2718"/>
                  <a:pt x="841" y="2718"/>
                  <a:pt x="841" y="2718"/>
                </a:cubicBezTo>
                <a:cubicBezTo>
                  <a:pt x="502" y="2735"/>
                  <a:pt x="232" y="3016"/>
                  <a:pt x="232" y="3359"/>
                </a:cubicBezTo>
                <a:cubicBezTo>
                  <a:pt x="232" y="5177"/>
                  <a:pt x="232" y="5177"/>
                  <a:pt x="232" y="5177"/>
                </a:cubicBezTo>
                <a:cubicBezTo>
                  <a:pt x="0" y="5177"/>
                  <a:pt x="0" y="5177"/>
                  <a:pt x="0" y="5177"/>
                </a:cubicBezTo>
                <a:cubicBezTo>
                  <a:pt x="0" y="3359"/>
                  <a:pt x="0" y="3359"/>
                  <a:pt x="0" y="3359"/>
                </a:cubicBezTo>
                <a:cubicBezTo>
                  <a:pt x="0" y="2877"/>
                  <a:pt x="392" y="2485"/>
                  <a:pt x="874" y="2485"/>
                </a:cubicBezTo>
                <a:cubicBezTo>
                  <a:pt x="903" y="2485"/>
                  <a:pt x="903" y="2485"/>
                  <a:pt x="903" y="2485"/>
                </a:cubicBezTo>
                <a:cubicBezTo>
                  <a:pt x="903" y="1168"/>
                  <a:pt x="903" y="1168"/>
                  <a:pt x="903" y="1168"/>
                </a:cubicBezTo>
                <a:cubicBezTo>
                  <a:pt x="903" y="856"/>
                  <a:pt x="1025" y="563"/>
                  <a:pt x="1245" y="342"/>
                </a:cubicBezTo>
                <a:cubicBezTo>
                  <a:pt x="1466" y="122"/>
                  <a:pt x="1759" y="0"/>
                  <a:pt x="2071" y="0"/>
                </a:cubicBezTo>
                <a:cubicBezTo>
                  <a:pt x="2383" y="0"/>
                  <a:pt x="2676" y="122"/>
                  <a:pt x="2897" y="342"/>
                </a:cubicBezTo>
                <a:cubicBezTo>
                  <a:pt x="3118" y="563"/>
                  <a:pt x="3239" y="856"/>
                  <a:pt x="3239" y="1168"/>
                </a:cubicBezTo>
                <a:cubicBezTo>
                  <a:pt x="3239" y="2485"/>
                  <a:pt x="3239" y="2485"/>
                  <a:pt x="3239" y="2485"/>
                </a:cubicBezTo>
                <a:cubicBezTo>
                  <a:pt x="3269" y="2485"/>
                  <a:pt x="3269" y="2485"/>
                  <a:pt x="3269" y="2485"/>
                </a:cubicBezTo>
                <a:cubicBezTo>
                  <a:pt x="3750" y="2485"/>
                  <a:pt x="4142" y="2877"/>
                  <a:pt x="4142" y="3359"/>
                </a:cubicBezTo>
                <a:close/>
                <a:moveTo>
                  <a:pt x="1246" y="725"/>
                </a:moveTo>
                <a:cubicBezTo>
                  <a:pt x="1715" y="725"/>
                  <a:pt x="1715" y="725"/>
                  <a:pt x="1715" y="725"/>
                </a:cubicBezTo>
                <a:cubicBezTo>
                  <a:pt x="1764" y="576"/>
                  <a:pt x="1902" y="468"/>
                  <a:pt x="2067" y="468"/>
                </a:cubicBezTo>
                <a:cubicBezTo>
                  <a:pt x="2232" y="468"/>
                  <a:pt x="2370" y="576"/>
                  <a:pt x="2419" y="725"/>
                </a:cubicBezTo>
                <a:cubicBezTo>
                  <a:pt x="2896" y="725"/>
                  <a:pt x="2896" y="725"/>
                  <a:pt x="2896" y="725"/>
                </a:cubicBezTo>
                <a:cubicBezTo>
                  <a:pt x="2737" y="431"/>
                  <a:pt x="2427" y="232"/>
                  <a:pt x="2071" y="232"/>
                </a:cubicBezTo>
                <a:cubicBezTo>
                  <a:pt x="1715" y="232"/>
                  <a:pt x="1405" y="431"/>
                  <a:pt x="1246" y="725"/>
                </a:cubicBezTo>
                <a:close/>
                <a:moveTo>
                  <a:pt x="2067" y="679"/>
                </a:moveTo>
                <a:cubicBezTo>
                  <a:pt x="1978" y="679"/>
                  <a:pt x="1905" y="751"/>
                  <a:pt x="1905" y="840"/>
                </a:cubicBezTo>
                <a:cubicBezTo>
                  <a:pt x="1905" y="930"/>
                  <a:pt x="1978" y="1003"/>
                  <a:pt x="2067" y="1003"/>
                </a:cubicBezTo>
                <a:cubicBezTo>
                  <a:pt x="2156" y="1003"/>
                  <a:pt x="2229" y="930"/>
                  <a:pt x="2229" y="840"/>
                </a:cubicBezTo>
                <a:cubicBezTo>
                  <a:pt x="2229" y="751"/>
                  <a:pt x="2156" y="679"/>
                  <a:pt x="2067" y="679"/>
                </a:cubicBezTo>
                <a:close/>
                <a:moveTo>
                  <a:pt x="1135" y="1168"/>
                </a:moveTo>
                <a:cubicBezTo>
                  <a:pt x="1135" y="1685"/>
                  <a:pt x="1555" y="2105"/>
                  <a:pt x="2071" y="2105"/>
                </a:cubicBezTo>
                <a:cubicBezTo>
                  <a:pt x="2587" y="2105"/>
                  <a:pt x="3008" y="1685"/>
                  <a:pt x="3008" y="1168"/>
                </a:cubicBezTo>
                <a:cubicBezTo>
                  <a:pt x="3008" y="1095"/>
                  <a:pt x="2999" y="1024"/>
                  <a:pt x="2983" y="956"/>
                </a:cubicBezTo>
                <a:cubicBezTo>
                  <a:pt x="2419" y="956"/>
                  <a:pt x="2419" y="956"/>
                  <a:pt x="2419" y="956"/>
                </a:cubicBezTo>
                <a:cubicBezTo>
                  <a:pt x="2370" y="1105"/>
                  <a:pt x="2232" y="1213"/>
                  <a:pt x="2067" y="1213"/>
                </a:cubicBezTo>
                <a:cubicBezTo>
                  <a:pt x="1902" y="1213"/>
                  <a:pt x="1764" y="1105"/>
                  <a:pt x="1715" y="956"/>
                </a:cubicBezTo>
                <a:cubicBezTo>
                  <a:pt x="1159" y="956"/>
                  <a:pt x="1159" y="956"/>
                  <a:pt x="1159" y="956"/>
                </a:cubicBezTo>
                <a:cubicBezTo>
                  <a:pt x="1143" y="1024"/>
                  <a:pt x="1135" y="1095"/>
                  <a:pt x="1135" y="1168"/>
                </a:cubicBezTo>
                <a:close/>
                <a:moveTo>
                  <a:pt x="1135" y="2485"/>
                </a:moveTo>
                <a:cubicBezTo>
                  <a:pt x="3008" y="2485"/>
                  <a:pt x="3008" y="2485"/>
                  <a:pt x="3008" y="2485"/>
                </a:cubicBezTo>
                <a:cubicBezTo>
                  <a:pt x="3008" y="1867"/>
                  <a:pt x="3008" y="1867"/>
                  <a:pt x="3008" y="1867"/>
                </a:cubicBezTo>
                <a:cubicBezTo>
                  <a:pt x="2974" y="1911"/>
                  <a:pt x="2937" y="1954"/>
                  <a:pt x="2897" y="1994"/>
                </a:cubicBezTo>
                <a:cubicBezTo>
                  <a:pt x="2676" y="2215"/>
                  <a:pt x="2383" y="2336"/>
                  <a:pt x="2071" y="2336"/>
                </a:cubicBezTo>
                <a:cubicBezTo>
                  <a:pt x="1759" y="2336"/>
                  <a:pt x="1466" y="2215"/>
                  <a:pt x="1245" y="1994"/>
                </a:cubicBezTo>
                <a:cubicBezTo>
                  <a:pt x="1205" y="1954"/>
                  <a:pt x="1168" y="1911"/>
                  <a:pt x="1135" y="1867"/>
                </a:cubicBezTo>
                <a:lnTo>
                  <a:pt x="1135" y="2485"/>
                </a:lnTo>
                <a:close/>
                <a:moveTo>
                  <a:pt x="1819" y="3786"/>
                </a:moveTo>
                <a:cubicBezTo>
                  <a:pt x="1396" y="2717"/>
                  <a:pt x="1396" y="2717"/>
                  <a:pt x="1396" y="2717"/>
                </a:cubicBezTo>
                <a:cubicBezTo>
                  <a:pt x="1093" y="2717"/>
                  <a:pt x="1093" y="2717"/>
                  <a:pt x="1093" y="2717"/>
                </a:cubicBezTo>
                <a:cubicBezTo>
                  <a:pt x="913" y="3137"/>
                  <a:pt x="913" y="3137"/>
                  <a:pt x="913" y="3137"/>
                </a:cubicBezTo>
                <a:lnTo>
                  <a:pt x="1819" y="3786"/>
                </a:lnTo>
                <a:close/>
                <a:moveTo>
                  <a:pt x="2497" y="2717"/>
                </a:moveTo>
                <a:cubicBezTo>
                  <a:pt x="1645" y="2717"/>
                  <a:pt x="1645" y="2717"/>
                  <a:pt x="1645" y="2717"/>
                </a:cubicBezTo>
                <a:cubicBezTo>
                  <a:pt x="2071" y="3795"/>
                  <a:pt x="2071" y="3795"/>
                  <a:pt x="2071" y="3795"/>
                </a:cubicBezTo>
                <a:lnTo>
                  <a:pt x="2497" y="2717"/>
                </a:lnTo>
                <a:close/>
                <a:moveTo>
                  <a:pt x="3229" y="3137"/>
                </a:moveTo>
                <a:cubicBezTo>
                  <a:pt x="3049" y="2717"/>
                  <a:pt x="3049" y="2717"/>
                  <a:pt x="3049" y="2717"/>
                </a:cubicBezTo>
                <a:cubicBezTo>
                  <a:pt x="2746" y="2717"/>
                  <a:pt x="2746" y="2717"/>
                  <a:pt x="2746" y="2717"/>
                </a:cubicBezTo>
                <a:cubicBezTo>
                  <a:pt x="2323" y="3786"/>
                  <a:pt x="2323" y="3786"/>
                  <a:pt x="2323" y="3786"/>
                </a:cubicBezTo>
                <a:lnTo>
                  <a:pt x="3229" y="3137"/>
                </a:ln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sz="1350" dirty="0"/>
          </a:p>
        </p:txBody>
      </p:sp>
      <p:sp>
        <p:nvSpPr>
          <p:cNvPr id="8" name="TextBox 7">
            <a:extLst>
              <a:ext uri="{FF2B5EF4-FFF2-40B4-BE49-F238E27FC236}">
                <a16:creationId xmlns:a16="http://schemas.microsoft.com/office/drawing/2014/main" id="{3AE20838-B2A7-129D-E378-83049C1F3F29}"/>
              </a:ext>
            </a:extLst>
          </p:cNvPr>
          <p:cNvSpPr txBox="1"/>
          <p:nvPr/>
        </p:nvSpPr>
        <p:spPr>
          <a:xfrm>
            <a:off x="387295" y="255286"/>
            <a:ext cx="7350904" cy="369332"/>
          </a:xfrm>
          <a:prstGeom prst="rect">
            <a:avLst/>
          </a:prstGeom>
          <a:noFill/>
        </p:spPr>
        <p:txBody>
          <a:bodyPr wrap="square" rtlCol="0">
            <a:spAutoFit/>
          </a:bodyPr>
          <a:lstStyle/>
          <a:p>
            <a:r>
              <a:rPr lang="en-US" b="1" dirty="0"/>
              <a:t>Aetna Concierge</a:t>
            </a:r>
          </a:p>
        </p:txBody>
      </p:sp>
    </p:spTree>
    <p:extLst>
      <p:ext uri="{BB962C8B-B14F-4D97-AF65-F5344CB8AC3E}">
        <p14:creationId xmlns:p14="http://schemas.microsoft.com/office/powerpoint/2010/main" val="3772196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388154" y="280230"/>
            <a:ext cx="7464490" cy="369332"/>
          </a:xfrm>
          <a:prstGeom prst="rect">
            <a:avLst/>
          </a:prstGeom>
          <a:noFill/>
        </p:spPr>
        <p:txBody>
          <a:bodyPr wrap="square" rtlCol="0">
            <a:spAutoFit/>
          </a:bodyPr>
          <a:lstStyle/>
          <a:p>
            <a:r>
              <a:rPr lang="en-US" b="1" dirty="0"/>
              <a:t>Thank You</a:t>
            </a:r>
          </a:p>
        </p:txBody>
      </p:sp>
      <p:sp>
        <p:nvSpPr>
          <p:cNvPr id="3" name="TextBox 2">
            <a:extLst>
              <a:ext uri="{FF2B5EF4-FFF2-40B4-BE49-F238E27FC236}">
                <a16:creationId xmlns:a16="http://schemas.microsoft.com/office/drawing/2014/main" id="{9A3B2669-8B7C-8B1F-B967-7554A24CBE4D}"/>
              </a:ext>
            </a:extLst>
          </p:cNvPr>
          <p:cNvSpPr txBox="1"/>
          <p:nvPr/>
        </p:nvSpPr>
        <p:spPr>
          <a:xfrm>
            <a:off x="-206206" y="2588311"/>
            <a:ext cx="8260702" cy="1200329"/>
          </a:xfrm>
          <a:prstGeom prst="rect">
            <a:avLst/>
          </a:prstGeom>
          <a:noFill/>
        </p:spPr>
        <p:txBody>
          <a:bodyPr wrap="square" rtlCol="0">
            <a:spAutoFit/>
          </a:bodyPr>
          <a:lstStyle/>
          <a:p>
            <a:pPr algn="ctr"/>
            <a:r>
              <a:rPr lang="en-US" sz="5400" dirty="0"/>
              <a:t>Questions</a:t>
            </a:r>
          </a:p>
          <a:p>
            <a:pPr marL="800100" lvl="1" indent="-342900">
              <a:buFont typeface="+mj-lt"/>
              <a:buAutoNum type="arabicPeriod"/>
            </a:pPr>
            <a:endParaRPr lang="en-US" dirty="0"/>
          </a:p>
        </p:txBody>
      </p:sp>
    </p:spTree>
    <p:extLst>
      <p:ext uri="{BB962C8B-B14F-4D97-AF65-F5344CB8AC3E}">
        <p14:creationId xmlns:p14="http://schemas.microsoft.com/office/powerpoint/2010/main" val="274359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329371" y="287072"/>
            <a:ext cx="7464490" cy="369332"/>
          </a:xfrm>
          <a:prstGeom prst="rect">
            <a:avLst/>
          </a:prstGeom>
          <a:noFill/>
        </p:spPr>
        <p:txBody>
          <a:bodyPr wrap="square" rtlCol="0">
            <a:spAutoFit/>
          </a:bodyPr>
          <a:lstStyle/>
          <a:p>
            <a:r>
              <a:rPr lang="en-US" b="1" dirty="0"/>
              <a:t>Overview of Plans</a:t>
            </a:r>
          </a:p>
        </p:txBody>
      </p:sp>
      <p:sp>
        <p:nvSpPr>
          <p:cNvPr id="3" name="TextBox 2">
            <a:extLst>
              <a:ext uri="{FF2B5EF4-FFF2-40B4-BE49-F238E27FC236}">
                <a16:creationId xmlns:a16="http://schemas.microsoft.com/office/drawing/2014/main" id="{9A3B2669-8B7C-8B1F-B967-7554A24CBE4D}"/>
              </a:ext>
            </a:extLst>
          </p:cNvPr>
          <p:cNvSpPr txBox="1"/>
          <p:nvPr/>
        </p:nvSpPr>
        <p:spPr>
          <a:xfrm>
            <a:off x="466531" y="1113453"/>
            <a:ext cx="8260702"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Aetna provides numerous benefits to Brookfield employees which include:</a:t>
            </a:r>
          </a:p>
          <a:p>
            <a:pPr marL="285750" indent="-285750">
              <a:buFont typeface="Arial" panose="020B0604020202020204" pitchFamily="34" charset="0"/>
              <a:buChar char="•"/>
            </a:pPr>
            <a:r>
              <a:rPr lang="en-US" dirty="0"/>
              <a:t>Medical</a:t>
            </a:r>
          </a:p>
          <a:p>
            <a:pPr marL="285750" indent="-285750">
              <a:buFont typeface="Arial" panose="020B0604020202020204" pitchFamily="34" charset="0"/>
              <a:buChar char="•"/>
            </a:pPr>
            <a:r>
              <a:rPr lang="en-US" dirty="0"/>
              <a:t>Teladoc</a:t>
            </a:r>
          </a:p>
          <a:p>
            <a:pPr marL="742950" lvl="1" indent="-285750">
              <a:buFont typeface="Arial" panose="020B0604020202020204" pitchFamily="34" charset="0"/>
              <a:buChar char="•"/>
            </a:pPr>
            <a:r>
              <a:rPr lang="en-US" dirty="0"/>
              <a:t>Virtual Primary Care</a:t>
            </a:r>
          </a:p>
          <a:p>
            <a:pPr marL="742950" lvl="1" indent="-285750">
              <a:buFont typeface="Arial" panose="020B0604020202020204" pitchFamily="34" charset="0"/>
              <a:buChar char="•"/>
            </a:pPr>
            <a:r>
              <a:rPr lang="en-US" dirty="0"/>
              <a:t>CVS Minute Clinics</a:t>
            </a:r>
          </a:p>
          <a:p>
            <a:pPr marL="285750" indent="-285750">
              <a:buFont typeface="Arial" panose="020B0604020202020204" pitchFamily="34" charset="0"/>
              <a:buChar char="•"/>
            </a:pPr>
            <a:r>
              <a:rPr lang="en-US" dirty="0"/>
              <a:t>Aetna Supplemental plans</a:t>
            </a:r>
          </a:p>
          <a:p>
            <a:pPr marL="742950" lvl="1" indent="-285750">
              <a:buFont typeface="Arial" panose="020B0604020202020204" pitchFamily="34" charset="0"/>
              <a:buChar char="•"/>
            </a:pPr>
            <a:r>
              <a:rPr lang="en-US" dirty="0"/>
              <a:t>Critical Illness</a:t>
            </a:r>
          </a:p>
          <a:p>
            <a:pPr marL="742950" lvl="1" indent="-285750">
              <a:buFont typeface="Arial" panose="020B0604020202020204" pitchFamily="34" charset="0"/>
              <a:buChar char="•"/>
            </a:pPr>
            <a:r>
              <a:rPr lang="en-US" dirty="0"/>
              <a:t>Hospital Indemnity</a:t>
            </a:r>
          </a:p>
          <a:p>
            <a:pPr marL="742950" lvl="1" indent="-285750">
              <a:buFont typeface="Arial" panose="020B0604020202020204" pitchFamily="34" charset="0"/>
              <a:buChar char="•"/>
            </a:pPr>
            <a:r>
              <a:rPr lang="en-US" dirty="0"/>
              <a:t>Accident</a:t>
            </a:r>
          </a:p>
          <a:p>
            <a:pPr marL="285750" indent="-285750">
              <a:buFont typeface="Arial" panose="020B0604020202020204" pitchFamily="34" charset="0"/>
              <a:buChar char="•"/>
            </a:pPr>
            <a:r>
              <a:rPr lang="en-US" dirty="0"/>
              <a:t>Aetna Resources For Living (EAP)</a:t>
            </a:r>
          </a:p>
          <a:p>
            <a:pPr marL="285750" indent="-285750">
              <a:buFont typeface="Arial" panose="020B0604020202020204" pitchFamily="34" charset="0"/>
              <a:buChar char="•"/>
            </a:pPr>
            <a:r>
              <a:rPr lang="en-US" dirty="0"/>
              <a:t>Aetna Resources</a:t>
            </a:r>
          </a:p>
          <a:p>
            <a:pPr marL="742950" lvl="1" indent="-285750">
              <a:buFont typeface="Arial" panose="020B0604020202020204" pitchFamily="34" charset="0"/>
              <a:buChar char="•"/>
            </a:pPr>
            <a:r>
              <a:rPr lang="en-US" dirty="0"/>
              <a:t>Aetna Concierge</a:t>
            </a:r>
          </a:p>
          <a:p>
            <a:pPr marL="742950" lvl="1" indent="-285750">
              <a:buFont typeface="Arial" panose="020B0604020202020204" pitchFamily="34" charset="0"/>
              <a:buChar char="•"/>
            </a:pPr>
            <a:r>
              <a:rPr lang="en-US" dirty="0"/>
              <a:t>24-hour Nurse Line</a:t>
            </a:r>
          </a:p>
          <a:p>
            <a:endParaRPr lang="en-US" dirty="0"/>
          </a:p>
        </p:txBody>
      </p:sp>
    </p:spTree>
    <p:extLst>
      <p:ext uri="{BB962C8B-B14F-4D97-AF65-F5344CB8AC3E}">
        <p14:creationId xmlns:p14="http://schemas.microsoft.com/office/powerpoint/2010/main" val="91823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270588" y="280229"/>
            <a:ext cx="7464490" cy="369332"/>
          </a:xfrm>
          <a:prstGeom prst="rect">
            <a:avLst/>
          </a:prstGeom>
          <a:noFill/>
        </p:spPr>
        <p:txBody>
          <a:bodyPr wrap="square" rtlCol="0">
            <a:spAutoFit/>
          </a:bodyPr>
          <a:lstStyle/>
          <a:p>
            <a:r>
              <a:rPr lang="en-US" b="1" dirty="0"/>
              <a:t>Medical Plan</a:t>
            </a:r>
          </a:p>
        </p:txBody>
      </p:sp>
      <p:sp>
        <p:nvSpPr>
          <p:cNvPr id="3" name="TextBox 2">
            <a:extLst>
              <a:ext uri="{FF2B5EF4-FFF2-40B4-BE49-F238E27FC236}">
                <a16:creationId xmlns:a16="http://schemas.microsoft.com/office/drawing/2014/main" id="{9A3B2669-8B7C-8B1F-B967-7554A24CBE4D}"/>
              </a:ext>
            </a:extLst>
          </p:cNvPr>
          <p:cNvSpPr txBox="1"/>
          <p:nvPr/>
        </p:nvSpPr>
        <p:spPr>
          <a:xfrm>
            <a:off x="270588" y="752979"/>
            <a:ext cx="8260702" cy="5262979"/>
          </a:xfrm>
          <a:prstGeom prst="rect">
            <a:avLst/>
          </a:prstGeom>
          <a:noFill/>
        </p:spPr>
        <p:txBody>
          <a:bodyPr wrap="square" rtlCol="0">
            <a:spAutoFit/>
          </a:bodyPr>
          <a:lstStyle/>
          <a:p>
            <a:r>
              <a:rPr lang="en-US" sz="1600" dirty="0"/>
              <a:t>You can enroll in the medical plans during  your hire, Open  Enrollment or Qualified Life Event such as, Birth/Adoption, Marriage, Loss of coverage, </a:t>
            </a:r>
            <a:r>
              <a:rPr lang="en-US" sz="1600" dirty="0" err="1"/>
              <a:t>etc</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You have access to your medical plan and prescription benefits through Aetna</a:t>
            </a:r>
          </a:p>
          <a:p>
            <a:pPr marL="285750" indent="-285750">
              <a:buFont typeface="Arial" panose="020B0604020202020204" pitchFamily="34" charset="0"/>
              <a:buChar char="•"/>
            </a:pPr>
            <a:r>
              <a:rPr lang="en-US" sz="1600" dirty="0"/>
              <a:t>Group number: 143749</a:t>
            </a:r>
          </a:p>
          <a:p>
            <a:endParaRPr lang="en-US" sz="1600" dirty="0"/>
          </a:p>
          <a:p>
            <a:pPr marL="285750" indent="-285750">
              <a:buFont typeface="Arial" panose="020B0604020202020204" pitchFamily="34" charset="0"/>
              <a:buChar char="•"/>
            </a:pPr>
            <a:r>
              <a:rPr lang="en-US" sz="1600" dirty="0"/>
              <a:t>Aetna provides three plans;</a:t>
            </a:r>
          </a:p>
          <a:p>
            <a:pPr marL="742950" lvl="1" indent="-285750">
              <a:buFont typeface="Arial" panose="020B0604020202020204" pitchFamily="34" charset="0"/>
              <a:buChar char="•"/>
            </a:pPr>
            <a:r>
              <a:rPr lang="en-US" sz="1600" dirty="0"/>
              <a:t>Exclusive Provider Organization (EPO), all covered services must be in network under the Open Access Aetna Select option</a:t>
            </a:r>
          </a:p>
          <a:p>
            <a:pPr marL="1200150" lvl="2" indent="-285750">
              <a:buFont typeface="Arial" panose="020B0604020202020204" pitchFamily="34" charset="0"/>
              <a:buChar char="•"/>
            </a:pPr>
            <a:r>
              <a:rPr lang="en-US" sz="1600" dirty="0"/>
              <a:t>Low deductible, low out of pocket costs, higher payroll deductions</a:t>
            </a:r>
          </a:p>
          <a:p>
            <a:pPr marL="742950" lvl="1" indent="-285750">
              <a:buFont typeface="Arial" panose="020B0604020202020204" pitchFamily="34" charset="0"/>
              <a:buChar char="•"/>
            </a:pPr>
            <a:r>
              <a:rPr lang="en-US" sz="1600" dirty="0"/>
              <a:t>Preferred Provider Organization (PPO), services can be received both in and out of network under the Aetna Choice POS II option</a:t>
            </a:r>
          </a:p>
          <a:p>
            <a:pPr marL="1200150" lvl="2" indent="-285750">
              <a:buFont typeface="Arial" panose="020B0604020202020204" pitchFamily="34" charset="0"/>
              <a:buChar char="•"/>
            </a:pPr>
            <a:r>
              <a:rPr lang="en-US" sz="1600" dirty="0"/>
              <a:t>Low deductible, low out of pocket costs, low payroll deductions</a:t>
            </a:r>
          </a:p>
          <a:p>
            <a:pPr marL="742950" lvl="1" indent="-285750">
              <a:buFont typeface="Arial" panose="020B0604020202020204" pitchFamily="34" charset="0"/>
              <a:buChar char="•"/>
            </a:pPr>
            <a:r>
              <a:rPr lang="en-US" sz="1600" dirty="0"/>
              <a:t>High Deductible Health Plan (HDHP) services can be received both in and out of network under the Aetna Choice POS II option, your deductible must be met first due to IRS regulations</a:t>
            </a:r>
          </a:p>
          <a:p>
            <a:pPr marL="1200150" lvl="2" indent="-285750">
              <a:buFont typeface="Arial" panose="020B0604020202020204" pitchFamily="34" charset="0"/>
              <a:buChar char="•"/>
            </a:pPr>
            <a:r>
              <a:rPr lang="en-US" sz="1600" dirty="0"/>
              <a:t>Higher deductible, higher out of pocket cost, lowest payroll deductions </a:t>
            </a:r>
          </a:p>
          <a:p>
            <a:pPr marL="742950" lvl="1" indent="-285750">
              <a:buFont typeface="Arial" panose="020B0604020202020204" pitchFamily="34" charset="0"/>
              <a:buChar char="•"/>
            </a:pPr>
            <a:r>
              <a:rPr lang="en-US" sz="1600" dirty="0"/>
              <a:t>There are no claim forms for in network care for any of these plans</a:t>
            </a:r>
          </a:p>
          <a:p>
            <a:endParaRPr lang="en-US" sz="1600" dirty="0"/>
          </a:p>
          <a:p>
            <a:r>
              <a:rPr lang="en-US" sz="1600" dirty="0"/>
              <a:t>Prescription benefits is administered through CVS Caremark. You can go to any pharmacy except if you have specialty drugs then you must use CVS Pharmacies.</a:t>
            </a:r>
          </a:p>
        </p:txBody>
      </p:sp>
    </p:spTree>
    <p:extLst>
      <p:ext uri="{BB962C8B-B14F-4D97-AF65-F5344CB8AC3E}">
        <p14:creationId xmlns:p14="http://schemas.microsoft.com/office/powerpoint/2010/main" val="318775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016358" y="2632254"/>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37" name="Title 1"/>
          <p:cNvSpPr txBox="1">
            <a:spLocks/>
          </p:cNvSpPr>
          <p:nvPr/>
        </p:nvSpPr>
        <p:spPr>
          <a:xfrm>
            <a:off x="1441304" y="1239679"/>
            <a:ext cx="6307111" cy="1086422"/>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lnSpc>
                <a:spcPct val="100000"/>
              </a:lnSpc>
            </a:pPr>
            <a:r>
              <a:rPr lang="en-US" sz="2101" b="1" dirty="0">
                <a:solidFill>
                  <a:schemeClr val="tx2"/>
                </a:solidFill>
                <a:latin typeface="+mn-lt"/>
              </a:rPr>
              <a:t>Get the coverage you need </a:t>
            </a:r>
            <a:r>
              <a:rPr lang="en-US" sz="2101" dirty="0">
                <a:solidFill>
                  <a:schemeClr val="tx2"/>
                </a:solidFill>
                <a:latin typeface="+mn-lt"/>
              </a:rPr>
              <a:t>with the</a:t>
            </a:r>
            <a:br>
              <a:rPr lang="en-US" sz="2101" dirty="0">
                <a:solidFill>
                  <a:schemeClr val="tx2"/>
                </a:solidFill>
                <a:latin typeface="+mn-lt"/>
              </a:rPr>
            </a:br>
            <a:r>
              <a:rPr lang="en-US" sz="2101" dirty="0">
                <a:solidFill>
                  <a:schemeClr val="tx2"/>
                </a:solidFill>
                <a:latin typeface="+mn-lt"/>
              </a:rPr>
              <a:t>Open Access Aetna Select</a:t>
            </a:r>
            <a:r>
              <a:rPr lang="en-US" sz="2101" baseline="20000" dirty="0">
                <a:solidFill>
                  <a:schemeClr val="tx2"/>
                </a:solidFill>
                <a:latin typeface="+mn-lt"/>
              </a:rPr>
              <a:t>℠</a:t>
            </a:r>
            <a:r>
              <a:rPr lang="en-US" sz="2101" baseline="30000" dirty="0">
                <a:solidFill>
                  <a:schemeClr val="tx2"/>
                </a:solidFill>
                <a:latin typeface="+mn-lt"/>
              </a:rPr>
              <a:t> </a:t>
            </a:r>
            <a:r>
              <a:rPr lang="en-US" sz="2101" dirty="0">
                <a:solidFill>
                  <a:schemeClr val="tx2"/>
                </a:solidFill>
                <a:latin typeface="+mn-lt"/>
              </a:rPr>
              <a:t>health plan</a:t>
            </a:r>
          </a:p>
          <a:p>
            <a:pPr algn="ctr">
              <a:lnSpc>
                <a:spcPct val="100000"/>
              </a:lnSpc>
            </a:pPr>
            <a:endParaRPr lang="en-US" sz="2101" baseline="30000" dirty="0">
              <a:solidFill>
                <a:schemeClr val="tx2"/>
              </a:solidFill>
              <a:latin typeface="+mn-lt"/>
            </a:endParaRPr>
          </a:p>
          <a:p>
            <a:pPr algn="ctr">
              <a:lnSpc>
                <a:spcPct val="100000"/>
              </a:lnSpc>
            </a:pPr>
            <a:r>
              <a:rPr lang="en-US" sz="2101" baseline="30000" dirty="0">
                <a:solidFill>
                  <a:schemeClr val="tx2"/>
                </a:solidFill>
                <a:latin typeface="+mn-lt"/>
              </a:rPr>
              <a:t>Plan: EPO Benefit Offering</a:t>
            </a:r>
          </a:p>
          <a:p>
            <a:pPr algn="ctr">
              <a:lnSpc>
                <a:spcPct val="100000"/>
              </a:lnSpc>
            </a:pPr>
            <a:endParaRPr lang="en-US" sz="2101" baseline="30000" dirty="0"/>
          </a:p>
        </p:txBody>
      </p:sp>
      <p:sp>
        <p:nvSpPr>
          <p:cNvPr id="40" name="Rectangle 39"/>
          <p:cNvSpPr/>
          <p:nvPr/>
        </p:nvSpPr>
        <p:spPr>
          <a:xfrm>
            <a:off x="3891020" y="2632254"/>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41" name="Rectangle 40"/>
          <p:cNvSpPr/>
          <p:nvPr/>
        </p:nvSpPr>
        <p:spPr>
          <a:xfrm>
            <a:off x="1073547" y="3837607"/>
            <a:ext cx="1327805" cy="2308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In-network care</a:t>
            </a:r>
          </a:p>
        </p:txBody>
      </p:sp>
      <p:sp>
        <p:nvSpPr>
          <p:cNvPr id="42" name="Rectangle 41"/>
          <p:cNvSpPr/>
          <p:nvPr/>
        </p:nvSpPr>
        <p:spPr>
          <a:xfrm>
            <a:off x="6770458" y="2640725"/>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44" name="Rectangle 43"/>
          <p:cNvSpPr/>
          <p:nvPr/>
        </p:nvSpPr>
        <p:spPr>
          <a:xfrm>
            <a:off x="5332231" y="3837607"/>
            <a:ext cx="1438226" cy="3693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Preapproval for </a:t>
            </a:r>
          </a:p>
          <a:p>
            <a:pPr algn="ctr">
              <a:defRPr/>
            </a:pPr>
            <a:r>
              <a:rPr lang="en-US" sz="900" b="1" dirty="0">
                <a:solidFill>
                  <a:schemeClr val="tx2"/>
                </a:solidFill>
                <a:ea typeface="Open Sans Semibold" charset="0"/>
                <a:cs typeface="Open Sans Semibold" charset="0"/>
              </a:rPr>
              <a:t>some services</a:t>
            </a:r>
          </a:p>
        </p:txBody>
      </p:sp>
      <p:sp>
        <p:nvSpPr>
          <p:cNvPr id="45" name="Rectangle 44"/>
          <p:cNvSpPr/>
          <p:nvPr/>
        </p:nvSpPr>
        <p:spPr>
          <a:xfrm>
            <a:off x="6770457" y="3837607"/>
            <a:ext cx="1437255" cy="646331"/>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You may have lower out-of-pocket </a:t>
            </a:r>
            <a:br>
              <a:rPr lang="en-US" sz="900" b="1" dirty="0">
                <a:solidFill>
                  <a:schemeClr val="tx2"/>
                </a:solidFill>
                <a:ea typeface="Open Sans Semibold" charset="0"/>
                <a:cs typeface="Open Sans Semibold" charset="0"/>
              </a:rPr>
            </a:br>
            <a:r>
              <a:rPr lang="en-US" sz="900" b="1" dirty="0">
                <a:solidFill>
                  <a:schemeClr val="tx2"/>
                </a:solidFill>
                <a:ea typeface="Open Sans Semibold" charset="0"/>
                <a:cs typeface="Open Sans Semibold" charset="0"/>
              </a:rPr>
              <a:t>costs when visiting your PCP*</a:t>
            </a:r>
          </a:p>
        </p:txBody>
      </p:sp>
      <p:cxnSp>
        <p:nvCxnSpPr>
          <p:cNvPr id="60" name="Straight Connector 59"/>
          <p:cNvCxnSpPr/>
          <p:nvPr/>
        </p:nvCxnSpPr>
        <p:spPr>
          <a:xfrm>
            <a:off x="1441304" y="2269196"/>
            <a:ext cx="6176963"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498276" y="3837607"/>
            <a:ext cx="1327805" cy="3693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100% preventive care</a:t>
            </a:r>
          </a:p>
        </p:txBody>
      </p:sp>
      <p:sp>
        <p:nvSpPr>
          <p:cNvPr id="27" name="Rectangle 26"/>
          <p:cNvSpPr/>
          <p:nvPr/>
        </p:nvSpPr>
        <p:spPr>
          <a:xfrm>
            <a:off x="3948207" y="3837607"/>
            <a:ext cx="1327805" cy="2308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No referrals required</a:t>
            </a:r>
          </a:p>
        </p:txBody>
      </p:sp>
      <p:sp>
        <p:nvSpPr>
          <p:cNvPr id="19" name="Rectangle 18">
            <a:extLst>
              <a:ext uri="{FF2B5EF4-FFF2-40B4-BE49-F238E27FC236}">
                <a16:creationId xmlns:a16="http://schemas.microsoft.com/office/drawing/2014/main" id="{DBDAC99F-44E6-4811-BC23-B89A2CBBE834}"/>
              </a:ext>
            </a:extLst>
          </p:cNvPr>
          <p:cNvSpPr/>
          <p:nvPr/>
        </p:nvSpPr>
        <p:spPr>
          <a:xfrm>
            <a:off x="1017392" y="5121002"/>
            <a:ext cx="7154935" cy="464479"/>
          </a:xfrm>
          <a:prstGeom prst="rect">
            <a:avLst/>
          </a:prstGeom>
        </p:spPr>
        <p:txBody>
          <a:bodyPr wrap="square">
            <a:noAutofit/>
          </a:bodyPr>
          <a:lstStyle/>
          <a:p>
            <a:pPr algn="ctr">
              <a:lnSpc>
                <a:spcPct val="150000"/>
              </a:lnSpc>
              <a:defRPr/>
            </a:pPr>
            <a:r>
              <a:rPr lang="en-US" sz="900" dirty="0">
                <a:solidFill>
                  <a:schemeClr val="tx2"/>
                </a:solidFill>
                <a:ea typeface="Open Sans" charset="0"/>
                <a:cs typeface="Arial" panose="020B0604020202020204" pitchFamily="34" charset="0"/>
              </a:rPr>
              <a:t>Check the plan design and benefits summary for more information on coverage and costs.</a:t>
            </a:r>
          </a:p>
        </p:txBody>
      </p:sp>
      <p:sp>
        <p:nvSpPr>
          <p:cNvPr id="23" name="Freeform 61">
            <a:extLst>
              <a:ext uri="{FF2B5EF4-FFF2-40B4-BE49-F238E27FC236}">
                <a16:creationId xmlns:a16="http://schemas.microsoft.com/office/drawing/2014/main" id="{D8FD05AC-FB1B-D040-B6D1-8048FF70684F}"/>
              </a:ext>
            </a:extLst>
          </p:cNvPr>
          <p:cNvSpPr>
            <a:spLocks noChangeAspect="1" noEditPoints="1"/>
          </p:cNvSpPr>
          <p:nvPr/>
        </p:nvSpPr>
        <p:spPr bwMode="auto">
          <a:xfrm>
            <a:off x="5744802" y="3162062"/>
            <a:ext cx="663069" cy="473820"/>
          </a:xfrm>
          <a:custGeom>
            <a:avLst/>
            <a:gdLst>
              <a:gd name="T0" fmla="*/ 349 w 5199"/>
              <a:gd name="T1" fmla="*/ 3714 h 3714"/>
              <a:gd name="T2" fmla="*/ 0 w 5199"/>
              <a:gd name="T3" fmla="*/ 3203 h 3714"/>
              <a:gd name="T4" fmla="*/ 376 w 5199"/>
              <a:gd name="T5" fmla="*/ 349 h 3714"/>
              <a:gd name="T6" fmla="*/ 4474 w 5199"/>
              <a:gd name="T7" fmla="*/ 0 h 3714"/>
              <a:gd name="T8" fmla="*/ 4823 w 5199"/>
              <a:gd name="T9" fmla="*/ 3203 h 3714"/>
              <a:gd name="T10" fmla="*/ 5199 w 5199"/>
              <a:gd name="T11" fmla="*/ 3365 h 3714"/>
              <a:gd name="T12" fmla="*/ 166 w 5199"/>
              <a:gd name="T13" fmla="*/ 3369 h 3714"/>
              <a:gd name="T14" fmla="*/ 4850 w 5199"/>
              <a:gd name="T15" fmla="*/ 3548 h 3714"/>
              <a:gd name="T16" fmla="*/ 166 w 5199"/>
              <a:gd name="T17" fmla="*/ 3369 h 3714"/>
              <a:gd name="T18" fmla="*/ 4656 w 5199"/>
              <a:gd name="T19" fmla="*/ 3203 h 3714"/>
              <a:gd name="T20" fmla="*/ 4474 w 5199"/>
              <a:gd name="T21" fmla="*/ 166 h 3714"/>
              <a:gd name="T22" fmla="*/ 542 w 5199"/>
              <a:gd name="T23" fmla="*/ 349 h 3714"/>
              <a:gd name="T24" fmla="*/ 4497 w 5199"/>
              <a:gd name="T25" fmla="*/ 3020 h 3714"/>
              <a:gd name="T26" fmla="*/ 702 w 5199"/>
              <a:gd name="T27" fmla="*/ 326 h 3714"/>
              <a:gd name="T28" fmla="*/ 4497 w 5199"/>
              <a:gd name="T29" fmla="*/ 3020 h 3714"/>
              <a:gd name="T30" fmla="*/ 4330 w 5199"/>
              <a:gd name="T31" fmla="*/ 2853 h 3714"/>
              <a:gd name="T32" fmla="*/ 868 w 5199"/>
              <a:gd name="T33" fmla="*/ 492 h 3714"/>
              <a:gd name="T34" fmla="*/ 2583 w 5199"/>
              <a:gd name="T35" fmla="*/ 2469 h 3714"/>
              <a:gd name="T36" fmla="*/ 1339 w 5199"/>
              <a:gd name="T37" fmla="*/ 1225 h 3714"/>
              <a:gd name="T38" fmla="*/ 2796 w 5199"/>
              <a:gd name="T39" fmla="*/ 735 h 3714"/>
              <a:gd name="T40" fmla="*/ 2583 w 5199"/>
              <a:gd name="T41" fmla="*/ 1303 h 3714"/>
              <a:gd name="T42" fmla="*/ 1505 w 5199"/>
              <a:gd name="T43" fmla="*/ 2303 h 3714"/>
              <a:gd name="T44" fmla="*/ 2417 w 5199"/>
              <a:gd name="T45" fmla="*/ 1528 h 3714"/>
              <a:gd name="T46" fmla="*/ 1583 w 5199"/>
              <a:gd name="T47" fmla="*/ 1601 h 3714"/>
              <a:gd name="T48" fmla="*/ 1945 w 5199"/>
              <a:gd name="T49" fmla="*/ 1887 h 3714"/>
              <a:gd name="T50" fmla="*/ 1505 w 5199"/>
              <a:gd name="T51" fmla="*/ 1391 h 3714"/>
              <a:gd name="T52" fmla="*/ 3363 w 5199"/>
              <a:gd name="T53" fmla="*/ 2071 h 3714"/>
              <a:gd name="T54" fmla="*/ 2815 w 5199"/>
              <a:gd name="T55" fmla="*/ 1905 h 3714"/>
              <a:gd name="T56" fmla="*/ 3363 w 5199"/>
              <a:gd name="T57" fmla="*/ 2071 h 3714"/>
              <a:gd name="T58" fmla="*/ 2815 w 5199"/>
              <a:gd name="T59" fmla="*/ 1731 h 3714"/>
              <a:gd name="T60" fmla="*/ 3870 w 5199"/>
              <a:gd name="T61" fmla="*/ 1565 h 3714"/>
              <a:gd name="T62" fmla="*/ 3870 w 5199"/>
              <a:gd name="T63" fmla="*/ 1391 h 3714"/>
              <a:gd name="T64" fmla="*/ 2815 w 5199"/>
              <a:gd name="T65" fmla="*/ 1225 h 3714"/>
              <a:gd name="T66" fmla="*/ 3870 w 5199"/>
              <a:gd name="T67" fmla="*/ 1391 h 3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9" h="3714">
                <a:moveTo>
                  <a:pt x="4850" y="3714"/>
                </a:moveTo>
                <a:cubicBezTo>
                  <a:pt x="349" y="3714"/>
                  <a:pt x="349" y="3714"/>
                  <a:pt x="349" y="3714"/>
                </a:cubicBezTo>
                <a:cubicBezTo>
                  <a:pt x="156" y="3714"/>
                  <a:pt x="0" y="3557"/>
                  <a:pt x="0" y="3365"/>
                </a:cubicBezTo>
                <a:cubicBezTo>
                  <a:pt x="0" y="3203"/>
                  <a:pt x="0" y="3203"/>
                  <a:pt x="0" y="3203"/>
                </a:cubicBezTo>
                <a:cubicBezTo>
                  <a:pt x="376" y="3203"/>
                  <a:pt x="376" y="3203"/>
                  <a:pt x="376" y="3203"/>
                </a:cubicBezTo>
                <a:cubicBezTo>
                  <a:pt x="376" y="349"/>
                  <a:pt x="376" y="349"/>
                  <a:pt x="376" y="349"/>
                </a:cubicBezTo>
                <a:cubicBezTo>
                  <a:pt x="376" y="157"/>
                  <a:pt x="532" y="0"/>
                  <a:pt x="725" y="0"/>
                </a:cubicBezTo>
                <a:cubicBezTo>
                  <a:pt x="4474" y="0"/>
                  <a:pt x="4474" y="0"/>
                  <a:pt x="4474" y="0"/>
                </a:cubicBezTo>
                <a:cubicBezTo>
                  <a:pt x="4666" y="0"/>
                  <a:pt x="4823" y="157"/>
                  <a:pt x="4823" y="349"/>
                </a:cubicBezTo>
                <a:cubicBezTo>
                  <a:pt x="4823" y="3203"/>
                  <a:pt x="4823" y="3203"/>
                  <a:pt x="4823" y="3203"/>
                </a:cubicBezTo>
                <a:cubicBezTo>
                  <a:pt x="5199" y="3203"/>
                  <a:pt x="5199" y="3203"/>
                  <a:pt x="5199" y="3203"/>
                </a:cubicBezTo>
                <a:cubicBezTo>
                  <a:pt x="5199" y="3365"/>
                  <a:pt x="5199" y="3365"/>
                  <a:pt x="5199" y="3365"/>
                </a:cubicBezTo>
                <a:cubicBezTo>
                  <a:pt x="5199" y="3557"/>
                  <a:pt x="5042" y="3714"/>
                  <a:pt x="4850" y="3714"/>
                </a:cubicBezTo>
                <a:close/>
                <a:moveTo>
                  <a:pt x="166" y="3369"/>
                </a:moveTo>
                <a:cubicBezTo>
                  <a:pt x="168" y="3468"/>
                  <a:pt x="249" y="3548"/>
                  <a:pt x="349" y="3548"/>
                </a:cubicBezTo>
                <a:cubicBezTo>
                  <a:pt x="4850" y="3548"/>
                  <a:pt x="4850" y="3548"/>
                  <a:pt x="4850" y="3548"/>
                </a:cubicBezTo>
                <a:cubicBezTo>
                  <a:pt x="4950" y="3548"/>
                  <a:pt x="5031" y="3468"/>
                  <a:pt x="5033" y="3369"/>
                </a:cubicBezTo>
                <a:cubicBezTo>
                  <a:pt x="166" y="3369"/>
                  <a:pt x="166" y="3369"/>
                  <a:pt x="166" y="3369"/>
                </a:cubicBezTo>
                <a:close/>
                <a:moveTo>
                  <a:pt x="542" y="3203"/>
                </a:moveTo>
                <a:cubicBezTo>
                  <a:pt x="4656" y="3203"/>
                  <a:pt x="4656" y="3203"/>
                  <a:pt x="4656" y="3203"/>
                </a:cubicBezTo>
                <a:cubicBezTo>
                  <a:pt x="4656" y="349"/>
                  <a:pt x="4656" y="349"/>
                  <a:pt x="4656" y="349"/>
                </a:cubicBezTo>
                <a:cubicBezTo>
                  <a:pt x="4656" y="248"/>
                  <a:pt x="4575" y="166"/>
                  <a:pt x="4474" y="166"/>
                </a:cubicBezTo>
                <a:cubicBezTo>
                  <a:pt x="725" y="166"/>
                  <a:pt x="725" y="166"/>
                  <a:pt x="725" y="166"/>
                </a:cubicBezTo>
                <a:cubicBezTo>
                  <a:pt x="624" y="166"/>
                  <a:pt x="542" y="248"/>
                  <a:pt x="542" y="349"/>
                </a:cubicBezTo>
                <a:cubicBezTo>
                  <a:pt x="542" y="3203"/>
                  <a:pt x="542" y="3203"/>
                  <a:pt x="542" y="3203"/>
                </a:cubicBezTo>
                <a:close/>
                <a:moveTo>
                  <a:pt x="4497" y="3020"/>
                </a:moveTo>
                <a:cubicBezTo>
                  <a:pt x="702" y="3020"/>
                  <a:pt x="702" y="3020"/>
                  <a:pt x="702" y="3020"/>
                </a:cubicBezTo>
                <a:cubicBezTo>
                  <a:pt x="702" y="326"/>
                  <a:pt x="702" y="326"/>
                  <a:pt x="702" y="326"/>
                </a:cubicBezTo>
                <a:cubicBezTo>
                  <a:pt x="4497" y="326"/>
                  <a:pt x="4497" y="326"/>
                  <a:pt x="4497" y="326"/>
                </a:cubicBezTo>
                <a:cubicBezTo>
                  <a:pt x="4497" y="3020"/>
                  <a:pt x="4497" y="3020"/>
                  <a:pt x="4497" y="3020"/>
                </a:cubicBezTo>
                <a:close/>
                <a:moveTo>
                  <a:pt x="868" y="2853"/>
                </a:moveTo>
                <a:cubicBezTo>
                  <a:pt x="4330" y="2853"/>
                  <a:pt x="4330" y="2853"/>
                  <a:pt x="4330" y="2853"/>
                </a:cubicBezTo>
                <a:cubicBezTo>
                  <a:pt x="4330" y="492"/>
                  <a:pt x="4330" y="492"/>
                  <a:pt x="4330" y="492"/>
                </a:cubicBezTo>
                <a:cubicBezTo>
                  <a:pt x="868" y="492"/>
                  <a:pt x="868" y="492"/>
                  <a:pt x="868" y="492"/>
                </a:cubicBezTo>
                <a:cubicBezTo>
                  <a:pt x="868" y="2853"/>
                  <a:pt x="868" y="2853"/>
                  <a:pt x="868" y="2853"/>
                </a:cubicBezTo>
                <a:close/>
                <a:moveTo>
                  <a:pt x="2583" y="2469"/>
                </a:moveTo>
                <a:cubicBezTo>
                  <a:pt x="1339" y="2469"/>
                  <a:pt x="1339" y="2469"/>
                  <a:pt x="1339" y="2469"/>
                </a:cubicBezTo>
                <a:cubicBezTo>
                  <a:pt x="1339" y="1225"/>
                  <a:pt x="1339" y="1225"/>
                  <a:pt x="1339" y="1225"/>
                </a:cubicBezTo>
                <a:cubicBezTo>
                  <a:pt x="2434" y="1225"/>
                  <a:pt x="2434" y="1225"/>
                  <a:pt x="2434" y="1225"/>
                </a:cubicBezTo>
                <a:cubicBezTo>
                  <a:pt x="2796" y="735"/>
                  <a:pt x="2796" y="735"/>
                  <a:pt x="2796" y="735"/>
                </a:cubicBezTo>
                <a:cubicBezTo>
                  <a:pt x="2930" y="834"/>
                  <a:pt x="2930" y="834"/>
                  <a:pt x="2930" y="834"/>
                </a:cubicBezTo>
                <a:cubicBezTo>
                  <a:pt x="2583" y="1303"/>
                  <a:pt x="2583" y="1303"/>
                  <a:pt x="2583" y="1303"/>
                </a:cubicBezTo>
                <a:cubicBezTo>
                  <a:pt x="2583" y="2469"/>
                  <a:pt x="2583" y="2469"/>
                  <a:pt x="2583" y="2469"/>
                </a:cubicBezTo>
                <a:close/>
                <a:moveTo>
                  <a:pt x="1505" y="2303"/>
                </a:moveTo>
                <a:cubicBezTo>
                  <a:pt x="2417" y="2303"/>
                  <a:pt x="2417" y="2303"/>
                  <a:pt x="2417" y="2303"/>
                </a:cubicBezTo>
                <a:cubicBezTo>
                  <a:pt x="2417" y="1528"/>
                  <a:pt x="2417" y="1528"/>
                  <a:pt x="2417" y="1528"/>
                </a:cubicBezTo>
                <a:cubicBezTo>
                  <a:pt x="1929" y="2187"/>
                  <a:pt x="1929" y="2187"/>
                  <a:pt x="1929" y="2187"/>
                </a:cubicBezTo>
                <a:cubicBezTo>
                  <a:pt x="1583" y="1601"/>
                  <a:pt x="1583" y="1601"/>
                  <a:pt x="1583" y="1601"/>
                </a:cubicBezTo>
                <a:cubicBezTo>
                  <a:pt x="1726" y="1517"/>
                  <a:pt x="1726" y="1517"/>
                  <a:pt x="1726" y="1517"/>
                </a:cubicBezTo>
                <a:cubicBezTo>
                  <a:pt x="1945" y="1887"/>
                  <a:pt x="1945" y="1887"/>
                  <a:pt x="1945" y="1887"/>
                </a:cubicBezTo>
                <a:cubicBezTo>
                  <a:pt x="2311" y="1391"/>
                  <a:pt x="2311" y="1391"/>
                  <a:pt x="2311" y="1391"/>
                </a:cubicBezTo>
                <a:cubicBezTo>
                  <a:pt x="1505" y="1391"/>
                  <a:pt x="1505" y="1391"/>
                  <a:pt x="1505" y="1391"/>
                </a:cubicBezTo>
                <a:cubicBezTo>
                  <a:pt x="1505" y="2303"/>
                  <a:pt x="1505" y="2303"/>
                  <a:pt x="1505" y="2303"/>
                </a:cubicBezTo>
                <a:close/>
                <a:moveTo>
                  <a:pt x="3363" y="2071"/>
                </a:moveTo>
                <a:cubicBezTo>
                  <a:pt x="2815" y="2071"/>
                  <a:pt x="2815" y="2071"/>
                  <a:pt x="2815" y="2071"/>
                </a:cubicBezTo>
                <a:cubicBezTo>
                  <a:pt x="2815" y="1905"/>
                  <a:pt x="2815" y="1905"/>
                  <a:pt x="2815" y="1905"/>
                </a:cubicBezTo>
                <a:cubicBezTo>
                  <a:pt x="3363" y="1905"/>
                  <a:pt x="3363" y="1905"/>
                  <a:pt x="3363" y="1905"/>
                </a:cubicBezTo>
                <a:cubicBezTo>
                  <a:pt x="3363" y="2071"/>
                  <a:pt x="3363" y="2071"/>
                  <a:pt x="3363" y="2071"/>
                </a:cubicBezTo>
                <a:close/>
                <a:moveTo>
                  <a:pt x="3870" y="1731"/>
                </a:moveTo>
                <a:cubicBezTo>
                  <a:pt x="2815" y="1731"/>
                  <a:pt x="2815" y="1731"/>
                  <a:pt x="2815" y="1731"/>
                </a:cubicBezTo>
                <a:cubicBezTo>
                  <a:pt x="2815" y="1565"/>
                  <a:pt x="2815" y="1565"/>
                  <a:pt x="2815" y="1565"/>
                </a:cubicBezTo>
                <a:cubicBezTo>
                  <a:pt x="3870" y="1565"/>
                  <a:pt x="3870" y="1565"/>
                  <a:pt x="3870" y="1565"/>
                </a:cubicBezTo>
                <a:cubicBezTo>
                  <a:pt x="3870" y="1731"/>
                  <a:pt x="3870" y="1731"/>
                  <a:pt x="3870" y="1731"/>
                </a:cubicBezTo>
                <a:close/>
                <a:moveTo>
                  <a:pt x="3870" y="1391"/>
                </a:moveTo>
                <a:cubicBezTo>
                  <a:pt x="2815" y="1391"/>
                  <a:pt x="2815" y="1391"/>
                  <a:pt x="2815" y="1391"/>
                </a:cubicBezTo>
                <a:cubicBezTo>
                  <a:pt x="2815" y="1225"/>
                  <a:pt x="2815" y="1225"/>
                  <a:pt x="2815" y="1225"/>
                </a:cubicBezTo>
                <a:cubicBezTo>
                  <a:pt x="3870" y="1225"/>
                  <a:pt x="3870" y="1225"/>
                  <a:pt x="3870" y="1225"/>
                </a:cubicBezTo>
                <a:cubicBezTo>
                  <a:pt x="3870" y="1391"/>
                  <a:pt x="3870" y="1391"/>
                  <a:pt x="3870" y="139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28" name="Freeform 13">
            <a:extLst>
              <a:ext uri="{FF2B5EF4-FFF2-40B4-BE49-F238E27FC236}">
                <a16:creationId xmlns:a16="http://schemas.microsoft.com/office/drawing/2014/main" id="{BBFA91DB-835E-9840-8B37-A14CE4653597}"/>
              </a:ext>
            </a:extLst>
          </p:cNvPr>
          <p:cNvSpPr>
            <a:spLocks noChangeAspect="1" noEditPoints="1"/>
          </p:cNvSpPr>
          <p:nvPr/>
        </p:nvSpPr>
        <p:spPr bwMode="auto">
          <a:xfrm>
            <a:off x="4341197" y="3175500"/>
            <a:ext cx="461606" cy="392532"/>
          </a:xfrm>
          <a:custGeom>
            <a:avLst/>
            <a:gdLst>
              <a:gd name="T0" fmla="*/ 412 w 5168"/>
              <a:gd name="T1" fmla="*/ 3498 h 4397"/>
              <a:gd name="T2" fmla="*/ 772 w 5168"/>
              <a:gd name="T3" fmla="*/ 2886 h 4397"/>
              <a:gd name="T4" fmla="*/ 1972 w 5168"/>
              <a:gd name="T5" fmla="*/ 1162 h 4397"/>
              <a:gd name="T6" fmla="*/ 2837 w 5168"/>
              <a:gd name="T7" fmla="*/ 1004 h 4397"/>
              <a:gd name="T8" fmla="*/ 2850 w 5168"/>
              <a:gd name="T9" fmla="*/ 1014 h 4397"/>
              <a:gd name="T10" fmla="*/ 3914 w 5168"/>
              <a:gd name="T11" fmla="*/ 0 h 4397"/>
              <a:gd name="T12" fmla="*/ 3390 w 5168"/>
              <a:gd name="T13" fmla="*/ 1494 h 4397"/>
              <a:gd name="T14" fmla="*/ 3883 w 5168"/>
              <a:gd name="T15" fmla="*/ 1934 h 4397"/>
              <a:gd name="T16" fmla="*/ 5168 w 5168"/>
              <a:gd name="T17" fmla="*/ 2148 h 4397"/>
              <a:gd name="T18" fmla="*/ 4345 w 5168"/>
              <a:gd name="T19" fmla="*/ 3661 h 4397"/>
              <a:gd name="T20" fmla="*/ 4164 w 5168"/>
              <a:gd name="T21" fmla="*/ 3730 h 4397"/>
              <a:gd name="T22" fmla="*/ 2589 w 5168"/>
              <a:gd name="T23" fmla="*/ 3795 h 4397"/>
              <a:gd name="T24" fmla="*/ 1564 w 5168"/>
              <a:gd name="T25" fmla="*/ 3661 h 4397"/>
              <a:gd name="T26" fmla="*/ 899 w 5168"/>
              <a:gd name="T27" fmla="*/ 3985 h 4397"/>
              <a:gd name="T28" fmla="*/ 576 w 5168"/>
              <a:gd name="T29" fmla="*/ 3612 h 4397"/>
              <a:gd name="T30" fmla="*/ 785 w 5168"/>
              <a:gd name="T31" fmla="*/ 3821 h 4397"/>
              <a:gd name="T32" fmla="*/ 1193 w 5168"/>
              <a:gd name="T33" fmla="*/ 3290 h 4397"/>
              <a:gd name="T34" fmla="*/ 1564 w 5168"/>
              <a:gd name="T35" fmla="*/ 2919 h 4397"/>
              <a:gd name="T36" fmla="*/ 4123 w 5168"/>
              <a:gd name="T37" fmla="*/ 488 h 4397"/>
              <a:gd name="T38" fmla="*/ 576 w 5168"/>
              <a:gd name="T39" fmla="*/ 3612 h 4397"/>
              <a:gd name="T40" fmla="*/ 1441 w 5168"/>
              <a:gd name="T41" fmla="*/ 3167 h 4397"/>
              <a:gd name="T42" fmla="*/ 1564 w 5168"/>
              <a:gd name="T43" fmla="*/ 3464 h 4397"/>
              <a:gd name="T44" fmla="*/ 2660 w 5168"/>
              <a:gd name="T45" fmla="*/ 3612 h 4397"/>
              <a:gd name="T46" fmla="*/ 4075 w 5168"/>
              <a:gd name="T47" fmla="*/ 3555 h 4397"/>
              <a:gd name="T48" fmla="*/ 4345 w 5168"/>
              <a:gd name="T49" fmla="*/ 3464 h 4397"/>
              <a:gd name="T50" fmla="*/ 4971 w 5168"/>
              <a:gd name="T51" fmla="*/ 2345 h 4397"/>
              <a:gd name="T52" fmla="*/ 3768 w 5168"/>
              <a:gd name="T53" fmla="*/ 2094 h 4397"/>
              <a:gd name="T54" fmla="*/ 3251 w 5168"/>
              <a:gd name="T55" fmla="*/ 1633 h 4397"/>
              <a:gd name="T56" fmla="*/ 2559 w 5168"/>
              <a:gd name="T57" fmla="*/ 2326 h 4397"/>
              <a:gd name="T58" fmla="*/ 2712 w 5168"/>
              <a:gd name="T59" fmla="*/ 2485 h 4397"/>
              <a:gd name="T60" fmla="*/ 2786 w 5168"/>
              <a:gd name="T61" fmla="*/ 2869 h 4397"/>
              <a:gd name="T62" fmla="*/ 2612 w 5168"/>
              <a:gd name="T63" fmla="*/ 3052 h 4397"/>
              <a:gd name="T64" fmla="*/ 1564 w 5168"/>
              <a:gd name="T65" fmla="*/ 3116 h 4397"/>
              <a:gd name="T66" fmla="*/ 2325 w 5168"/>
              <a:gd name="T67" fmla="*/ 2919 h 4397"/>
              <a:gd name="T68" fmla="*/ 2573 w 5168"/>
              <a:gd name="T69" fmla="*/ 2840 h 4397"/>
              <a:gd name="T70" fmla="*/ 2608 w 5168"/>
              <a:gd name="T71" fmla="*/ 2699 h 4397"/>
              <a:gd name="T72" fmla="*/ 2525 w 5168"/>
              <a:gd name="T73" fmla="*/ 2570 h 4397"/>
              <a:gd name="T74" fmla="*/ 2419 w 5168"/>
              <a:gd name="T75" fmla="*/ 2466 h 4397"/>
              <a:gd name="T76" fmla="*/ 2509 w 5168"/>
              <a:gd name="T77" fmla="*/ 1089 h 4397"/>
              <a:gd name="T78" fmla="*/ 2112 w 5168"/>
              <a:gd name="T79" fmla="*/ 1301 h 4397"/>
              <a:gd name="T80" fmla="*/ 911 w 5168"/>
              <a:gd name="T81" fmla="*/ 2747 h 4397"/>
              <a:gd name="T82" fmla="*/ 1035 w 5168"/>
              <a:gd name="T83" fmla="*/ 2798 h 4397"/>
              <a:gd name="T84" fmla="*/ 1158 w 5168"/>
              <a:gd name="T85" fmla="*/ 2747 h 4397"/>
              <a:gd name="T86" fmla="*/ 2735 w 5168"/>
              <a:gd name="T87" fmla="*/ 1175 h 4397"/>
              <a:gd name="T88" fmla="*/ 2509 w 5168"/>
              <a:gd name="T89" fmla="*/ 1089 h 4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8" h="4397">
                <a:moveTo>
                  <a:pt x="0" y="4397"/>
                </a:moveTo>
                <a:cubicBezTo>
                  <a:pt x="412" y="3498"/>
                  <a:pt x="412" y="3498"/>
                  <a:pt x="412" y="3498"/>
                </a:cubicBezTo>
                <a:cubicBezTo>
                  <a:pt x="930" y="2980"/>
                  <a:pt x="930" y="2980"/>
                  <a:pt x="930" y="2980"/>
                </a:cubicBezTo>
                <a:cubicBezTo>
                  <a:pt x="871" y="2963"/>
                  <a:pt x="817" y="2931"/>
                  <a:pt x="772" y="2886"/>
                </a:cubicBezTo>
                <a:cubicBezTo>
                  <a:pt x="628" y="2742"/>
                  <a:pt x="628" y="2506"/>
                  <a:pt x="772" y="2362"/>
                </a:cubicBezTo>
                <a:cubicBezTo>
                  <a:pt x="1972" y="1162"/>
                  <a:pt x="1972" y="1162"/>
                  <a:pt x="1972" y="1162"/>
                </a:cubicBezTo>
                <a:cubicBezTo>
                  <a:pt x="2137" y="997"/>
                  <a:pt x="2304" y="907"/>
                  <a:pt x="2467" y="894"/>
                </a:cubicBezTo>
                <a:cubicBezTo>
                  <a:pt x="2598" y="884"/>
                  <a:pt x="2719" y="920"/>
                  <a:pt x="2837" y="1004"/>
                </a:cubicBezTo>
                <a:cubicBezTo>
                  <a:pt x="2844" y="1009"/>
                  <a:pt x="2844" y="1009"/>
                  <a:pt x="2844" y="1009"/>
                </a:cubicBezTo>
                <a:cubicBezTo>
                  <a:pt x="2850" y="1014"/>
                  <a:pt x="2850" y="1014"/>
                  <a:pt x="2850" y="1014"/>
                </a:cubicBezTo>
                <a:cubicBezTo>
                  <a:pt x="2852" y="1015"/>
                  <a:pt x="2860" y="1023"/>
                  <a:pt x="2875" y="1035"/>
                </a:cubicBezTo>
                <a:cubicBezTo>
                  <a:pt x="3914" y="0"/>
                  <a:pt x="3914" y="0"/>
                  <a:pt x="3914" y="0"/>
                </a:cubicBezTo>
                <a:cubicBezTo>
                  <a:pt x="4401" y="488"/>
                  <a:pt x="4401" y="488"/>
                  <a:pt x="4401" y="488"/>
                </a:cubicBezTo>
                <a:cubicBezTo>
                  <a:pt x="3390" y="1494"/>
                  <a:pt x="3390" y="1494"/>
                  <a:pt x="3390" y="1494"/>
                </a:cubicBezTo>
                <a:cubicBezTo>
                  <a:pt x="3398" y="1502"/>
                  <a:pt x="3398" y="1502"/>
                  <a:pt x="3398" y="1502"/>
                </a:cubicBezTo>
                <a:cubicBezTo>
                  <a:pt x="3552" y="1655"/>
                  <a:pt x="3716" y="1814"/>
                  <a:pt x="3883" y="1934"/>
                </a:cubicBezTo>
                <a:cubicBezTo>
                  <a:pt x="4083" y="2078"/>
                  <a:pt x="4265" y="2148"/>
                  <a:pt x="4439" y="2148"/>
                </a:cubicBezTo>
                <a:cubicBezTo>
                  <a:pt x="5168" y="2148"/>
                  <a:pt x="5168" y="2148"/>
                  <a:pt x="5168" y="2148"/>
                </a:cubicBezTo>
                <a:cubicBezTo>
                  <a:pt x="5168" y="3661"/>
                  <a:pt x="5168" y="3661"/>
                  <a:pt x="5168" y="3661"/>
                </a:cubicBezTo>
                <a:cubicBezTo>
                  <a:pt x="4345" y="3661"/>
                  <a:pt x="4345" y="3661"/>
                  <a:pt x="4345" y="3661"/>
                </a:cubicBezTo>
                <a:cubicBezTo>
                  <a:pt x="4299" y="3661"/>
                  <a:pt x="4240" y="3691"/>
                  <a:pt x="4165" y="3730"/>
                </a:cubicBezTo>
                <a:cubicBezTo>
                  <a:pt x="4164" y="3730"/>
                  <a:pt x="4164" y="3730"/>
                  <a:pt x="4164" y="3730"/>
                </a:cubicBezTo>
                <a:cubicBezTo>
                  <a:pt x="3990" y="3818"/>
                  <a:pt x="3751" y="3940"/>
                  <a:pt x="3297" y="3940"/>
                </a:cubicBezTo>
                <a:cubicBezTo>
                  <a:pt x="2960" y="3940"/>
                  <a:pt x="2763" y="3863"/>
                  <a:pt x="2589" y="3795"/>
                </a:cubicBezTo>
                <a:cubicBezTo>
                  <a:pt x="2404" y="3723"/>
                  <a:pt x="2244" y="3661"/>
                  <a:pt x="1927" y="3661"/>
                </a:cubicBezTo>
                <a:cubicBezTo>
                  <a:pt x="1564" y="3661"/>
                  <a:pt x="1564" y="3661"/>
                  <a:pt x="1564" y="3661"/>
                </a:cubicBezTo>
                <a:cubicBezTo>
                  <a:pt x="1469" y="3661"/>
                  <a:pt x="1383" y="3625"/>
                  <a:pt x="1317" y="3567"/>
                </a:cubicBezTo>
                <a:cubicBezTo>
                  <a:pt x="899" y="3985"/>
                  <a:pt x="899" y="3985"/>
                  <a:pt x="899" y="3985"/>
                </a:cubicBezTo>
                <a:cubicBezTo>
                  <a:pt x="0" y="4397"/>
                  <a:pt x="0" y="4397"/>
                  <a:pt x="0" y="4397"/>
                </a:cubicBezTo>
                <a:close/>
                <a:moveTo>
                  <a:pt x="576" y="3612"/>
                </a:moveTo>
                <a:cubicBezTo>
                  <a:pt x="400" y="3998"/>
                  <a:pt x="400" y="3998"/>
                  <a:pt x="400" y="3998"/>
                </a:cubicBezTo>
                <a:cubicBezTo>
                  <a:pt x="785" y="3821"/>
                  <a:pt x="785" y="3821"/>
                  <a:pt x="785" y="3821"/>
                </a:cubicBezTo>
                <a:cubicBezTo>
                  <a:pt x="1209" y="3397"/>
                  <a:pt x="1209" y="3397"/>
                  <a:pt x="1209" y="3397"/>
                </a:cubicBezTo>
                <a:cubicBezTo>
                  <a:pt x="1198" y="3363"/>
                  <a:pt x="1193" y="3327"/>
                  <a:pt x="1193" y="3290"/>
                </a:cubicBezTo>
                <a:cubicBezTo>
                  <a:pt x="1193" y="3191"/>
                  <a:pt x="1232" y="3098"/>
                  <a:pt x="1302" y="3028"/>
                </a:cubicBezTo>
                <a:cubicBezTo>
                  <a:pt x="1372" y="2958"/>
                  <a:pt x="1465" y="2919"/>
                  <a:pt x="1564" y="2919"/>
                </a:cubicBezTo>
                <a:cubicBezTo>
                  <a:pt x="1687" y="2919"/>
                  <a:pt x="1687" y="2919"/>
                  <a:pt x="1687" y="2919"/>
                </a:cubicBezTo>
                <a:cubicBezTo>
                  <a:pt x="4123" y="488"/>
                  <a:pt x="4123" y="488"/>
                  <a:pt x="4123" y="488"/>
                </a:cubicBezTo>
                <a:cubicBezTo>
                  <a:pt x="3914" y="278"/>
                  <a:pt x="3914" y="278"/>
                  <a:pt x="3914" y="278"/>
                </a:cubicBezTo>
                <a:cubicBezTo>
                  <a:pt x="576" y="3612"/>
                  <a:pt x="576" y="3612"/>
                  <a:pt x="576" y="3612"/>
                </a:cubicBezTo>
                <a:close/>
                <a:moveTo>
                  <a:pt x="1564" y="3116"/>
                </a:moveTo>
                <a:cubicBezTo>
                  <a:pt x="1517" y="3116"/>
                  <a:pt x="1474" y="3134"/>
                  <a:pt x="1441" y="3167"/>
                </a:cubicBezTo>
                <a:cubicBezTo>
                  <a:pt x="1408" y="3200"/>
                  <a:pt x="1390" y="3244"/>
                  <a:pt x="1390" y="3290"/>
                </a:cubicBezTo>
                <a:cubicBezTo>
                  <a:pt x="1390" y="3386"/>
                  <a:pt x="1468" y="3464"/>
                  <a:pt x="1564" y="3464"/>
                </a:cubicBezTo>
                <a:cubicBezTo>
                  <a:pt x="1927" y="3464"/>
                  <a:pt x="1927" y="3464"/>
                  <a:pt x="1927" y="3464"/>
                </a:cubicBezTo>
                <a:cubicBezTo>
                  <a:pt x="2281" y="3464"/>
                  <a:pt x="2474" y="3540"/>
                  <a:pt x="2660" y="3612"/>
                </a:cubicBezTo>
                <a:cubicBezTo>
                  <a:pt x="2833" y="3680"/>
                  <a:pt x="2997" y="3743"/>
                  <a:pt x="3297" y="3743"/>
                </a:cubicBezTo>
                <a:cubicBezTo>
                  <a:pt x="3704" y="3743"/>
                  <a:pt x="3918" y="3634"/>
                  <a:pt x="4075" y="3555"/>
                </a:cubicBezTo>
                <a:cubicBezTo>
                  <a:pt x="4075" y="3554"/>
                  <a:pt x="4075" y="3554"/>
                  <a:pt x="4075" y="3554"/>
                </a:cubicBezTo>
                <a:cubicBezTo>
                  <a:pt x="4170" y="3506"/>
                  <a:pt x="4252" y="3464"/>
                  <a:pt x="4345" y="3464"/>
                </a:cubicBezTo>
                <a:cubicBezTo>
                  <a:pt x="4971" y="3464"/>
                  <a:pt x="4971" y="3464"/>
                  <a:pt x="4971" y="3464"/>
                </a:cubicBezTo>
                <a:cubicBezTo>
                  <a:pt x="4971" y="2345"/>
                  <a:pt x="4971" y="2345"/>
                  <a:pt x="4971" y="2345"/>
                </a:cubicBezTo>
                <a:cubicBezTo>
                  <a:pt x="4439" y="2345"/>
                  <a:pt x="4439" y="2345"/>
                  <a:pt x="4439" y="2345"/>
                </a:cubicBezTo>
                <a:cubicBezTo>
                  <a:pt x="4223" y="2345"/>
                  <a:pt x="4003" y="2263"/>
                  <a:pt x="3768" y="2094"/>
                </a:cubicBezTo>
                <a:cubicBezTo>
                  <a:pt x="3590" y="1966"/>
                  <a:pt x="3419" y="1800"/>
                  <a:pt x="3259" y="1641"/>
                </a:cubicBezTo>
                <a:cubicBezTo>
                  <a:pt x="3251" y="1633"/>
                  <a:pt x="3251" y="1633"/>
                  <a:pt x="3251" y="1633"/>
                </a:cubicBezTo>
                <a:cubicBezTo>
                  <a:pt x="2559" y="2326"/>
                  <a:pt x="2559" y="2326"/>
                  <a:pt x="2559" y="2326"/>
                </a:cubicBezTo>
                <a:cubicBezTo>
                  <a:pt x="2559" y="2326"/>
                  <a:pt x="2559" y="2326"/>
                  <a:pt x="2559" y="2326"/>
                </a:cubicBezTo>
                <a:cubicBezTo>
                  <a:pt x="2664" y="2431"/>
                  <a:pt x="2664" y="2431"/>
                  <a:pt x="2664" y="2431"/>
                </a:cubicBezTo>
                <a:cubicBezTo>
                  <a:pt x="2682" y="2449"/>
                  <a:pt x="2698" y="2467"/>
                  <a:pt x="2712" y="2485"/>
                </a:cubicBezTo>
                <a:cubicBezTo>
                  <a:pt x="2753" y="2536"/>
                  <a:pt x="2781" y="2589"/>
                  <a:pt x="2797" y="2645"/>
                </a:cubicBezTo>
                <a:cubicBezTo>
                  <a:pt x="2819" y="2721"/>
                  <a:pt x="2815" y="2799"/>
                  <a:pt x="2786" y="2869"/>
                </a:cubicBezTo>
                <a:cubicBezTo>
                  <a:pt x="2769" y="2910"/>
                  <a:pt x="2744" y="2947"/>
                  <a:pt x="2711" y="2979"/>
                </a:cubicBezTo>
                <a:cubicBezTo>
                  <a:pt x="2683" y="3008"/>
                  <a:pt x="2650" y="3032"/>
                  <a:pt x="2612" y="3052"/>
                </a:cubicBezTo>
                <a:cubicBezTo>
                  <a:pt x="2532" y="3094"/>
                  <a:pt x="2435" y="3116"/>
                  <a:pt x="2325" y="3116"/>
                </a:cubicBezTo>
                <a:cubicBezTo>
                  <a:pt x="1564" y="3116"/>
                  <a:pt x="1564" y="3116"/>
                  <a:pt x="1564" y="3116"/>
                </a:cubicBezTo>
                <a:close/>
                <a:moveTo>
                  <a:pt x="1965" y="2919"/>
                </a:moveTo>
                <a:cubicBezTo>
                  <a:pt x="2325" y="2919"/>
                  <a:pt x="2325" y="2919"/>
                  <a:pt x="2325" y="2919"/>
                </a:cubicBezTo>
                <a:cubicBezTo>
                  <a:pt x="2403" y="2919"/>
                  <a:pt x="2468" y="2905"/>
                  <a:pt x="2520" y="2878"/>
                </a:cubicBezTo>
                <a:cubicBezTo>
                  <a:pt x="2541" y="2867"/>
                  <a:pt x="2558" y="2855"/>
                  <a:pt x="2573" y="2840"/>
                </a:cubicBezTo>
                <a:cubicBezTo>
                  <a:pt x="2587" y="2826"/>
                  <a:pt x="2597" y="2811"/>
                  <a:pt x="2604" y="2794"/>
                </a:cubicBezTo>
                <a:cubicBezTo>
                  <a:pt x="2616" y="2765"/>
                  <a:pt x="2617" y="2732"/>
                  <a:pt x="2608" y="2699"/>
                </a:cubicBezTo>
                <a:cubicBezTo>
                  <a:pt x="2599" y="2668"/>
                  <a:pt x="2582" y="2637"/>
                  <a:pt x="2558" y="2607"/>
                </a:cubicBezTo>
                <a:cubicBezTo>
                  <a:pt x="2548" y="2594"/>
                  <a:pt x="2537" y="2582"/>
                  <a:pt x="2525" y="2570"/>
                </a:cubicBezTo>
                <a:cubicBezTo>
                  <a:pt x="2428" y="2472"/>
                  <a:pt x="2428" y="2472"/>
                  <a:pt x="2428" y="2472"/>
                </a:cubicBezTo>
                <a:cubicBezTo>
                  <a:pt x="2425" y="2470"/>
                  <a:pt x="2422" y="2468"/>
                  <a:pt x="2419" y="2466"/>
                </a:cubicBezTo>
                <a:cubicBezTo>
                  <a:pt x="1965" y="2919"/>
                  <a:pt x="1965" y="2919"/>
                  <a:pt x="1965" y="2919"/>
                </a:cubicBezTo>
                <a:close/>
                <a:moveTo>
                  <a:pt x="2509" y="1089"/>
                </a:moveTo>
                <a:cubicBezTo>
                  <a:pt x="2500" y="1089"/>
                  <a:pt x="2491" y="1090"/>
                  <a:pt x="2482" y="1090"/>
                </a:cubicBezTo>
                <a:cubicBezTo>
                  <a:pt x="2367" y="1099"/>
                  <a:pt x="2242" y="1170"/>
                  <a:pt x="2112" y="1301"/>
                </a:cubicBezTo>
                <a:cubicBezTo>
                  <a:pt x="911" y="2501"/>
                  <a:pt x="911" y="2501"/>
                  <a:pt x="911" y="2501"/>
                </a:cubicBezTo>
                <a:cubicBezTo>
                  <a:pt x="844" y="2569"/>
                  <a:pt x="844" y="2679"/>
                  <a:pt x="911" y="2747"/>
                </a:cubicBezTo>
                <a:cubicBezTo>
                  <a:pt x="944" y="2780"/>
                  <a:pt x="988" y="2798"/>
                  <a:pt x="1035" y="2798"/>
                </a:cubicBezTo>
                <a:cubicBezTo>
                  <a:pt x="1035" y="2798"/>
                  <a:pt x="1035" y="2798"/>
                  <a:pt x="1035" y="2798"/>
                </a:cubicBezTo>
                <a:cubicBezTo>
                  <a:pt x="1081" y="2798"/>
                  <a:pt x="1125" y="2780"/>
                  <a:pt x="1158" y="2747"/>
                </a:cubicBezTo>
                <a:cubicBezTo>
                  <a:pt x="1158" y="2747"/>
                  <a:pt x="1158" y="2747"/>
                  <a:pt x="1158" y="2747"/>
                </a:cubicBezTo>
                <a:cubicBezTo>
                  <a:pt x="1158" y="2746"/>
                  <a:pt x="1184" y="2721"/>
                  <a:pt x="1230" y="2681"/>
                </a:cubicBezTo>
                <a:cubicBezTo>
                  <a:pt x="2735" y="1175"/>
                  <a:pt x="2735" y="1175"/>
                  <a:pt x="2735" y="1175"/>
                </a:cubicBezTo>
                <a:cubicBezTo>
                  <a:pt x="2729" y="1169"/>
                  <a:pt x="2725" y="1166"/>
                  <a:pt x="2723" y="1165"/>
                </a:cubicBezTo>
                <a:cubicBezTo>
                  <a:pt x="2652" y="1114"/>
                  <a:pt x="2583" y="1089"/>
                  <a:pt x="2509" y="1089"/>
                </a:cubicBezTo>
                <a:close/>
              </a:path>
            </a:pathLst>
          </a:custGeom>
          <a:solidFill>
            <a:schemeClr val="accent2"/>
          </a:solidFill>
          <a:ln>
            <a:no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grpSp>
        <p:nvGrpSpPr>
          <p:cNvPr id="29" name="Group 28">
            <a:extLst>
              <a:ext uri="{FF2B5EF4-FFF2-40B4-BE49-F238E27FC236}">
                <a16:creationId xmlns:a16="http://schemas.microsoft.com/office/drawing/2014/main" id="{F95E0A22-7DA1-4342-A6F4-CF76C470389B}"/>
              </a:ext>
            </a:extLst>
          </p:cNvPr>
          <p:cNvGrpSpPr/>
          <p:nvPr/>
        </p:nvGrpSpPr>
        <p:grpSpPr>
          <a:xfrm>
            <a:off x="1485245" y="3102035"/>
            <a:ext cx="504406" cy="492908"/>
            <a:chOff x="8618538" y="749300"/>
            <a:chExt cx="557212" cy="544513"/>
          </a:xfrm>
          <a:solidFill>
            <a:schemeClr val="accent2"/>
          </a:solidFill>
        </p:grpSpPr>
        <p:sp>
          <p:nvSpPr>
            <p:cNvPr id="30" name="Freeform 33">
              <a:extLst>
                <a:ext uri="{FF2B5EF4-FFF2-40B4-BE49-F238E27FC236}">
                  <a16:creationId xmlns:a16="http://schemas.microsoft.com/office/drawing/2014/main" id="{A7BC7130-3691-804E-AAAC-ED9C3D4FFD3D}"/>
                </a:ext>
              </a:extLst>
            </p:cNvPr>
            <p:cNvSpPr>
              <a:spLocks noEditPoints="1"/>
            </p:cNvSpPr>
            <p:nvPr/>
          </p:nvSpPr>
          <p:spPr bwMode="auto">
            <a:xfrm>
              <a:off x="8842375" y="808038"/>
              <a:ext cx="109537" cy="101600"/>
            </a:xfrm>
            <a:custGeom>
              <a:avLst/>
              <a:gdLst>
                <a:gd name="T0" fmla="*/ 98 w 196"/>
                <a:gd name="T1" fmla="*/ 179 h 179"/>
                <a:gd name="T2" fmla="*/ 161 w 196"/>
                <a:gd name="T3" fmla="*/ 153 h 179"/>
                <a:gd name="T4" fmla="*/ 161 w 196"/>
                <a:gd name="T5" fmla="*/ 153 h 179"/>
                <a:gd name="T6" fmla="*/ 161 w 196"/>
                <a:gd name="T7" fmla="*/ 26 h 179"/>
                <a:gd name="T8" fmla="*/ 98 w 196"/>
                <a:gd name="T9" fmla="*/ 0 h 179"/>
                <a:gd name="T10" fmla="*/ 35 w 196"/>
                <a:gd name="T11" fmla="*/ 26 h 179"/>
                <a:gd name="T12" fmla="*/ 35 w 196"/>
                <a:gd name="T13" fmla="*/ 153 h 179"/>
                <a:gd name="T14" fmla="*/ 98 w 196"/>
                <a:gd name="T15" fmla="*/ 179 h 179"/>
                <a:gd name="T16" fmla="*/ 65 w 196"/>
                <a:gd name="T17" fmla="*/ 57 h 179"/>
                <a:gd name="T18" fmla="*/ 98 w 196"/>
                <a:gd name="T19" fmla="*/ 43 h 179"/>
                <a:gd name="T20" fmla="*/ 130 w 196"/>
                <a:gd name="T21" fmla="*/ 57 h 179"/>
                <a:gd name="T22" fmla="*/ 130 w 196"/>
                <a:gd name="T23" fmla="*/ 122 h 179"/>
                <a:gd name="T24" fmla="*/ 65 w 196"/>
                <a:gd name="T25" fmla="*/ 122 h 179"/>
                <a:gd name="T26" fmla="*/ 65 w 196"/>
                <a:gd name="T2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179">
                  <a:moveTo>
                    <a:pt x="98" y="179"/>
                  </a:moveTo>
                  <a:cubicBezTo>
                    <a:pt x="121" y="179"/>
                    <a:pt x="144" y="170"/>
                    <a:pt x="161" y="153"/>
                  </a:cubicBezTo>
                  <a:cubicBezTo>
                    <a:pt x="161" y="153"/>
                    <a:pt x="161" y="153"/>
                    <a:pt x="161" y="153"/>
                  </a:cubicBezTo>
                  <a:cubicBezTo>
                    <a:pt x="196" y="118"/>
                    <a:pt x="196" y="61"/>
                    <a:pt x="161" y="26"/>
                  </a:cubicBezTo>
                  <a:cubicBezTo>
                    <a:pt x="144" y="9"/>
                    <a:pt x="122" y="0"/>
                    <a:pt x="98" y="0"/>
                  </a:cubicBezTo>
                  <a:cubicBezTo>
                    <a:pt x="74" y="0"/>
                    <a:pt x="51" y="9"/>
                    <a:pt x="35" y="26"/>
                  </a:cubicBezTo>
                  <a:cubicBezTo>
                    <a:pt x="0" y="61"/>
                    <a:pt x="0" y="118"/>
                    <a:pt x="35" y="153"/>
                  </a:cubicBezTo>
                  <a:cubicBezTo>
                    <a:pt x="52" y="170"/>
                    <a:pt x="75" y="179"/>
                    <a:pt x="98" y="179"/>
                  </a:cubicBezTo>
                  <a:close/>
                  <a:moveTo>
                    <a:pt x="65" y="57"/>
                  </a:moveTo>
                  <a:cubicBezTo>
                    <a:pt x="74" y="48"/>
                    <a:pt x="85" y="43"/>
                    <a:pt x="98" y="43"/>
                  </a:cubicBezTo>
                  <a:cubicBezTo>
                    <a:pt x="110" y="43"/>
                    <a:pt x="122" y="48"/>
                    <a:pt x="130" y="57"/>
                  </a:cubicBezTo>
                  <a:cubicBezTo>
                    <a:pt x="148" y="75"/>
                    <a:pt x="148" y="104"/>
                    <a:pt x="130" y="122"/>
                  </a:cubicBezTo>
                  <a:cubicBezTo>
                    <a:pt x="112" y="140"/>
                    <a:pt x="83" y="140"/>
                    <a:pt x="65" y="122"/>
                  </a:cubicBezTo>
                  <a:cubicBezTo>
                    <a:pt x="47" y="104"/>
                    <a:pt x="47" y="75"/>
                    <a:pt x="6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1" name="Freeform 34">
              <a:extLst>
                <a:ext uri="{FF2B5EF4-FFF2-40B4-BE49-F238E27FC236}">
                  <a16:creationId xmlns:a16="http://schemas.microsoft.com/office/drawing/2014/main" id="{A6FADCAC-101E-F840-845C-AF65F0AC1998}"/>
                </a:ext>
              </a:extLst>
            </p:cNvPr>
            <p:cNvSpPr>
              <a:spLocks noEditPoints="1"/>
            </p:cNvSpPr>
            <p:nvPr/>
          </p:nvSpPr>
          <p:spPr bwMode="auto">
            <a:xfrm>
              <a:off x="8845550" y="1143000"/>
              <a:ext cx="101600" cy="104775"/>
            </a:xfrm>
            <a:custGeom>
              <a:avLst/>
              <a:gdLst>
                <a:gd name="T0" fmla="*/ 27 w 179"/>
                <a:gd name="T1" fmla="*/ 35 h 188"/>
                <a:gd name="T2" fmla="*/ 0 w 179"/>
                <a:gd name="T3" fmla="*/ 98 h 188"/>
                <a:gd name="T4" fmla="*/ 27 w 179"/>
                <a:gd name="T5" fmla="*/ 161 h 188"/>
                <a:gd name="T6" fmla="*/ 90 w 179"/>
                <a:gd name="T7" fmla="*/ 188 h 188"/>
                <a:gd name="T8" fmla="*/ 153 w 179"/>
                <a:gd name="T9" fmla="*/ 161 h 188"/>
                <a:gd name="T10" fmla="*/ 179 w 179"/>
                <a:gd name="T11" fmla="*/ 98 h 188"/>
                <a:gd name="T12" fmla="*/ 153 w 179"/>
                <a:gd name="T13" fmla="*/ 35 h 188"/>
                <a:gd name="T14" fmla="*/ 27 w 179"/>
                <a:gd name="T15" fmla="*/ 35 h 188"/>
                <a:gd name="T16" fmla="*/ 122 w 179"/>
                <a:gd name="T17" fmla="*/ 131 h 188"/>
                <a:gd name="T18" fmla="*/ 90 w 179"/>
                <a:gd name="T19" fmla="*/ 144 h 188"/>
                <a:gd name="T20" fmla="*/ 57 w 179"/>
                <a:gd name="T21" fmla="*/ 131 h 188"/>
                <a:gd name="T22" fmla="*/ 44 w 179"/>
                <a:gd name="T23" fmla="*/ 98 h 188"/>
                <a:gd name="T24" fmla="*/ 57 w 179"/>
                <a:gd name="T25" fmla="*/ 66 h 188"/>
                <a:gd name="T26" fmla="*/ 90 w 179"/>
                <a:gd name="T27" fmla="*/ 52 h 188"/>
                <a:gd name="T28" fmla="*/ 122 w 179"/>
                <a:gd name="T29" fmla="*/ 66 h 188"/>
                <a:gd name="T30" fmla="*/ 122 w 179"/>
                <a:gd name="T31" fmla="*/ 66 h 188"/>
                <a:gd name="T32" fmla="*/ 136 w 179"/>
                <a:gd name="T33" fmla="*/ 98 h 188"/>
                <a:gd name="T34" fmla="*/ 122 w 179"/>
                <a:gd name="T35" fmla="*/ 1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88">
                  <a:moveTo>
                    <a:pt x="27" y="35"/>
                  </a:moveTo>
                  <a:cubicBezTo>
                    <a:pt x="10" y="52"/>
                    <a:pt x="0" y="74"/>
                    <a:pt x="0" y="98"/>
                  </a:cubicBezTo>
                  <a:cubicBezTo>
                    <a:pt x="0" y="122"/>
                    <a:pt x="10" y="145"/>
                    <a:pt x="27" y="161"/>
                  </a:cubicBezTo>
                  <a:cubicBezTo>
                    <a:pt x="43" y="178"/>
                    <a:pt x="66" y="188"/>
                    <a:pt x="90" y="188"/>
                  </a:cubicBezTo>
                  <a:cubicBezTo>
                    <a:pt x="114" y="188"/>
                    <a:pt x="136" y="178"/>
                    <a:pt x="153" y="161"/>
                  </a:cubicBezTo>
                  <a:cubicBezTo>
                    <a:pt x="170" y="145"/>
                    <a:pt x="179" y="122"/>
                    <a:pt x="179" y="98"/>
                  </a:cubicBezTo>
                  <a:cubicBezTo>
                    <a:pt x="179" y="74"/>
                    <a:pt x="170" y="52"/>
                    <a:pt x="153" y="35"/>
                  </a:cubicBezTo>
                  <a:cubicBezTo>
                    <a:pt x="118" y="0"/>
                    <a:pt x="61" y="0"/>
                    <a:pt x="27" y="35"/>
                  </a:cubicBezTo>
                  <a:close/>
                  <a:moveTo>
                    <a:pt x="122" y="131"/>
                  </a:moveTo>
                  <a:cubicBezTo>
                    <a:pt x="114" y="139"/>
                    <a:pt x="102" y="144"/>
                    <a:pt x="90" y="144"/>
                  </a:cubicBezTo>
                  <a:cubicBezTo>
                    <a:pt x="78" y="144"/>
                    <a:pt x="66" y="139"/>
                    <a:pt x="57" y="131"/>
                  </a:cubicBezTo>
                  <a:cubicBezTo>
                    <a:pt x="49" y="122"/>
                    <a:pt x="44" y="111"/>
                    <a:pt x="44" y="98"/>
                  </a:cubicBezTo>
                  <a:cubicBezTo>
                    <a:pt x="44" y="86"/>
                    <a:pt x="49" y="74"/>
                    <a:pt x="57" y="66"/>
                  </a:cubicBezTo>
                  <a:cubicBezTo>
                    <a:pt x="66" y="57"/>
                    <a:pt x="78" y="52"/>
                    <a:pt x="90" y="52"/>
                  </a:cubicBezTo>
                  <a:cubicBezTo>
                    <a:pt x="102" y="52"/>
                    <a:pt x="113" y="57"/>
                    <a:pt x="122" y="66"/>
                  </a:cubicBezTo>
                  <a:cubicBezTo>
                    <a:pt x="122" y="66"/>
                    <a:pt x="122" y="66"/>
                    <a:pt x="122" y="66"/>
                  </a:cubicBezTo>
                  <a:cubicBezTo>
                    <a:pt x="131" y="74"/>
                    <a:pt x="136" y="86"/>
                    <a:pt x="136" y="98"/>
                  </a:cubicBezTo>
                  <a:cubicBezTo>
                    <a:pt x="136" y="111"/>
                    <a:pt x="131" y="122"/>
                    <a:pt x="12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2" name="Freeform 35">
              <a:extLst>
                <a:ext uri="{FF2B5EF4-FFF2-40B4-BE49-F238E27FC236}">
                  <a16:creationId xmlns:a16="http://schemas.microsoft.com/office/drawing/2014/main" id="{0154F52D-52D7-EE47-934D-91AC0B00C061}"/>
                </a:ext>
              </a:extLst>
            </p:cNvPr>
            <p:cNvSpPr>
              <a:spLocks noEditPoints="1"/>
            </p:cNvSpPr>
            <p:nvPr/>
          </p:nvSpPr>
          <p:spPr bwMode="auto">
            <a:xfrm>
              <a:off x="9048750" y="971550"/>
              <a:ext cx="100012" cy="100013"/>
            </a:xfrm>
            <a:custGeom>
              <a:avLst/>
              <a:gdLst>
                <a:gd name="T0" fmla="*/ 26 w 179"/>
                <a:gd name="T1" fmla="*/ 26 h 179"/>
                <a:gd name="T2" fmla="*/ 0 w 179"/>
                <a:gd name="T3" fmla="*/ 90 h 179"/>
                <a:gd name="T4" fmla="*/ 26 w 179"/>
                <a:gd name="T5" fmla="*/ 153 h 179"/>
                <a:gd name="T6" fmla="*/ 90 w 179"/>
                <a:gd name="T7" fmla="*/ 179 h 179"/>
                <a:gd name="T8" fmla="*/ 153 w 179"/>
                <a:gd name="T9" fmla="*/ 153 h 179"/>
                <a:gd name="T10" fmla="*/ 153 w 179"/>
                <a:gd name="T11" fmla="*/ 153 h 179"/>
                <a:gd name="T12" fmla="*/ 179 w 179"/>
                <a:gd name="T13" fmla="*/ 90 h 179"/>
                <a:gd name="T14" fmla="*/ 153 w 179"/>
                <a:gd name="T15" fmla="*/ 26 h 179"/>
                <a:gd name="T16" fmla="*/ 90 w 179"/>
                <a:gd name="T17" fmla="*/ 0 h 179"/>
                <a:gd name="T18" fmla="*/ 26 w 179"/>
                <a:gd name="T19" fmla="*/ 26 h 179"/>
                <a:gd name="T20" fmla="*/ 136 w 179"/>
                <a:gd name="T21" fmla="*/ 90 h 179"/>
                <a:gd name="T22" fmla="*/ 122 w 179"/>
                <a:gd name="T23" fmla="*/ 122 h 179"/>
                <a:gd name="T24" fmla="*/ 57 w 179"/>
                <a:gd name="T25" fmla="*/ 122 h 179"/>
                <a:gd name="T26" fmla="*/ 43 w 179"/>
                <a:gd name="T27" fmla="*/ 90 h 179"/>
                <a:gd name="T28" fmla="*/ 57 w 179"/>
                <a:gd name="T29" fmla="*/ 57 h 179"/>
                <a:gd name="T30" fmla="*/ 90 w 179"/>
                <a:gd name="T31" fmla="*/ 43 h 179"/>
                <a:gd name="T32" fmla="*/ 122 w 179"/>
                <a:gd name="T33" fmla="*/ 57 h 179"/>
                <a:gd name="T34" fmla="*/ 136 w 179"/>
                <a:gd name="T35"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79">
                  <a:moveTo>
                    <a:pt x="26" y="26"/>
                  </a:moveTo>
                  <a:cubicBezTo>
                    <a:pt x="9" y="43"/>
                    <a:pt x="0" y="66"/>
                    <a:pt x="0" y="90"/>
                  </a:cubicBezTo>
                  <a:cubicBezTo>
                    <a:pt x="0" y="113"/>
                    <a:pt x="9" y="136"/>
                    <a:pt x="26" y="153"/>
                  </a:cubicBezTo>
                  <a:cubicBezTo>
                    <a:pt x="44" y="170"/>
                    <a:pt x="67" y="179"/>
                    <a:pt x="90" y="179"/>
                  </a:cubicBezTo>
                  <a:cubicBezTo>
                    <a:pt x="112" y="179"/>
                    <a:pt x="135" y="170"/>
                    <a:pt x="153" y="153"/>
                  </a:cubicBezTo>
                  <a:cubicBezTo>
                    <a:pt x="153" y="153"/>
                    <a:pt x="153" y="153"/>
                    <a:pt x="153" y="153"/>
                  </a:cubicBezTo>
                  <a:cubicBezTo>
                    <a:pt x="170" y="136"/>
                    <a:pt x="179" y="113"/>
                    <a:pt x="179" y="90"/>
                  </a:cubicBezTo>
                  <a:cubicBezTo>
                    <a:pt x="179" y="66"/>
                    <a:pt x="170" y="43"/>
                    <a:pt x="153" y="26"/>
                  </a:cubicBezTo>
                  <a:cubicBezTo>
                    <a:pt x="136" y="9"/>
                    <a:pt x="113" y="0"/>
                    <a:pt x="90" y="0"/>
                  </a:cubicBezTo>
                  <a:cubicBezTo>
                    <a:pt x="66" y="0"/>
                    <a:pt x="43" y="9"/>
                    <a:pt x="26" y="26"/>
                  </a:cubicBezTo>
                  <a:close/>
                  <a:moveTo>
                    <a:pt x="136" y="90"/>
                  </a:moveTo>
                  <a:cubicBezTo>
                    <a:pt x="136" y="102"/>
                    <a:pt x="131" y="114"/>
                    <a:pt x="122" y="122"/>
                  </a:cubicBezTo>
                  <a:cubicBezTo>
                    <a:pt x="104" y="140"/>
                    <a:pt x="75" y="140"/>
                    <a:pt x="57" y="122"/>
                  </a:cubicBezTo>
                  <a:cubicBezTo>
                    <a:pt x="48" y="114"/>
                    <a:pt x="43" y="102"/>
                    <a:pt x="43" y="90"/>
                  </a:cubicBezTo>
                  <a:cubicBezTo>
                    <a:pt x="43" y="77"/>
                    <a:pt x="48" y="66"/>
                    <a:pt x="57" y="57"/>
                  </a:cubicBezTo>
                  <a:cubicBezTo>
                    <a:pt x="66" y="48"/>
                    <a:pt x="77" y="43"/>
                    <a:pt x="90" y="43"/>
                  </a:cubicBezTo>
                  <a:cubicBezTo>
                    <a:pt x="102" y="43"/>
                    <a:pt x="114" y="48"/>
                    <a:pt x="122" y="57"/>
                  </a:cubicBezTo>
                  <a:cubicBezTo>
                    <a:pt x="131" y="66"/>
                    <a:pt x="136" y="77"/>
                    <a:pt x="13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3" name="Line 36">
              <a:extLst>
                <a:ext uri="{FF2B5EF4-FFF2-40B4-BE49-F238E27FC236}">
                  <a16:creationId xmlns:a16="http://schemas.microsoft.com/office/drawing/2014/main" id="{2330802A-34CA-C547-A3DC-80B267492204}"/>
                </a:ext>
              </a:extLst>
            </p:cNvPr>
            <p:cNvSpPr>
              <a:spLocks noChangeShapeType="1"/>
            </p:cNvSpPr>
            <p:nvPr/>
          </p:nvSpPr>
          <p:spPr bwMode="auto">
            <a:xfrm>
              <a:off x="8734425" y="10572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4" name="Line 37">
              <a:extLst>
                <a:ext uri="{FF2B5EF4-FFF2-40B4-BE49-F238E27FC236}">
                  <a16:creationId xmlns:a16="http://schemas.microsoft.com/office/drawing/2014/main" id="{5D76A6FC-B14C-9942-832A-3987D1F5A8FF}"/>
                </a:ext>
              </a:extLst>
            </p:cNvPr>
            <p:cNvSpPr>
              <a:spLocks noChangeShapeType="1"/>
            </p:cNvSpPr>
            <p:nvPr/>
          </p:nvSpPr>
          <p:spPr bwMode="auto">
            <a:xfrm>
              <a:off x="8734425" y="1057275"/>
              <a:ext cx="0" cy="0"/>
            </a:xfrm>
            <a:prstGeom prst="line">
              <a:avLst/>
            </a:prstGeom>
            <a:grpFill/>
            <a:ln w="0" cap="rnd">
              <a:solidFill>
                <a:srgbClr val="68347C"/>
              </a:solidFill>
              <a:prstDash val="solid"/>
              <a:round/>
              <a:headEnd/>
              <a:tailEnd/>
            </a:ln>
          </p:spPr>
          <p:txBody>
            <a:bodyPr vert="horz" wrap="square" lIns="68598" tIns="34299" rIns="68598" bIns="34299" numCol="1" anchor="t" anchorCtr="0" compatLnSpc="1">
              <a:prstTxWarp prst="textNoShape">
                <a:avLst/>
              </a:prstTxWarp>
            </a:bodyPr>
            <a:lstStyle/>
            <a:p>
              <a:pPr algn="ctr"/>
              <a:endParaRPr lang="en-US" sz="1350" dirty="0"/>
            </a:p>
          </p:txBody>
        </p:sp>
        <p:sp>
          <p:nvSpPr>
            <p:cNvPr id="36" name="Freeform 38">
              <a:extLst>
                <a:ext uri="{FF2B5EF4-FFF2-40B4-BE49-F238E27FC236}">
                  <a16:creationId xmlns:a16="http://schemas.microsoft.com/office/drawing/2014/main" id="{FD6A7A1F-1203-B442-B822-5662A0A6FD4A}"/>
                </a:ext>
              </a:extLst>
            </p:cNvPr>
            <p:cNvSpPr>
              <a:spLocks noEditPoints="1"/>
            </p:cNvSpPr>
            <p:nvPr/>
          </p:nvSpPr>
          <p:spPr bwMode="auto">
            <a:xfrm>
              <a:off x="8648700" y="966788"/>
              <a:ext cx="106362" cy="104775"/>
            </a:xfrm>
            <a:custGeom>
              <a:avLst/>
              <a:gdLst>
                <a:gd name="T0" fmla="*/ 153 w 188"/>
                <a:gd name="T1" fmla="*/ 34 h 187"/>
                <a:gd name="T2" fmla="*/ 26 w 188"/>
                <a:gd name="T3" fmla="*/ 34 h 187"/>
                <a:gd name="T4" fmla="*/ 0 w 188"/>
                <a:gd name="T5" fmla="*/ 98 h 187"/>
                <a:gd name="T6" fmla="*/ 26 w 188"/>
                <a:gd name="T7" fmla="*/ 161 h 187"/>
                <a:gd name="T8" fmla="*/ 90 w 188"/>
                <a:gd name="T9" fmla="*/ 187 h 187"/>
                <a:gd name="T10" fmla="*/ 153 w 188"/>
                <a:gd name="T11" fmla="*/ 161 h 187"/>
                <a:gd name="T12" fmla="*/ 153 w 188"/>
                <a:gd name="T13" fmla="*/ 34 h 187"/>
                <a:gd name="T14" fmla="*/ 122 w 188"/>
                <a:gd name="T15" fmla="*/ 130 h 187"/>
                <a:gd name="T16" fmla="*/ 122 w 188"/>
                <a:gd name="T17" fmla="*/ 130 h 187"/>
                <a:gd name="T18" fmla="*/ 90 w 188"/>
                <a:gd name="T19" fmla="*/ 144 h 187"/>
                <a:gd name="T20" fmla="*/ 57 w 188"/>
                <a:gd name="T21" fmla="*/ 130 h 187"/>
                <a:gd name="T22" fmla="*/ 44 w 188"/>
                <a:gd name="T23" fmla="*/ 98 h 187"/>
                <a:gd name="T24" fmla="*/ 57 w 188"/>
                <a:gd name="T25" fmla="*/ 65 h 187"/>
                <a:gd name="T26" fmla="*/ 90 w 188"/>
                <a:gd name="T27" fmla="*/ 52 h 187"/>
                <a:gd name="T28" fmla="*/ 122 w 188"/>
                <a:gd name="T29" fmla="*/ 65 h 187"/>
                <a:gd name="T30" fmla="*/ 122 w 188"/>
                <a:gd name="T31"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7">
                  <a:moveTo>
                    <a:pt x="153" y="34"/>
                  </a:moveTo>
                  <a:cubicBezTo>
                    <a:pt x="118" y="0"/>
                    <a:pt x="61" y="0"/>
                    <a:pt x="26" y="34"/>
                  </a:cubicBezTo>
                  <a:cubicBezTo>
                    <a:pt x="10" y="51"/>
                    <a:pt x="0" y="74"/>
                    <a:pt x="0" y="98"/>
                  </a:cubicBezTo>
                  <a:cubicBezTo>
                    <a:pt x="0" y="121"/>
                    <a:pt x="10" y="144"/>
                    <a:pt x="26" y="161"/>
                  </a:cubicBezTo>
                  <a:cubicBezTo>
                    <a:pt x="43" y="178"/>
                    <a:pt x="66" y="187"/>
                    <a:pt x="90" y="187"/>
                  </a:cubicBezTo>
                  <a:cubicBezTo>
                    <a:pt x="114" y="187"/>
                    <a:pt x="136" y="178"/>
                    <a:pt x="153" y="161"/>
                  </a:cubicBezTo>
                  <a:cubicBezTo>
                    <a:pt x="188" y="126"/>
                    <a:pt x="188" y="69"/>
                    <a:pt x="153" y="34"/>
                  </a:cubicBezTo>
                  <a:close/>
                  <a:moveTo>
                    <a:pt x="122" y="130"/>
                  </a:moveTo>
                  <a:cubicBezTo>
                    <a:pt x="122" y="130"/>
                    <a:pt x="122" y="130"/>
                    <a:pt x="122" y="130"/>
                  </a:cubicBezTo>
                  <a:cubicBezTo>
                    <a:pt x="114" y="139"/>
                    <a:pt x="102" y="144"/>
                    <a:pt x="90" y="144"/>
                  </a:cubicBezTo>
                  <a:cubicBezTo>
                    <a:pt x="77" y="144"/>
                    <a:pt x="66" y="139"/>
                    <a:pt x="57" y="130"/>
                  </a:cubicBezTo>
                  <a:cubicBezTo>
                    <a:pt x="48" y="121"/>
                    <a:pt x="44" y="110"/>
                    <a:pt x="44" y="98"/>
                  </a:cubicBezTo>
                  <a:cubicBezTo>
                    <a:pt x="44" y="85"/>
                    <a:pt x="48" y="74"/>
                    <a:pt x="57" y="65"/>
                  </a:cubicBezTo>
                  <a:cubicBezTo>
                    <a:pt x="66" y="56"/>
                    <a:pt x="78" y="52"/>
                    <a:pt x="90" y="52"/>
                  </a:cubicBezTo>
                  <a:cubicBezTo>
                    <a:pt x="101" y="52"/>
                    <a:pt x="113" y="56"/>
                    <a:pt x="122" y="65"/>
                  </a:cubicBezTo>
                  <a:cubicBezTo>
                    <a:pt x="140" y="83"/>
                    <a:pt x="140" y="112"/>
                    <a:pt x="12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8" name="Freeform 39">
              <a:extLst>
                <a:ext uri="{FF2B5EF4-FFF2-40B4-BE49-F238E27FC236}">
                  <a16:creationId xmlns:a16="http://schemas.microsoft.com/office/drawing/2014/main" id="{C1C474FF-B39E-FE4A-AD55-D060D99DA07F}"/>
                </a:ext>
              </a:extLst>
            </p:cNvPr>
            <p:cNvSpPr>
              <a:spLocks noEditPoints="1"/>
            </p:cNvSpPr>
            <p:nvPr/>
          </p:nvSpPr>
          <p:spPr bwMode="auto">
            <a:xfrm>
              <a:off x="8618538" y="749300"/>
              <a:ext cx="557212" cy="544513"/>
            </a:xfrm>
            <a:custGeom>
              <a:avLst/>
              <a:gdLst>
                <a:gd name="T0" fmla="*/ 784 w 993"/>
                <a:gd name="T1" fmla="*/ 744 h 971"/>
                <a:gd name="T2" fmla="*/ 688 w 993"/>
                <a:gd name="T3" fmla="*/ 492 h 971"/>
                <a:gd name="T4" fmla="*/ 689 w 993"/>
                <a:gd name="T5" fmla="*/ 399 h 971"/>
                <a:gd name="T6" fmla="*/ 793 w 993"/>
                <a:gd name="T7" fmla="*/ 233 h 971"/>
                <a:gd name="T8" fmla="*/ 993 w 993"/>
                <a:gd name="T9" fmla="*/ 128 h 971"/>
                <a:gd name="T10" fmla="*/ 737 w 993"/>
                <a:gd name="T11" fmla="*/ 128 h 971"/>
                <a:gd name="T12" fmla="*/ 627 w 993"/>
                <a:gd name="T13" fmla="*/ 337 h 971"/>
                <a:gd name="T14" fmla="*/ 579 w 993"/>
                <a:gd name="T15" fmla="*/ 317 h 971"/>
                <a:gd name="T16" fmla="*/ 497 w 993"/>
                <a:gd name="T17" fmla="*/ 372 h 971"/>
                <a:gd name="T18" fmla="*/ 414 w 993"/>
                <a:gd name="T19" fmla="*/ 317 h 971"/>
                <a:gd name="T20" fmla="*/ 360 w 993"/>
                <a:gd name="T21" fmla="*/ 344 h 971"/>
                <a:gd name="T22" fmla="*/ 256 w 993"/>
                <a:gd name="T23" fmla="*/ 128 h 971"/>
                <a:gd name="T24" fmla="*/ 0 w 993"/>
                <a:gd name="T25" fmla="*/ 128 h 971"/>
                <a:gd name="T26" fmla="*/ 193 w 993"/>
                <a:gd name="T27" fmla="*/ 237 h 971"/>
                <a:gd name="T28" fmla="*/ 305 w 993"/>
                <a:gd name="T29" fmla="*/ 399 h 971"/>
                <a:gd name="T30" fmla="*/ 305 w 993"/>
                <a:gd name="T31" fmla="*/ 492 h 971"/>
                <a:gd name="T32" fmla="*/ 207 w 993"/>
                <a:gd name="T33" fmla="*/ 743 h 971"/>
                <a:gd name="T34" fmla="*/ 0 w 993"/>
                <a:gd name="T35" fmla="*/ 843 h 971"/>
                <a:gd name="T36" fmla="*/ 256 w 993"/>
                <a:gd name="T37" fmla="*/ 843 h 971"/>
                <a:gd name="T38" fmla="*/ 411 w 993"/>
                <a:gd name="T39" fmla="*/ 598 h 971"/>
                <a:gd name="T40" fmla="*/ 579 w 993"/>
                <a:gd name="T41" fmla="*/ 602 h 971"/>
                <a:gd name="T42" fmla="*/ 737 w 993"/>
                <a:gd name="T43" fmla="*/ 843 h 971"/>
                <a:gd name="T44" fmla="*/ 993 w 993"/>
                <a:gd name="T45" fmla="*/ 843 h 971"/>
                <a:gd name="T46" fmla="*/ 865 w 993"/>
                <a:gd name="T47" fmla="*/ 43 h 971"/>
                <a:gd name="T48" fmla="*/ 865 w 993"/>
                <a:gd name="T49" fmla="*/ 212 h 971"/>
                <a:gd name="T50" fmla="*/ 797 w 993"/>
                <a:gd name="T51" fmla="*/ 178 h 971"/>
                <a:gd name="T52" fmla="*/ 865 w 993"/>
                <a:gd name="T53" fmla="*/ 43 h 971"/>
                <a:gd name="T54" fmla="*/ 128 w 993"/>
                <a:gd name="T55" fmla="*/ 43 h 971"/>
                <a:gd name="T56" fmla="*/ 128 w 993"/>
                <a:gd name="T57" fmla="*/ 212 h 971"/>
                <a:gd name="T58" fmla="*/ 128 w 993"/>
                <a:gd name="T59" fmla="*/ 927 h 971"/>
                <a:gd name="T60" fmla="*/ 128 w 993"/>
                <a:gd name="T61" fmla="*/ 758 h 971"/>
                <a:gd name="T62" fmla="*/ 128 w 993"/>
                <a:gd name="T63" fmla="*/ 927 h 971"/>
                <a:gd name="T64" fmla="*/ 336 w 993"/>
                <a:gd name="T65" fmla="*/ 461 h 971"/>
                <a:gd name="T66" fmla="*/ 336 w 993"/>
                <a:gd name="T67" fmla="*/ 429 h 971"/>
                <a:gd name="T68" fmla="*/ 360 w 993"/>
                <a:gd name="T69" fmla="*/ 406 h 971"/>
                <a:gd name="T70" fmla="*/ 390 w 993"/>
                <a:gd name="T71" fmla="*/ 375 h 971"/>
                <a:gd name="T72" fmla="*/ 414 w 993"/>
                <a:gd name="T73" fmla="*/ 360 h 971"/>
                <a:gd name="T74" fmla="*/ 497 w 993"/>
                <a:gd name="T75" fmla="*/ 434 h 971"/>
                <a:gd name="T76" fmla="*/ 579 w 993"/>
                <a:gd name="T77" fmla="*/ 360 h 971"/>
                <a:gd name="T78" fmla="*/ 658 w 993"/>
                <a:gd name="T79" fmla="*/ 429 h 971"/>
                <a:gd name="T80" fmla="*/ 658 w 993"/>
                <a:gd name="T81" fmla="*/ 461 h 971"/>
                <a:gd name="T82" fmla="*/ 865 w 993"/>
                <a:gd name="T83" fmla="*/ 927 h 971"/>
                <a:gd name="T84" fmla="*/ 865 w 993"/>
                <a:gd name="T85" fmla="*/ 758 h 971"/>
                <a:gd name="T86" fmla="*/ 865 w 993"/>
                <a:gd name="T87" fmla="*/ 92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3" h="971">
                  <a:moveTo>
                    <a:pt x="865" y="715"/>
                  </a:moveTo>
                  <a:cubicBezTo>
                    <a:pt x="834" y="715"/>
                    <a:pt x="806" y="726"/>
                    <a:pt x="784" y="744"/>
                  </a:cubicBezTo>
                  <a:cubicBezTo>
                    <a:pt x="609" y="571"/>
                    <a:pt x="609" y="571"/>
                    <a:pt x="609" y="571"/>
                  </a:cubicBezTo>
                  <a:cubicBezTo>
                    <a:pt x="688" y="492"/>
                    <a:pt x="688" y="492"/>
                    <a:pt x="688" y="492"/>
                  </a:cubicBezTo>
                  <a:cubicBezTo>
                    <a:pt x="701" y="479"/>
                    <a:pt x="708" y="463"/>
                    <a:pt x="708" y="445"/>
                  </a:cubicBezTo>
                  <a:cubicBezTo>
                    <a:pt x="708" y="428"/>
                    <a:pt x="701" y="411"/>
                    <a:pt x="689" y="399"/>
                  </a:cubicBezTo>
                  <a:cubicBezTo>
                    <a:pt x="658" y="368"/>
                    <a:pt x="658" y="368"/>
                    <a:pt x="658" y="368"/>
                  </a:cubicBezTo>
                  <a:cubicBezTo>
                    <a:pt x="793" y="233"/>
                    <a:pt x="793" y="233"/>
                    <a:pt x="793" y="233"/>
                  </a:cubicBezTo>
                  <a:cubicBezTo>
                    <a:pt x="813" y="247"/>
                    <a:pt x="838" y="255"/>
                    <a:pt x="865" y="255"/>
                  </a:cubicBezTo>
                  <a:cubicBezTo>
                    <a:pt x="936" y="255"/>
                    <a:pt x="993" y="198"/>
                    <a:pt x="993" y="128"/>
                  </a:cubicBezTo>
                  <a:cubicBezTo>
                    <a:pt x="993" y="57"/>
                    <a:pt x="936" y="0"/>
                    <a:pt x="865" y="0"/>
                  </a:cubicBezTo>
                  <a:cubicBezTo>
                    <a:pt x="795" y="0"/>
                    <a:pt x="737" y="57"/>
                    <a:pt x="737" y="128"/>
                  </a:cubicBezTo>
                  <a:cubicBezTo>
                    <a:pt x="737" y="156"/>
                    <a:pt x="746" y="182"/>
                    <a:pt x="762" y="203"/>
                  </a:cubicBezTo>
                  <a:cubicBezTo>
                    <a:pt x="627" y="337"/>
                    <a:pt x="627" y="337"/>
                    <a:pt x="627" y="337"/>
                  </a:cubicBezTo>
                  <a:cubicBezTo>
                    <a:pt x="626" y="336"/>
                    <a:pt x="626" y="336"/>
                    <a:pt x="626" y="336"/>
                  </a:cubicBezTo>
                  <a:cubicBezTo>
                    <a:pt x="614" y="324"/>
                    <a:pt x="597" y="317"/>
                    <a:pt x="579" y="317"/>
                  </a:cubicBezTo>
                  <a:cubicBezTo>
                    <a:pt x="562" y="317"/>
                    <a:pt x="545" y="324"/>
                    <a:pt x="533" y="336"/>
                  </a:cubicBezTo>
                  <a:cubicBezTo>
                    <a:pt x="497" y="372"/>
                    <a:pt x="497" y="372"/>
                    <a:pt x="497" y="372"/>
                  </a:cubicBezTo>
                  <a:cubicBezTo>
                    <a:pt x="461" y="336"/>
                    <a:pt x="461" y="336"/>
                    <a:pt x="461" y="336"/>
                  </a:cubicBezTo>
                  <a:cubicBezTo>
                    <a:pt x="448" y="324"/>
                    <a:pt x="432" y="317"/>
                    <a:pt x="414" y="317"/>
                  </a:cubicBezTo>
                  <a:cubicBezTo>
                    <a:pt x="396" y="317"/>
                    <a:pt x="380" y="324"/>
                    <a:pt x="368" y="336"/>
                  </a:cubicBezTo>
                  <a:cubicBezTo>
                    <a:pt x="360" y="344"/>
                    <a:pt x="360" y="344"/>
                    <a:pt x="360" y="344"/>
                  </a:cubicBezTo>
                  <a:cubicBezTo>
                    <a:pt x="226" y="209"/>
                    <a:pt x="226" y="209"/>
                    <a:pt x="226" y="209"/>
                  </a:cubicBezTo>
                  <a:cubicBezTo>
                    <a:pt x="245" y="187"/>
                    <a:pt x="256" y="159"/>
                    <a:pt x="256" y="128"/>
                  </a:cubicBezTo>
                  <a:cubicBezTo>
                    <a:pt x="256" y="57"/>
                    <a:pt x="198" y="0"/>
                    <a:pt x="128" y="0"/>
                  </a:cubicBezTo>
                  <a:cubicBezTo>
                    <a:pt x="57" y="0"/>
                    <a:pt x="0" y="57"/>
                    <a:pt x="0" y="128"/>
                  </a:cubicBezTo>
                  <a:cubicBezTo>
                    <a:pt x="0" y="198"/>
                    <a:pt x="57" y="255"/>
                    <a:pt x="128" y="255"/>
                  </a:cubicBezTo>
                  <a:cubicBezTo>
                    <a:pt x="152" y="255"/>
                    <a:pt x="174" y="249"/>
                    <a:pt x="193" y="237"/>
                  </a:cubicBezTo>
                  <a:cubicBezTo>
                    <a:pt x="329" y="375"/>
                    <a:pt x="329" y="375"/>
                    <a:pt x="329" y="375"/>
                  </a:cubicBezTo>
                  <a:cubicBezTo>
                    <a:pt x="305" y="399"/>
                    <a:pt x="305" y="399"/>
                    <a:pt x="305" y="399"/>
                  </a:cubicBezTo>
                  <a:cubicBezTo>
                    <a:pt x="293" y="411"/>
                    <a:pt x="286" y="428"/>
                    <a:pt x="286" y="445"/>
                  </a:cubicBezTo>
                  <a:cubicBezTo>
                    <a:pt x="286" y="463"/>
                    <a:pt x="293" y="479"/>
                    <a:pt x="305" y="492"/>
                  </a:cubicBezTo>
                  <a:cubicBezTo>
                    <a:pt x="380" y="567"/>
                    <a:pt x="380" y="567"/>
                    <a:pt x="380" y="567"/>
                  </a:cubicBezTo>
                  <a:cubicBezTo>
                    <a:pt x="207" y="743"/>
                    <a:pt x="207" y="743"/>
                    <a:pt x="207" y="743"/>
                  </a:cubicBezTo>
                  <a:cubicBezTo>
                    <a:pt x="186" y="725"/>
                    <a:pt x="158" y="715"/>
                    <a:pt x="128" y="715"/>
                  </a:cubicBezTo>
                  <a:cubicBezTo>
                    <a:pt x="57" y="715"/>
                    <a:pt x="0" y="772"/>
                    <a:pt x="0" y="843"/>
                  </a:cubicBezTo>
                  <a:cubicBezTo>
                    <a:pt x="0" y="913"/>
                    <a:pt x="57" y="971"/>
                    <a:pt x="128" y="971"/>
                  </a:cubicBezTo>
                  <a:cubicBezTo>
                    <a:pt x="199" y="971"/>
                    <a:pt x="256" y="913"/>
                    <a:pt x="256" y="843"/>
                  </a:cubicBezTo>
                  <a:cubicBezTo>
                    <a:pt x="256" y="818"/>
                    <a:pt x="249" y="795"/>
                    <a:pt x="236" y="775"/>
                  </a:cubicBezTo>
                  <a:cubicBezTo>
                    <a:pt x="411" y="598"/>
                    <a:pt x="411" y="598"/>
                    <a:pt x="411" y="598"/>
                  </a:cubicBezTo>
                  <a:cubicBezTo>
                    <a:pt x="497" y="684"/>
                    <a:pt x="497" y="684"/>
                    <a:pt x="497" y="684"/>
                  </a:cubicBezTo>
                  <a:cubicBezTo>
                    <a:pt x="579" y="602"/>
                    <a:pt x="579" y="602"/>
                    <a:pt x="579" y="602"/>
                  </a:cubicBezTo>
                  <a:cubicBezTo>
                    <a:pt x="755" y="777"/>
                    <a:pt x="755" y="777"/>
                    <a:pt x="755" y="777"/>
                  </a:cubicBezTo>
                  <a:cubicBezTo>
                    <a:pt x="744" y="796"/>
                    <a:pt x="737" y="819"/>
                    <a:pt x="737" y="843"/>
                  </a:cubicBezTo>
                  <a:cubicBezTo>
                    <a:pt x="737" y="913"/>
                    <a:pt x="794" y="971"/>
                    <a:pt x="865" y="971"/>
                  </a:cubicBezTo>
                  <a:cubicBezTo>
                    <a:pt x="936" y="971"/>
                    <a:pt x="993" y="913"/>
                    <a:pt x="993" y="843"/>
                  </a:cubicBezTo>
                  <a:cubicBezTo>
                    <a:pt x="993" y="772"/>
                    <a:pt x="936" y="715"/>
                    <a:pt x="865" y="715"/>
                  </a:cubicBezTo>
                  <a:close/>
                  <a:moveTo>
                    <a:pt x="865" y="43"/>
                  </a:moveTo>
                  <a:cubicBezTo>
                    <a:pt x="912" y="43"/>
                    <a:pt x="950" y="81"/>
                    <a:pt x="950" y="128"/>
                  </a:cubicBezTo>
                  <a:cubicBezTo>
                    <a:pt x="950" y="174"/>
                    <a:pt x="912" y="212"/>
                    <a:pt x="865" y="212"/>
                  </a:cubicBezTo>
                  <a:cubicBezTo>
                    <a:pt x="846" y="212"/>
                    <a:pt x="829" y="206"/>
                    <a:pt x="815" y="195"/>
                  </a:cubicBezTo>
                  <a:cubicBezTo>
                    <a:pt x="797" y="178"/>
                    <a:pt x="797" y="178"/>
                    <a:pt x="797" y="178"/>
                  </a:cubicBezTo>
                  <a:cubicBezTo>
                    <a:pt x="787" y="164"/>
                    <a:pt x="781" y="146"/>
                    <a:pt x="781" y="128"/>
                  </a:cubicBezTo>
                  <a:cubicBezTo>
                    <a:pt x="781" y="81"/>
                    <a:pt x="819" y="43"/>
                    <a:pt x="865" y="43"/>
                  </a:cubicBezTo>
                  <a:close/>
                  <a:moveTo>
                    <a:pt x="43" y="128"/>
                  </a:moveTo>
                  <a:cubicBezTo>
                    <a:pt x="43" y="81"/>
                    <a:pt x="81" y="43"/>
                    <a:pt x="128" y="43"/>
                  </a:cubicBezTo>
                  <a:cubicBezTo>
                    <a:pt x="174" y="43"/>
                    <a:pt x="212" y="81"/>
                    <a:pt x="212" y="128"/>
                  </a:cubicBezTo>
                  <a:cubicBezTo>
                    <a:pt x="212" y="174"/>
                    <a:pt x="174" y="212"/>
                    <a:pt x="128" y="212"/>
                  </a:cubicBezTo>
                  <a:cubicBezTo>
                    <a:pt x="81" y="212"/>
                    <a:pt x="43" y="174"/>
                    <a:pt x="43" y="128"/>
                  </a:cubicBezTo>
                  <a:close/>
                  <a:moveTo>
                    <a:pt x="128" y="927"/>
                  </a:moveTo>
                  <a:cubicBezTo>
                    <a:pt x="81" y="927"/>
                    <a:pt x="43" y="889"/>
                    <a:pt x="43" y="843"/>
                  </a:cubicBezTo>
                  <a:cubicBezTo>
                    <a:pt x="43" y="796"/>
                    <a:pt x="81" y="758"/>
                    <a:pt x="128" y="758"/>
                  </a:cubicBezTo>
                  <a:cubicBezTo>
                    <a:pt x="175" y="758"/>
                    <a:pt x="213" y="796"/>
                    <a:pt x="213" y="843"/>
                  </a:cubicBezTo>
                  <a:cubicBezTo>
                    <a:pt x="213" y="889"/>
                    <a:pt x="175" y="927"/>
                    <a:pt x="128" y="927"/>
                  </a:cubicBezTo>
                  <a:close/>
                  <a:moveTo>
                    <a:pt x="497" y="622"/>
                  </a:moveTo>
                  <a:cubicBezTo>
                    <a:pt x="336" y="461"/>
                    <a:pt x="336" y="461"/>
                    <a:pt x="336" y="461"/>
                  </a:cubicBezTo>
                  <a:cubicBezTo>
                    <a:pt x="331" y="457"/>
                    <a:pt x="329" y="451"/>
                    <a:pt x="329" y="445"/>
                  </a:cubicBezTo>
                  <a:cubicBezTo>
                    <a:pt x="329" y="439"/>
                    <a:pt x="331" y="434"/>
                    <a:pt x="336" y="429"/>
                  </a:cubicBezTo>
                  <a:cubicBezTo>
                    <a:pt x="360" y="405"/>
                    <a:pt x="360" y="405"/>
                    <a:pt x="360" y="405"/>
                  </a:cubicBezTo>
                  <a:cubicBezTo>
                    <a:pt x="360" y="406"/>
                    <a:pt x="360" y="406"/>
                    <a:pt x="360" y="406"/>
                  </a:cubicBezTo>
                  <a:cubicBezTo>
                    <a:pt x="391" y="375"/>
                    <a:pt x="391" y="375"/>
                    <a:pt x="391" y="375"/>
                  </a:cubicBezTo>
                  <a:cubicBezTo>
                    <a:pt x="390" y="375"/>
                    <a:pt x="390" y="375"/>
                    <a:pt x="390" y="375"/>
                  </a:cubicBezTo>
                  <a:cubicBezTo>
                    <a:pt x="398" y="367"/>
                    <a:pt x="398" y="367"/>
                    <a:pt x="398" y="367"/>
                  </a:cubicBezTo>
                  <a:cubicBezTo>
                    <a:pt x="402" y="363"/>
                    <a:pt x="408" y="360"/>
                    <a:pt x="414" y="360"/>
                  </a:cubicBezTo>
                  <a:cubicBezTo>
                    <a:pt x="420" y="360"/>
                    <a:pt x="426" y="363"/>
                    <a:pt x="430" y="367"/>
                  </a:cubicBezTo>
                  <a:cubicBezTo>
                    <a:pt x="497" y="434"/>
                    <a:pt x="497" y="434"/>
                    <a:pt x="497" y="434"/>
                  </a:cubicBezTo>
                  <a:cubicBezTo>
                    <a:pt x="564" y="367"/>
                    <a:pt x="564" y="367"/>
                    <a:pt x="564" y="367"/>
                  </a:cubicBezTo>
                  <a:cubicBezTo>
                    <a:pt x="568" y="363"/>
                    <a:pt x="573" y="360"/>
                    <a:pt x="579" y="360"/>
                  </a:cubicBezTo>
                  <a:cubicBezTo>
                    <a:pt x="585" y="360"/>
                    <a:pt x="591" y="363"/>
                    <a:pt x="595" y="367"/>
                  </a:cubicBezTo>
                  <a:cubicBezTo>
                    <a:pt x="658" y="429"/>
                    <a:pt x="658" y="429"/>
                    <a:pt x="658" y="429"/>
                  </a:cubicBezTo>
                  <a:cubicBezTo>
                    <a:pt x="662" y="434"/>
                    <a:pt x="664" y="439"/>
                    <a:pt x="664" y="445"/>
                  </a:cubicBezTo>
                  <a:cubicBezTo>
                    <a:pt x="664" y="451"/>
                    <a:pt x="662" y="457"/>
                    <a:pt x="658" y="461"/>
                  </a:cubicBezTo>
                  <a:lnTo>
                    <a:pt x="497" y="622"/>
                  </a:lnTo>
                  <a:close/>
                  <a:moveTo>
                    <a:pt x="865" y="927"/>
                  </a:moveTo>
                  <a:cubicBezTo>
                    <a:pt x="818" y="927"/>
                    <a:pt x="780" y="889"/>
                    <a:pt x="780" y="843"/>
                  </a:cubicBezTo>
                  <a:cubicBezTo>
                    <a:pt x="780" y="796"/>
                    <a:pt x="818" y="758"/>
                    <a:pt x="865" y="758"/>
                  </a:cubicBezTo>
                  <a:cubicBezTo>
                    <a:pt x="912" y="758"/>
                    <a:pt x="950" y="796"/>
                    <a:pt x="950" y="843"/>
                  </a:cubicBezTo>
                  <a:cubicBezTo>
                    <a:pt x="950" y="889"/>
                    <a:pt x="912" y="927"/>
                    <a:pt x="865" y="9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grpSp>
      <p:grpSp>
        <p:nvGrpSpPr>
          <p:cNvPr id="39" name="Group 38">
            <a:extLst>
              <a:ext uri="{FF2B5EF4-FFF2-40B4-BE49-F238E27FC236}">
                <a16:creationId xmlns:a16="http://schemas.microsoft.com/office/drawing/2014/main" id="{4A8C7D01-7A31-394D-ADE9-F1BEF0F042C8}"/>
              </a:ext>
            </a:extLst>
          </p:cNvPr>
          <p:cNvGrpSpPr/>
          <p:nvPr/>
        </p:nvGrpSpPr>
        <p:grpSpPr>
          <a:xfrm>
            <a:off x="2919228" y="3112807"/>
            <a:ext cx="485901" cy="472394"/>
            <a:chOff x="3811588" y="1208088"/>
            <a:chExt cx="4568826" cy="4441825"/>
          </a:xfrm>
          <a:solidFill>
            <a:schemeClr val="accent2"/>
          </a:solidFill>
        </p:grpSpPr>
        <p:sp>
          <p:nvSpPr>
            <p:cNvPr id="43" name="Freeform 9">
              <a:extLst>
                <a:ext uri="{FF2B5EF4-FFF2-40B4-BE49-F238E27FC236}">
                  <a16:creationId xmlns:a16="http://schemas.microsoft.com/office/drawing/2014/main" id="{E6F95CBA-6D15-9F4D-B761-440689E83CDF}"/>
                </a:ext>
              </a:extLst>
            </p:cNvPr>
            <p:cNvSpPr>
              <a:spLocks noEditPoints="1"/>
            </p:cNvSpPr>
            <p:nvPr/>
          </p:nvSpPr>
          <p:spPr bwMode="auto">
            <a:xfrm>
              <a:off x="3811588" y="2382838"/>
              <a:ext cx="1951038" cy="3267075"/>
            </a:xfrm>
            <a:custGeom>
              <a:avLst/>
              <a:gdLst>
                <a:gd name="T0" fmla="*/ 204 w 205"/>
                <a:gd name="T1" fmla="*/ 345 h 345"/>
                <a:gd name="T2" fmla="*/ 102 w 205"/>
                <a:gd name="T3" fmla="*/ 345 h 345"/>
                <a:gd name="T4" fmla="*/ 102 w 205"/>
                <a:gd name="T5" fmla="*/ 291 h 345"/>
                <a:gd name="T6" fmla="*/ 99 w 205"/>
                <a:gd name="T7" fmla="*/ 283 h 345"/>
                <a:gd name="T8" fmla="*/ 16 w 205"/>
                <a:gd name="T9" fmla="*/ 194 h 345"/>
                <a:gd name="T10" fmla="*/ 0 w 205"/>
                <a:gd name="T11" fmla="*/ 153 h 345"/>
                <a:gd name="T12" fmla="*/ 0 w 205"/>
                <a:gd name="T13" fmla="*/ 35 h 345"/>
                <a:gd name="T14" fmla="*/ 10 w 205"/>
                <a:gd name="T15" fmla="*/ 10 h 345"/>
                <a:gd name="T16" fmla="*/ 35 w 205"/>
                <a:gd name="T17" fmla="*/ 0 h 345"/>
                <a:gd name="T18" fmla="*/ 70 w 205"/>
                <a:gd name="T19" fmla="*/ 35 h 345"/>
                <a:gd name="T20" fmla="*/ 70 w 205"/>
                <a:gd name="T21" fmla="*/ 104 h 345"/>
                <a:gd name="T22" fmla="*/ 86 w 205"/>
                <a:gd name="T23" fmla="*/ 101 h 345"/>
                <a:gd name="T24" fmla="*/ 112 w 205"/>
                <a:gd name="T25" fmla="*/ 112 h 345"/>
                <a:gd name="T26" fmla="*/ 130 w 205"/>
                <a:gd name="T27" fmla="*/ 132 h 345"/>
                <a:gd name="T28" fmla="*/ 152 w 205"/>
                <a:gd name="T29" fmla="*/ 145 h 345"/>
                <a:gd name="T30" fmla="*/ 161 w 205"/>
                <a:gd name="T31" fmla="*/ 148 h 345"/>
                <a:gd name="T32" fmla="*/ 194 w 205"/>
                <a:gd name="T33" fmla="*/ 170 h 345"/>
                <a:gd name="T34" fmla="*/ 205 w 205"/>
                <a:gd name="T35" fmla="*/ 208 h 345"/>
                <a:gd name="T36" fmla="*/ 204 w 205"/>
                <a:gd name="T37" fmla="*/ 232 h 345"/>
                <a:gd name="T38" fmla="*/ 204 w 205"/>
                <a:gd name="T39" fmla="*/ 345 h 345"/>
                <a:gd name="T40" fmla="*/ 123 w 205"/>
                <a:gd name="T41" fmla="*/ 325 h 345"/>
                <a:gd name="T42" fmla="*/ 183 w 205"/>
                <a:gd name="T43" fmla="*/ 325 h 345"/>
                <a:gd name="T44" fmla="*/ 183 w 205"/>
                <a:gd name="T45" fmla="*/ 232 h 345"/>
                <a:gd name="T46" fmla="*/ 184 w 205"/>
                <a:gd name="T47" fmla="*/ 207 h 345"/>
                <a:gd name="T48" fmla="*/ 156 w 205"/>
                <a:gd name="T49" fmla="*/ 168 h 345"/>
                <a:gd name="T50" fmla="*/ 146 w 205"/>
                <a:gd name="T51" fmla="*/ 165 h 345"/>
                <a:gd name="T52" fmla="*/ 115 w 205"/>
                <a:gd name="T53" fmla="*/ 146 h 345"/>
                <a:gd name="T54" fmla="*/ 97 w 205"/>
                <a:gd name="T55" fmla="*/ 127 h 345"/>
                <a:gd name="T56" fmla="*/ 86 w 205"/>
                <a:gd name="T57" fmla="*/ 122 h 345"/>
                <a:gd name="T58" fmla="*/ 75 w 205"/>
                <a:gd name="T59" fmla="*/ 126 h 345"/>
                <a:gd name="T60" fmla="*/ 70 w 205"/>
                <a:gd name="T61" fmla="*/ 135 h 345"/>
                <a:gd name="T62" fmla="*/ 70 w 205"/>
                <a:gd name="T63" fmla="*/ 140 h 345"/>
                <a:gd name="T64" fmla="*/ 74 w 205"/>
                <a:gd name="T65" fmla="*/ 148 h 345"/>
                <a:gd name="T66" fmla="*/ 121 w 205"/>
                <a:gd name="T67" fmla="*/ 196 h 345"/>
                <a:gd name="T68" fmla="*/ 106 w 205"/>
                <a:gd name="T69" fmla="*/ 210 h 345"/>
                <a:gd name="T70" fmla="*/ 59 w 205"/>
                <a:gd name="T71" fmla="*/ 163 h 345"/>
                <a:gd name="T72" fmla="*/ 50 w 205"/>
                <a:gd name="T73" fmla="*/ 143 h 345"/>
                <a:gd name="T74" fmla="*/ 49 w 205"/>
                <a:gd name="T75" fmla="*/ 143 h 345"/>
                <a:gd name="T76" fmla="*/ 49 w 205"/>
                <a:gd name="T77" fmla="*/ 142 h 345"/>
                <a:gd name="T78" fmla="*/ 49 w 205"/>
                <a:gd name="T79" fmla="*/ 137 h 345"/>
                <a:gd name="T80" fmla="*/ 49 w 205"/>
                <a:gd name="T81" fmla="*/ 133 h 345"/>
                <a:gd name="T82" fmla="*/ 49 w 205"/>
                <a:gd name="T83" fmla="*/ 35 h 345"/>
                <a:gd name="T84" fmla="*/ 35 w 205"/>
                <a:gd name="T85" fmla="*/ 21 h 345"/>
                <a:gd name="T86" fmla="*/ 25 w 205"/>
                <a:gd name="T87" fmla="*/ 25 h 345"/>
                <a:gd name="T88" fmla="*/ 21 w 205"/>
                <a:gd name="T89" fmla="*/ 35 h 345"/>
                <a:gd name="T90" fmla="*/ 21 w 205"/>
                <a:gd name="T91" fmla="*/ 153 h 345"/>
                <a:gd name="T92" fmla="*/ 32 w 205"/>
                <a:gd name="T93" fmla="*/ 179 h 345"/>
                <a:gd name="T94" fmla="*/ 114 w 205"/>
                <a:gd name="T95" fmla="*/ 269 h 345"/>
                <a:gd name="T96" fmla="*/ 123 w 205"/>
                <a:gd name="T97" fmla="*/ 291 h 345"/>
                <a:gd name="T98" fmla="*/ 123 w 205"/>
                <a:gd name="T99"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345">
                  <a:moveTo>
                    <a:pt x="204" y="345"/>
                  </a:moveTo>
                  <a:cubicBezTo>
                    <a:pt x="102" y="345"/>
                    <a:pt x="102" y="345"/>
                    <a:pt x="102" y="345"/>
                  </a:cubicBezTo>
                  <a:cubicBezTo>
                    <a:pt x="102" y="291"/>
                    <a:pt x="102" y="291"/>
                    <a:pt x="102" y="291"/>
                  </a:cubicBezTo>
                  <a:cubicBezTo>
                    <a:pt x="102" y="288"/>
                    <a:pt x="101" y="285"/>
                    <a:pt x="99" y="283"/>
                  </a:cubicBezTo>
                  <a:cubicBezTo>
                    <a:pt x="16" y="194"/>
                    <a:pt x="16" y="194"/>
                    <a:pt x="16" y="194"/>
                  </a:cubicBezTo>
                  <a:cubicBezTo>
                    <a:pt x="6" y="182"/>
                    <a:pt x="0" y="168"/>
                    <a:pt x="0" y="153"/>
                  </a:cubicBezTo>
                  <a:cubicBezTo>
                    <a:pt x="0" y="35"/>
                    <a:pt x="0" y="35"/>
                    <a:pt x="0" y="35"/>
                  </a:cubicBezTo>
                  <a:cubicBezTo>
                    <a:pt x="0" y="26"/>
                    <a:pt x="4" y="17"/>
                    <a:pt x="10" y="10"/>
                  </a:cubicBezTo>
                  <a:cubicBezTo>
                    <a:pt x="17" y="4"/>
                    <a:pt x="26" y="0"/>
                    <a:pt x="35" y="0"/>
                  </a:cubicBezTo>
                  <a:cubicBezTo>
                    <a:pt x="55" y="0"/>
                    <a:pt x="70" y="16"/>
                    <a:pt x="70" y="35"/>
                  </a:cubicBezTo>
                  <a:cubicBezTo>
                    <a:pt x="70" y="104"/>
                    <a:pt x="70" y="104"/>
                    <a:pt x="70" y="104"/>
                  </a:cubicBezTo>
                  <a:cubicBezTo>
                    <a:pt x="75" y="102"/>
                    <a:pt x="80" y="101"/>
                    <a:pt x="86" y="101"/>
                  </a:cubicBezTo>
                  <a:cubicBezTo>
                    <a:pt x="96" y="101"/>
                    <a:pt x="105" y="105"/>
                    <a:pt x="112" y="112"/>
                  </a:cubicBezTo>
                  <a:cubicBezTo>
                    <a:pt x="130" y="132"/>
                    <a:pt x="130" y="132"/>
                    <a:pt x="130" y="132"/>
                  </a:cubicBezTo>
                  <a:cubicBezTo>
                    <a:pt x="136" y="138"/>
                    <a:pt x="144" y="142"/>
                    <a:pt x="152" y="145"/>
                  </a:cubicBezTo>
                  <a:cubicBezTo>
                    <a:pt x="161" y="148"/>
                    <a:pt x="161" y="148"/>
                    <a:pt x="161" y="148"/>
                  </a:cubicBezTo>
                  <a:cubicBezTo>
                    <a:pt x="174" y="151"/>
                    <a:pt x="186" y="159"/>
                    <a:pt x="194" y="170"/>
                  </a:cubicBezTo>
                  <a:cubicBezTo>
                    <a:pt x="201" y="181"/>
                    <a:pt x="205" y="195"/>
                    <a:pt x="205" y="208"/>
                  </a:cubicBezTo>
                  <a:cubicBezTo>
                    <a:pt x="204" y="232"/>
                    <a:pt x="204" y="232"/>
                    <a:pt x="204" y="232"/>
                  </a:cubicBezTo>
                  <a:lnTo>
                    <a:pt x="204" y="345"/>
                  </a:lnTo>
                  <a:close/>
                  <a:moveTo>
                    <a:pt x="123" y="325"/>
                  </a:moveTo>
                  <a:cubicBezTo>
                    <a:pt x="183" y="325"/>
                    <a:pt x="183" y="325"/>
                    <a:pt x="183" y="325"/>
                  </a:cubicBezTo>
                  <a:cubicBezTo>
                    <a:pt x="183" y="232"/>
                    <a:pt x="183" y="232"/>
                    <a:pt x="183" y="232"/>
                  </a:cubicBezTo>
                  <a:cubicBezTo>
                    <a:pt x="184" y="207"/>
                    <a:pt x="184" y="207"/>
                    <a:pt x="184" y="207"/>
                  </a:cubicBezTo>
                  <a:cubicBezTo>
                    <a:pt x="185" y="189"/>
                    <a:pt x="173" y="173"/>
                    <a:pt x="156" y="168"/>
                  </a:cubicBezTo>
                  <a:cubicBezTo>
                    <a:pt x="146" y="165"/>
                    <a:pt x="146" y="165"/>
                    <a:pt x="146" y="165"/>
                  </a:cubicBezTo>
                  <a:cubicBezTo>
                    <a:pt x="134" y="161"/>
                    <a:pt x="124" y="155"/>
                    <a:pt x="115" y="146"/>
                  </a:cubicBezTo>
                  <a:cubicBezTo>
                    <a:pt x="97" y="127"/>
                    <a:pt x="97" y="127"/>
                    <a:pt x="97" y="127"/>
                  </a:cubicBezTo>
                  <a:cubicBezTo>
                    <a:pt x="94" y="124"/>
                    <a:pt x="90" y="122"/>
                    <a:pt x="86" y="122"/>
                  </a:cubicBezTo>
                  <a:cubicBezTo>
                    <a:pt x="81" y="122"/>
                    <a:pt x="78" y="124"/>
                    <a:pt x="75" y="126"/>
                  </a:cubicBezTo>
                  <a:cubicBezTo>
                    <a:pt x="72" y="129"/>
                    <a:pt x="71" y="132"/>
                    <a:pt x="70" y="135"/>
                  </a:cubicBezTo>
                  <a:cubicBezTo>
                    <a:pt x="70" y="140"/>
                    <a:pt x="70" y="140"/>
                    <a:pt x="70" y="140"/>
                  </a:cubicBezTo>
                  <a:cubicBezTo>
                    <a:pt x="71" y="143"/>
                    <a:pt x="72" y="146"/>
                    <a:pt x="74" y="148"/>
                  </a:cubicBezTo>
                  <a:cubicBezTo>
                    <a:pt x="121" y="196"/>
                    <a:pt x="121" y="196"/>
                    <a:pt x="121" y="196"/>
                  </a:cubicBezTo>
                  <a:cubicBezTo>
                    <a:pt x="106" y="210"/>
                    <a:pt x="106" y="210"/>
                    <a:pt x="106" y="210"/>
                  </a:cubicBezTo>
                  <a:cubicBezTo>
                    <a:pt x="59" y="163"/>
                    <a:pt x="59" y="163"/>
                    <a:pt x="59" y="163"/>
                  </a:cubicBezTo>
                  <a:cubicBezTo>
                    <a:pt x="54" y="157"/>
                    <a:pt x="51" y="150"/>
                    <a:pt x="50" y="143"/>
                  </a:cubicBezTo>
                  <a:cubicBezTo>
                    <a:pt x="49" y="143"/>
                    <a:pt x="49" y="143"/>
                    <a:pt x="49" y="143"/>
                  </a:cubicBezTo>
                  <a:cubicBezTo>
                    <a:pt x="49" y="142"/>
                    <a:pt x="49" y="142"/>
                    <a:pt x="49" y="142"/>
                  </a:cubicBezTo>
                  <a:cubicBezTo>
                    <a:pt x="49" y="140"/>
                    <a:pt x="49" y="139"/>
                    <a:pt x="49" y="137"/>
                  </a:cubicBezTo>
                  <a:cubicBezTo>
                    <a:pt x="49" y="136"/>
                    <a:pt x="49" y="135"/>
                    <a:pt x="49" y="133"/>
                  </a:cubicBezTo>
                  <a:cubicBezTo>
                    <a:pt x="49" y="35"/>
                    <a:pt x="49" y="35"/>
                    <a:pt x="49" y="35"/>
                  </a:cubicBezTo>
                  <a:cubicBezTo>
                    <a:pt x="49" y="27"/>
                    <a:pt x="43" y="21"/>
                    <a:pt x="35" y="21"/>
                  </a:cubicBezTo>
                  <a:cubicBezTo>
                    <a:pt x="31" y="21"/>
                    <a:pt x="28" y="22"/>
                    <a:pt x="25" y="25"/>
                  </a:cubicBezTo>
                  <a:cubicBezTo>
                    <a:pt x="22" y="28"/>
                    <a:pt x="21" y="31"/>
                    <a:pt x="21" y="35"/>
                  </a:cubicBezTo>
                  <a:cubicBezTo>
                    <a:pt x="21" y="153"/>
                    <a:pt x="21" y="153"/>
                    <a:pt x="21" y="153"/>
                  </a:cubicBezTo>
                  <a:cubicBezTo>
                    <a:pt x="21" y="163"/>
                    <a:pt x="25" y="172"/>
                    <a:pt x="32" y="179"/>
                  </a:cubicBezTo>
                  <a:cubicBezTo>
                    <a:pt x="114" y="269"/>
                    <a:pt x="114" y="269"/>
                    <a:pt x="114" y="269"/>
                  </a:cubicBezTo>
                  <a:cubicBezTo>
                    <a:pt x="120" y="275"/>
                    <a:pt x="123" y="282"/>
                    <a:pt x="123" y="291"/>
                  </a:cubicBezTo>
                  <a:lnTo>
                    <a:pt x="1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46" name="Freeform 10">
              <a:extLst>
                <a:ext uri="{FF2B5EF4-FFF2-40B4-BE49-F238E27FC236}">
                  <a16:creationId xmlns:a16="http://schemas.microsoft.com/office/drawing/2014/main" id="{A4843013-DA89-394F-AF57-BFF27D87290C}"/>
                </a:ext>
              </a:extLst>
            </p:cNvPr>
            <p:cNvSpPr>
              <a:spLocks noEditPoints="1"/>
            </p:cNvSpPr>
            <p:nvPr/>
          </p:nvSpPr>
          <p:spPr bwMode="auto">
            <a:xfrm>
              <a:off x="6429376" y="2382838"/>
              <a:ext cx="1951038" cy="3267075"/>
            </a:xfrm>
            <a:custGeom>
              <a:avLst/>
              <a:gdLst>
                <a:gd name="T0" fmla="*/ 104 w 205"/>
                <a:gd name="T1" fmla="*/ 345 h 345"/>
                <a:gd name="T2" fmla="*/ 2 w 205"/>
                <a:gd name="T3" fmla="*/ 345 h 345"/>
                <a:gd name="T4" fmla="*/ 2 w 205"/>
                <a:gd name="T5" fmla="*/ 232 h 345"/>
                <a:gd name="T6" fmla="*/ 1 w 205"/>
                <a:gd name="T7" fmla="*/ 208 h 345"/>
                <a:gd name="T8" fmla="*/ 12 w 205"/>
                <a:gd name="T9" fmla="*/ 170 h 345"/>
                <a:gd name="T10" fmla="*/ 44 w 205"/>
                <a:gd name="T11" fmla="*/ 148 h 345"/>
                <a:gd name="T12" fmla="*/ 54 w 205"/>
                <a:gd name="T13" fmla="*/ 145 h 345"/>
                <a:gd name="T14" fmla="*/ 75 w 205"/>
                <a:gd name="T15" fmla="*/ 132 h 345"/>
                <a:gd name="T16" fmla="*/ 75 w 205"/>
                <a:gd name="T17" fmla="*/ 132 h 345"/>
                <a:gd name="T18" fmla="*/ 94 w 205"/>
                <a:gd name="T19" fmla="*/ 112 h 345"/>
                <a:gd name="T20" fmla="*/ 120 w 205"/>
                <a:gd name="T21" fmla="*/ 101 h 345"/>
                <a:gd name="T22" fmla="*/ 135 w 205"/>
                <a:gd name="T23" fmla="*/ 104 h 345"/>
                <a:gd name="T24" fmla="*/ 135 w 205"/>
                <a:gd name="T25" fmla="*/ 35 h 345"/>
                <a:gd name="T26" fmla="*/ 170 w 205"/>
                <a:gd name="T27" fmla="*/ 0 h 345"/>
                <a:gd name="T28" fmla="*/ 195 w 205"/>
                <a:gd name="T29" fmla="*/ 10 h 345"/>
                <a:gd name="T30" fmla="*/ 205 w 205"/>
                <a:gd name="T31" fmla="*/ 35 h 345"/>
                <a:gd name="T32" fmla="*/ 205 w 205"/>
                <a:gd name="T33" fmla="*/ 153 h 345"/>
                <a:gd name="T34" fmla="*/ 189 w 205"/>
                <a:gd name="T35" fmla="*/ 194 h 345"/>
                <a:gd name="T36" fmla="*/ 107 w 205"/>
                <a:gd name="T37" fmla="*/ 283 h 345"/>
                <a:gd name="T38" fmla="*/ 104 w 205"/>
                <a:gd name="T39" fmla="*/ 291 h 345"/>
                <a:gd name="T40" fmla="*/ 104 w 205"/>
                <a:gd name="T41" fmla="*/ 345 h 345"/>
                <a:gd name="T42" fmla="*/ 23 w 205"/>
                <a:gd name="T43" fmla="*/ 325 h 345"/>
                <a:gd name="T44" fmla="*/ 83 w 205"/>
                <a:gd name="T45" fmla="*/ 325 h 345"/>
                <a:gd name="T46" fmla="*/ 83 w 205"/>
                <a:gd name="T47" fmla="*/ 291 h 345"/>
                <a:gd name="T48" fmla="*/ 91 w 205"/>
                <a:gd name="T49" fmla="*/ 269 h 345"/>
                <a:gd name="T50" fmla="*/ 174 w 205"/>
                <a:gd name="T51" fmla="*/ 179 h 345"/>
                <a:gd name="T52" fmla="*/ 184 w 205"/>
                <a:gd name="T53" fmla="*/ 153 h 345"/>
                <a:gd name="T54" fmla="*/ 185 w 205"/>
                <a:gd name="T55" fmla="*/ 35 h 345"/>
                <a:gd name="T56" fmla="*/ 180 w 205"/>
                <a:gd name="T57" fmla="*/ 25 h 345"/>
                <a:gd name="T58" fmla="*/ 170 w 205"/>
                <a:gd name="T59" fmla="*/ 21 h 345"/>
                <a:gd name="T60" fmla="*/ 156 w 205"/>
                <a:gd name="T61" fmla="*/ 35 h 345"/>
                <a:gd name="T62" fmla="*/ 156 w 205"/>
                <a:gd name="T63" fmla="*/ 133 h 345"/>
                <a:gd name="T64" fmla="*/ 156 w 205"/>
                <a:gd name="T65" fmla="*/ 137 h 345"/>
                <a:gd name="T66" fmla="*/ 156 w 205"/>
                <a:gd name="T67" fmla="*/ 142 h 345"/>
                <a:gd name="T68" fmla="*/ 156 w 205"/>
                <a:gd name="T69" fmla="*/ 143 h 345"/>
                <a:gd name="T70" fmla="*/ 156 w 205"/>
                <a:gd name="T71" fmla="*/ 143 h 345"/>
                <a:gd name="T72" fmla="*/ 146 w 205"/>
                <a:gd name="T73" fmla="*/ 163 h 345"/>
                <a:gd name="T74" fmla="*/ 100 w 205"/>
                <a:gd name="T75" fmla="*/ 210 h 345"/>
                <a:gd name="T76" fmla="*/ 85 w 205"/>
                <a:gd name="T77" fmla="*/ 196 h 345"/>
                <a:gd name="T78" fmla="*/ 131 w 205"/>
                <a:gd name="T79" fmla="*/ 148 h 345"/>
                <a:gd name="T80" fmla="*/ 135 w 205"/>
                <a:gd name="T81" fmla="*/ 140 h 345"/>
                <a:gd name="T82" fmla="*/ 135 w 205"/>
                <a:gd name="T83" fmla="*/ 135 h 345"/>
                <a:gd name="T84" fmla="*/ 131 w 205"/>
                <a:gd name="T85" fmla="*/ 126 h 345"/>
                <a:gd name="T86" fmla="*/ 120 w 205"/>
                <a:gd name="T87" fmla="*/ 122 h 345"/>
                <a:gd name="T88" fmla="*/ 120 w 205"/>
                <a:gd name="T89" fmla="*/ 122 h 345"/>
                <a:gd name="T90" fmla="*/ 109 w 205"/>
                <a:gd name="T91" fmla="*/ 127 h 345"/>
                <a:gd name="T92" fmla="*/ 90 w 205"/>
                <a:gd name="T93" fmla="*/ 146 h 345"/>
                <a:gd name="T94" fmla="*/ 60 w 205"/>
                <a:gd name="T95" fmla="*/ 165 h 345"/>
                <a:gd name="T96" fmla="*/ 50 w 205"/>
                <a:gd name="T97" fmla="*/ 168 h 345"/>
                <a:gd name="T98" fmla="*/ 22 w 205"/>
                <a:gd name="T99" fmla="*/ 207 h 345"/>
                <a:gd name="T100" fmla="*/ 23 w 205"/>
                <a:gd name="T101" fmla="*/ 232 h 345"/>
                <a:gd name="T102" fmla="*/ 23 w 205"/>
                <a:gd name="T103"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45">
                  <a:moveTo>
                    <a:pt x="104" y="345"/>
                  </a:moveTo>
                  <a:cubicBezTo>
                    <a:pt x="2" y="345"/>
                    <a:pt x="2" y="345"/>
                    <a:pt x="2" y="345"/>
                  </a:cubicBezTo>
                  <a:cubicBezTo>
                    <a:pt x="2" y="232"/>
                    <a:pt x="2" y="232"/>
                    <a:pt x="2" y="232"/>
                  </a:cubicBezTo>
                  <a:cubicBezTo>
                    <a:pt x="1" y="208"/>
                    <a:pt x="1" y="208"/>
                    <a:pt x="1" y="208"/>
                  </a:cubicBezTo>
                  <a:cubicBezTo>
                    <a:pt x="0" y="195"/>
                    <a:pt x="4" y="181"/>
                    <a:pt x="12" y="170"/>
                  </a:cubicBezTo>
                  <a:cubicBezTo>
                    <a:pt x="20" y="159"/>
                    <a:pt x="31" y="151"/>
                    <a:pt x="44" y="148"/>
                  </a:cubicBezTo>
                  <a:cubicBezTo>
                    <a:pt x="54" y="145"/>
                    <a:pt x="54" y="145"/>
                    <a:pt x="54" y="145"/>
                  </a:cubicBezTo>
                  <a:cubicBezTo>
                    <a:pt x="62" y="142"/>
                    <a:pt x="69" y="138"/>
                    <a:pt x="75" y="132"/>
                  </a:cubicBezTo>
                  <a:cubicBezTo>
                    <a:pt x="75" y="132"/>
                    <a:pt x="75" y="132"/>
                    <a:pt x="75" y="132"/>
                  </a:cubicBezTo>
                  <a:cubicBezTo>
                    <a:pt x="94" y="112"/>
                    <a:pt x="94" y="112"/>
                    <a:pt x="94" y="112"/>
                  </a:cubicBezTo>
                  <a:cubicBezTo>
                    <a:pt x="101" y="105"/>
                    <a:pt x="110" y="101"/>
                    <a:pt x="120" y="101"/>
                  </a:cubicBezTo>
                  <a:cubicBezTo>
                    <a:pt x="125" y="101"/>
                    <a:pt x="131" y="102"/>
                    <a:pt x="135" y="104"/>
                  </a:cubicBezTo>
                  <a:cubicBezTo>
                    <a:pt x="135" y="35"/>
                    <a:pt x="135" y="35"/>
                    <a:pt x="135" y="35"/>
                  </a:cubicBezTo>
                  <a:cubicBezTo>
                    <a:pt x="135" y="16"/>
                    <a:pt x="151" y="0"/>
                    <a:pt x="170" y="0"/>
                  </a:cubicBezTo>
                  <a:cubicBezTo>
                    <a:pt x="180" y="0"/>
                    <a:pt x="188" y="4"/>
                    <a:pt x="195" y="10"/>
                  </a:cubicBezTo>
                  <a:cubicBezTo>
                    <a:pt x="202" y="17"/>
                    <a:pt x="205" y="26"/>
                    <a:pt x="205" y="35"/>
                  </a:cubicBezTo>
                  <a:cubicBezTo>
                    <a:pt x="205" y="153"/>
                    <a:pt x="205" y="153"/>
                    <a:pt x="205" y="153"/>
                  </a:cubicBezTo>
                  <a:cubicBezTo>
                    <a:pt x="205" y="168"/>
                    <a:pt x="200" y="182"/>
                    <a:pt x="189" y="194"/>
                  </a:cubicBezTo>
                  <a:cubicBezTo>
                    <a:pt x="107" y="283"/>
                    <a:pt x="107" y="283"/>
                    <a:pt x="107" y="283"/>
                  </a:cubicBezTo>
                  <a:cubicBezTo>
                    <a:pt x="105" y="285"/>
                    <a:pt x="104" y="288"/>
                    <a:pt x="104" y="291"/>
                  </a:cubicBezTo>
                  <a:lnTo>
                    <a:pt x="104" y="345"/>
                  </a:lnTo>
                  <a:close/>
                  <a:moveTo>
                    <a:pt x="23" y="325"/>
                  </a:moveTo>
                  <a:cubicBezTo>
                    <a:pt x="83" y="325"/>
                    <a:pt x="83" y="325"/>
                    <a:pt x="83" y="325"/>
                  </a:cubicBezTo>
                  <a:cubicBezTo>
                    <a:pt x="83" y="291"/>
                    <a:pt x="83" y="291"/>
                    <a:pt x="83" y="291"/>
                  </a:cubicBezTo>
                  <a:cubicBezTo>
                    <a:pt x="83" y="282"/>
                    <a:pt x="86" y="275"/>
                    <a:pt x="91" y="269"/>
                  </a:cubicBezTo>
                  <a:cubicBezTo>
                    <a:pt x="174" y="179"/>
                    <a:pt x="174" y="179"/>
                    <a:pt x="174" y="179"/>
                  </a:cubicBezTo>
                  <a:cubicBezTo>
                    <a:pt x="181" y="172"/>
                    <a:pt x="184" y="163"/>
                    <a:pt x="184" y="153"/>
                  </a:cubicBezTo>
                  <a:cubicBezTo>
                    <a:pt x="185" y="35"/>
                    <a:pt x="185" y="35"/>
                    <a:pt x="185" y="35"/>
                  </a:cubicBezTo>
                  <a:cubicBezTo>
                    <a:pt x="185" y="31"/>
                    <a:pt x="183" y="28"/>
                    <a:pt x="180" y="25"/>
                  </a:cubicBezTo>
                  <a:cubicBezTo>
                    <a:pt x="178" y="22"/>
                    <a:pt x="174" y="21"/>
                    <a:pt x="170" y="21"/>
                  </a:cubicBezTo>
                  <a:cubicBezTo>
                    <a:pt x="163" y="21"/>
                    <a:pt x="156" y="27"/>
                    <a:pt x="156" y="35"/>
                  </a:cubicBezTo>
                  <a:cubicBezTo>
                    <a:pt x="156" y="133"/>
                    <a:pt x="156" y="133"/>
                    <a:pt x="156" y="133"/>
                  </a:cubicBezTo>
                  <a:cubicBezTo>
                    <a:pt x="156" y="135"/>
                    <a:pt x="156" y="136"/>
                    <a:pt x="156" y="137"/>
                  </a:cubicBezTo>
                  <a:cubicBezTo>
                    <a:pt x="156" y="139"/>
                    <a:pt x="156" y="140"/>
                    <a:pt x="156" y="142"/>
                  </a:cubicBezTo>
                  <a:cubicBezTo>
                    <a:pt x="156" y="143"/>
                    <a:pt x="156" y="143"/>
                    <a:pt x="156" y="143"/>
                  </a:cubicBezTo>
                  <a:cubicBezTo>
                    <a:pt x="156" y="143"/>
                    <a:pt x="156" y="143"/>
                    <a:pt x="156" y="143"/>
                  </a:cubicBezTo>
                  <a:cubicBezTo>
                    <a:pt x="155" y="150"/>
                    <a:pt x="151" y="157"/>
                    <a:pt x="146" y="163"/>
                  </a:cubicBezTo>
                  <a:cubicBezTo>
                    <a:pt x="100" y="210"/>
                    <a:pt x="100" y="210"/>
                    <a:pt x="100" y="210"/>
                  </a:cubicBezTo>
                  <a:cubicBezTo>
                    <a:pt x="85" y="196"/>
                    <a:pt x="85" y="196"/>
                    <a:pt x="85" y="196"/>
                  </a:cubicBezTo>
                  <a:cubicBezTo>
                    <a:pt x="131" y="148"/>
                    <a:pt x="131" y="148"/>
                    <a:pt x="131" y="148"/>
                  </a:cubicBezTo>
                  <a:cubicBezTo>
                    <a:pt x="133" y="146"/>
                    <a:pt x="135" y="143"/>
                    <a:pt x="135" y="140"/>
                  </a:cubicBezTo>
                  <a:cubicBezTo>
                    <a:pt x="135" y="135"/>
                    <a:pt x="135" y="135"/>
                    <a:pt x="135" y="135"/>
                  </a:cubicBezTo>
                  <a:cubicBezTo>
                    <a:pt x="135" y="132"/>
                    <a:pt x="133" y="129"/>
                    <a:pt x="131" y="126"/>
                  </a:cubicBezTo>
                  <a:cubicBezTo>
                    <a:pt x="128" y="124"/>
                    <a:pt x="124" y="122"/>
                    <a:pt x="120" y="122"/>
                  </a:cubicBezTo>
                  <a:cubicBezTo>
                    <a:pt x="120" y="122"/>
                    <a:pt x="120" y="122"/>
                    <a:pt x="120" y="122"/>
                  </a:cubicBezTo>
                  <a:cubicBezTo>
                    <a:pt x="116" y="122"/>
                    <a:pt x="112" y="124"/>
                    <a:pt x="109" y="127"/>
                  </a:cubicBezTo>
                  <a:cubicBezTo>
                    <a:pt x="90" y="146"/>
                    <a:pt x="90" y="146"/>
                    <a:pt x="90" y="146"/>
                  </a:cubicBezTo>
                  <a:cubicBezTo>
                    <a:pt x="82" y="155"/>
                    <a:pt x="72" y="161"/>
                    <a:pt x="60" y="165"/>
                  </a:cubicBezTo>
                  <a:cubicBezTo>
                    <a:pt x="50" y="168"/>
                    <a:pt x="50" y="168"/>
                    <a:pt x="50" y="168"/>
                  </a:cubicBezTo>
                  <a:cubicBezTo>
                    <a:pt x="33" y="173"/>
                    <a:pt x="21" y="189"/>
                    <a:pt x="22" y="207"/>
                  </a:cubicBezTo>
                  <a:cubicBezTo>
                    <a:pt x="23" y="232"/>
                    <a:pt x="23" y="232"/>
                    <a:pt x="23" y="232"/>
                  </a:cubicBezTo>
                  <a:lnTo>
                    <a:pt x="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47" name="Freeform 11">
              <a:extLst>
                <a:ext uri="{FF2B5EF4-FFF2-40B4-BE49-F238E27FC236}">
                  <a16:creationId xmlns:a16="http://schemas.microsoft.com/office/drawing/2014/main" id="{73BC5BA7-2047-5145-8E93-70617260D152}"/>
                </a:ext>
              </a:extLst>
            </p:cNvPr>
            <p:cNvSpPr>
              <a:spLocks noEditPoints="1"/>
            </p:cNvSpPr>
            <p:nvPr/>
          </p:nvSpPr>
          <p:spPr bwMode="auto">
            <a:xfrm>
              <a:off x="4735513" y="1208088"/>
              <a:ext cx="2730500" cy="2330450"/>
            </a:xfrm>
            <a:custGeom>
              <a:avLst/>
              <a:gdLst>
                <a:gd name="T0" fmla="*/ 143 w 287"/>
                <a:gd name="T1" fmla="*/ 246 h 246"/>
                <a:gd name="T2" fmla="*/ 12 w 287"/>
                <a:gd name="T3" fmla="*/ 115 h 246"/>
                <a:gd name="T4" fmla="*/ 0 w 287"/>
                <a:gd name="T5" fmla="*/ 86 h 246"/>
                <a:gd name="T6" fmla="*/ 12 w 287"/>
                <a:gd name="T7" fmla="*/ 56 h 246"/>
                <a:gd name="T8" fmla="*/ 56 w 287"/>
                <a:gd name="T9" fmla="*/ 12 h 246"/>
                <a:gd name="T10" fmla="*/ 85 w 287"/>
                <a:gd name="T11" fmla="*/ 0 h 246"/>
                <a:gd name="T12" fmla="*/ 114 w 287"/>
                <a:gd name="T13" fmla="*/ 12 h 246"/>
                <a:gd name="T14" fmla="*/ 143 w 287"/>
                <a:gd name="T15" fmla="*/ 41 h 246"/>
                <a:gd name="T16" fmla="*/ 172 w 287"/>
                <a:gd name="T17" fmla="*/ 12 h 246"/>
                <a:gd name="T18" fmla="*/ 201 w 287"/>
                <a:gd name="T19" fmla="*/ 0 h 246"/>
                <a:gd name="T20" fmla="*/ 231 w 287"/>
                <a:gd name="T21" fmla="*/ 12 h 246"/>
                <a:gd name="T22" fmla="*/ 274 w 287"/>
                <a:gd name="T23" fmla="*/ 56 h 246"/>
                <a:gd name="T24" fmla="*/ 287 w 287"/>
                <a:gd name="T25" fmla="*/ 86 h 246"/>
                <a:gd name="T26" fmla="*/ 274 w 287"/>
                <a:gd name="T27" fmla="*/ 115 h 246"/>
                <a:gd name="T28" fmla="*/ 143 w 287"/>
                <a:gd name="T29" fmla="*/ 246 h 246"/>
                <a:gd name="T30" fmla="*/ 85 w 287"/>
                <a:gd name="T31" fmla="*/ 21 h 246"/>
                <a:gd name="T32" fmla="*/ 71 w 287"/>
                <a:gd name="T33" fmla="*/ 27 h 246"/>
                <a:gd name="T34" fmla="*/ 27 w 287"/>
                <a:gd name="T35" fmla="*/ 71 h 246"/>
                <a:gd name="T36" fmla="*/ 21 w 287"/>
                <a:gd name="T37" fmla="*/ 86 h 246"/>
                <a:gd name="T38" fmla="*/ 27 w 287"/>
                <a:gd name="T39" fmla="*/ 100 h 246"/>
                <a:gd name="T40" fmla="*/ 143 w 287"/>
                <a:gd name="T41" fmla="*/ 217 h 246"/>
                <a:gd name="T42" fmla="*/ 260 w 287"/>
                <a:gd name="T43" fmla="*/ 100 h 246"/>
                <a:gd name="T44" fmla="*/ 266 w 287"/>
                <a:gd name="T45" fmla="*/ 86 h 246"/>
                <a:gd name="T46" fmla="*/ 260 w 287"/>
                <a:gd name="T47" fmla="*/ 71 h 246"/>
                <a:gd name="T48" fmla="*/ 216 w 287"/>
                <a:gd name="T49" fmla="*/ 27 h 246"/>
                <a:gd name="T50" fmla="*/ 201 w 287"/>
                <a:gd name="T51" fmla="*/ 21 h 246"/>
                <a:gd name="T52" fmla="*/ 187 w 287"/>
                <a:gd name="T53" fmla="*/ 27 h 246"/>
                <a:gd name="T54" fmla="*/ 143 w 287"/>
                <a:gd name="T55" fmla="*/ 71 h 246"/>
                <a:gd name="T56" fmla="*/ 100 w 287"/>
                <a:gd name="T57" fmla="*/ 27 h 246"/>
                <a:gd name="T58" fmla="*/ 85 w 287"/>
                <a:gd name="T59"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246">
                  <a:moveTo>
                    <a:pt x="143" y="246"/>
                  </a:moveTo>
                  <a:cubicBezTo>
                    <a:pt x="12" y="115"/>
                    <a:pt x="12" y="115"/>
                    <a:pt x="12" y="115"/>
                  </a:cubicBezTo>
                  <a:cubicBezTo>
                    <a:pt x="4" y="107"/>
                    <a:pt x="0" y="97"/>
                    <a:pt x="0" y="86"/>
                  </a:cubicBezTo>
                  <a:cubicBezTo>
                    <a:pt x="0" y="74"/>
                    <a:pt x="4" y="64"/>
                    <a:pt x="12" y="56"/>
                  </a:cubicBezTo>
                  <a:cubicBezTo>
                    <a:pt x="56" y="12"/>
                    <a:pt x="56" y="12"/>
                    <a:pt x="56" y="12"/>
                  </a:cubicBezTo>
                  <a:cubicBezTo>
                    <a:pt x="64" y="5"/>
                    <a:pt x="74" y="0"/>
                    <a:pt x="85" y="0"/>
                  </a:cubicBezTo>
                  <a:cubicBezTo>
                    <a:pt x="96" y="0"/>
                    <a:pt x="107" y="5"/>
                    <a:pt x="114" y="12"/>
                  </a:cubicBezTo>
                  <a:cubicBezTo>
                    <a:pt x="143" y="41"/>
                    <a:pt x="143" y="41"/>
                    <a:pt x="143" y="41"/>
                  </a:cubicBezTo>
                  <a:cubicBezTo>
                    <a:pt x="172" y="12"/>
                    <a:pt x="172" y="12"/>
                    <a:pt x="172" y="12"/>
                  </a:cubicBezTo>
                  <a:cubicBezTo>
                    <a:pt x="180" y="5"/>
                    <a:pt x="190" y="0"/>
                    <a:pt x="201" y="0"/>
                  </a:cubicBezTo>
                  <a:cubicBezTo>
                    <a:pt x="212" y="0"/>
                    <a:pt x="223" y="5"/>
                    <a:pt x="231" y="12"/>
                  </a:cubicBezTo>
                  <a:cubicBezTo>
                    <a:pt x="274" y="56"/>
                    <a:pt x="274" y="56"/>
                    <a:pt x="274" y="56"/>
                  </a:cubicBezTo>
                  <a:cubicBezTo>
                    <a:pt x="282" y="64"/>
                    <a:pt x="287" y="74"/>
                    <a:pt x="287" y="86"/>
                  </a:cubicBezTo>
                  <a:cubicBezTo>
                    <a:pt x="287" y="97"/>
                    <a:pt x="282" y="107"/>
                    <a:pt x="274" y="115"/>
                  </a:cubicBezTo>
                  <a:lnTo>
                    <a:pt x="143" y="246"/>
                  </a:lnTo>
                  <a:close/>
                  <a:moveTo>
                    <a:pt x="85" y="21"/>
                  </a:moveTo>
                  <a:cubicBezTo>
                    <a:pt x="80" y="21"/>
                    <a:pt x="74" y="23"/>
                    <a:pt x="71" y="27"/>
                  </a:cubicBezTo>
                  <a:cubicBezTo>
                    <a:pt x="27" y="71"/>
                    <a:pt x="27" y="71"/>
                    <a:pt x="27" y="71"/>
                  </a:cubicBezTo>
                  <a:cubicBezTo>
                    <a:pt x="23" y="75"/>
                    <a:pt x="21" y="80"/>
                    <a:pt x="21" y="86"/>
                  </a:cubicBezTo>
                  <a:cubicBezTo>
                    <a:pt x="21" y="91"/>
                    <a:pt x="23" y="96"/>
                    <a:pt x="27" y="100"/>
                  </a:cubicBezTo>
                  <a:cubicBezTo>
                    <a:pt x="143" y="217"/>
                    <a:pt x="143" y="217"/>
                    <a:pt x="143" y="217"/>
                  </a:cubicBezTo>
                  <a:cubicBezTo>
                    <a:pt x="260" y="100"/>
                    <a:pt x="260" y="100"/>
                    <a:pt x="260" y="100"/>
                  </a:cubicBezTo>
                  <a:cubicBezTo>
                    <a:pt x="264" y="96"/>
                    <a:pt x="266" y="91"/>
                    <a:pt x="266" y="86"/>
                  </a:cubicBezTo>
                  <a:cubicBezTo>
                    <a:pt x="266" y="80"/>
                    <a:pt x="264" y="75"/>
                    <a:pt x="260" y="71"/>
                  </a:cubicBezTo>
                  <a:cubicBezTo>
                    <a:pt x="216" y="27"/>
                    <a:pt x="216" y="27"/>
                    <a:pt x="216" y="27"/>
                  </a:cubicBezTo>
                  <a:cubicBezTo>
                    <a:pt x="212" y="23"/>
                    <a:pt x="207" y="21"/>
                    <a:pt x="201" y="21"/>
                  </a:cubicBezTo>
                  <a:cubicBezTo>
                    <a:pt x="196" y="21"/>
                    <a:pt x="191" y="23"/>
                    <a:pt x="187" y="27"/>
                  </a:cubicBezTo>
                  <a:cubicBezTo>
                    <a:pt x="143" y="71"/>
                    <a:pt x="143" y="71"/>
                    <a:pt x="143" y="71"/>
                  </a:cubicBezTo>
                  <a:cubicBezTo>
                    <a:pt x="100" y="27"/>
                    <a:pt x="100" y="27"/>
                    <a:pt x="100" y="27"/>
                  </a:cubicBezTo>
                  <a:cubicBezTo>
                    <a:pt x="96" y="23"/>
                    <a:pt x="91" y="21"/>
                    <a:pt x="8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grpSp>
      <p:sp>
        <p:nvSpPr>
          <p:cNvPr id="48" name="Freeform 105">
            <a:extLst>
              <a:ext uri="{FF2B5EF4-FFF2-40B4-BE49-F238E27FC236}">
                <a16:creationId xmlns:a16="http://schemas.microsoft.com/office/drawing/2014/main" id="{BC5F5E70-01ED-7C47-9432-FB803AB0348D}"/>
              </a:ext>
            </a:extLst>
          </p:cNvPr>
          <p:cNvSpPr>
            <a:spLocks noChangeAspect="1" noEditPoints="1"/>
          </p:cNvSpPr>
          <p:nvPr/>
        </p:nvSpPr>
        <p:spPr bwMode="auto">
          <a:xfrm>
            <a:off x="7255837" y="3157360"/>
            <a:ext cx="471424" cy="470441"/>
          </a:xfrm>
          <a:custGeom>
            <a:avLst/>
            <a:gdLst>
              <a:gd name="T0" fmla="*/ 4329 w 4329"/>
              <a:gd name="T1" fmla="*/ 4320 h 4320"/>
              <a:gd name="T2" fmla="*/ 0 w 4329"/>
              <a:gd name="T3" fmla="*/ 4320 h 4320"/>
              <a:gd name="T4" fmla="*/ 0 w 4329"/>
              <a:gd name="T5" fmla="*/ 0 h 4320"/>
              <a:gd name="T6" fmla="*/ 193 w 4329"/>
              <a:gd name="T7" fmla="*/ 0 h 4320"/>
              <a:gd name="T8" fmla="*/ 193 w 4329"/>
              <a:gd name="T9" fmla="*/ 4127 h 4320"/>
              <a:gd name="T10" fmla="*/ 690 w 4329"/>
              <a:gd name="T11" fmla="*/ 4127 h 4320"/>
              <a:gd name="T12" fmla="*/ 690 w 4329"/>
              <a:gd name="T13" fmla="*/ 2122 h 4320"/>
              <a:gd name="T14" fmla="*/ 883 w 4329"/>
              <a:gd name="T15" fmla="*/ 2122 h 4320"/>
              <a:gd name="T16" fmla="*/ 883 w 4329"/>
              <a:gd name="T17" fmla="*/ 4127 h 4320"/>
              <a:gd name="T18" fmla="*/ 1380 w 4329"/>
              <a:gd name="T19" fmla="*/ 4127 h 4320"/>
              <a:gd name="T20" fmla="*/ 1380 w 4329"/>
              <a:gd name="T21" fmla="*/ 2725 h 4320"/>
              <a:gd name="T22" fmla="*/ 1573 w 4329"/>
              <a:gd name="T23" fmla="*/ 2725 h 4320"/>
              <a:gd name="T24" fmla="*/ 1573 w 4329"/>
              <a:gd name="T25" fmla="*/ 4127 h 4320"/>
              <a:gd name="T26" fmla="*/ 2070 w 4329"/>
              <a:gd name="T27" fmla="*/ 4127 h 4320"/>
              <a:gd name="T28" fmla="*/ 2070 w 4329"/>
              <a:gd name="T29" fmla="*/ 2336 h 4320"/>
              <a:gd name="T30" fmla="*/ 2263 w 4329"/>
              <a:gd name="T31" fmla="*/ 2336 h 4320"/>
              <a:gd name="T32" fmla="*/ 2263 w 4329"/>
              <a:gd name="T33" fmla="*/ 4127 h 4320"/>
              <a:gd name="T34" fmla="*/ 2760 w 4329"/>
              <a:gd name="T35" fmla="*/ 4127 h 4320"/>
              <a:gd name="T36" fmla="*/ 2760 w 4329"/>
              <a:gd name="T37" fmla="*/ 2903 h 4320"/>
              <a:gd name="T38" fmla="*/ 2953 w 4329"/>
              <a:gd name="T39" fmla="*/ 2903 h 4320"/>
              <a:gd name="T40" fmla="*/ 2953 w 4329"/>
              <a:gd name="T41" fmla="*/ 4127 h 4320"/>
              <a:gd name="T42" fmla="*/ 3449 w 4329"/>
              <a:gd name="T43" fmla="*/ 4127 h 4320"/>
              <a:gd name="T44" fmla="*/ 3449 w 4329"/>
              <a:gd name="T45" fmla="*/ 3540 h 4320"/>
              <a:gd name="T46" fmla="*/ 3643 w 4329"/>
              <a:gd name="T47" fmla="*/ 3540 h 4320"/>
              <a:gd name="T48" fmla="*/ 3643 w 4329"/>
              <a:gd name="T49" fmla="*/ 4127 h 4320"/>
              <a:gd name="T50" fmla="*/ 4136 w 4329"/>
              <a:gd name="T51" fmla="*/ 4127 h 4320"/>
              <a:gd name="T52" fmla="*/ 4136 w 4329"/>
              <a:gd name="T53" fmla="*/ 3541 h 4320"/>
              <a:gd name="T54" fmla="*/ 4329 w 4329"/>
              <a:gd name="T55" fmla="*/ 3541 h 4320"/>
              <a:gd name="T56" fmla="*/ 4329 w 4329"/>
              <a:gd name="T57" fmla="*/ 4320 h 4320"/>
              <a:gd name="T58" fmla="*/ 4320 w 4329"/>
              <a:gd name="T59" fmla="*/ 2592 h 4320"/>
              <a:gd name="T60" fmla="*/ 3459 w 4329"/>
              <a:gd name="T61" fmla="*/ 2592 h 4320"/>
              <a:gd name="T62" fmla="*/ 3460 w 4329"/>
              <a:gd name="T63" fmla="*/ 2399 h 4320"/>
              <a:gd name="T64" fmla="*/ 4021 w 4329"/>
              <a:gd name="T65" fmla="*/ 2399 h 4320"/>
              <a:gd name="T66" fmla="*/ 2169 w 4329"/>
              <a:gd name="T67" fmla="*/ 900 h 4320"/>
              <a:gd name="T68" fmla="*/ 1722 w 4329"/>
              <a:gd name="T69" fmla="*/ 1494 h 4320"/>
              <a:gd name="T70" fmla="*/ 509 w 4329"/>
              <a:gd name="T71" fmla="*/ 507 h 4320"/>
              <a:gd name="T72" fmla="*/ 631 w 4329"/>
              <a:gd name="T73" fmla="*/ 357 h 4320"/>
              <a:gd name="T74" fmla="*/ 1688 w 4329"/>
              <a:gd name="T75" fmla="*/ 1217 h 4320"/>
              <a:gd name="T76" fmla="*/ 2135 w 4329"/>
              <a:gd name="T77" fmla="*/ 624 h 4320"/>
              <a:gd name="T78" fmla="*/ 4126 w 4329"/>
              <a:gd name="T79" fmla="*/ 2236 h 4320"/>
              <a:gd name="T80" fmla="*/ 4126 w 4329"/>
              <a:gd name="T81" fmla="*/ 1734 h 4320"/>
              <a:gd name="T82" fmla="*/ 4319 w 4329"/>
              <a:gd name="T83" fmla="*/ 1734 h 4320"/>
              <a:gd name="T84" fmla="*/ 4320 w 4329"/>
              <a:gd name="T85" fmla="*/ 259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29" h="4320">
                <a:moveTo>
                  <a:pt x="4329" y="4320"/>
                </a:moveTo>
                <a:lnTo>
                  <a:pt x="0" y="4320"/>
                </a:lnTo>
                <a:lnTo>
                  <a:pt x="0" y="0"/>
                </a:lnTo>
                <a:lnTo>
                  <a:pt x="193" y="0"/>
                </a:lnTo>
                <a:lnTo>
                  <a:pt x="193" y="4127"/>
                </a:lnTo>
                <a:lnTo>
                  <a:pt x="690" y="4127"/>
                </a:lnTo>
                <a:lnTo>
                  <a:pt x="690" y="2122"/>
                </a:lnTo>
                <a:lnTo>
                  <a:pt x="883" y="2122"/>
                </a:lnTo>
                <a:lnTo>
                  <a:pt x="883" y="4127"/>
                </a:lnTo>
                <a:lnTo>
                  <a:pt x="1380" y="4127"/>
                </a:lnTo>
                <a:lnTo>
                  <a:pt x="1380" y="2725"/>
                </a:lnTo>
                <a:lnTo>
                  <a:pt x="1573" y="2725"/>
                </a:lnTo>
                <a:lnTo>
                  <a:pt x="1573" y="4127"/>
                </a:lnTo>
                <a:lnTo>
                  <a:pt x="2070" y="4127"/>
                </a:lnTo>
                <a:lnTo>
                  <a:pt x="2070" y="2336"/>
                </a:lnTo>
                <a:lnTo>
                  <a:pt x="2263" y="2336"/>
                </a:lnTo>
                <a:lnTo>
                  <a:pt x="2263" y="4127"/>
                </a:lnTo>
                <a:lnTo>
                  <a:pt x="2760" y="4127"/>
                </a:lnTo>
                <a:lnTo>
                  <a:pt x="2760" y="2903"/>
                </a:lnTo>
                <a:lnTo>
                  <a:pt x="2953" y="2903"/>
                </a:lnTo>
                <a:lnTo>
                  <a:pt x="2953" y="4127"/>
                </a:lnTo>
                <a:lnTo>
                  <a:pt x="3449" y="4127"/>
                </a:lnTo>
                <a:lnTo>
                  <a:pt x="3449" y="3540"/>
                </a:lnTo>
                <a:lnTo>
                  <a:pt x="3643" y="3540"/>
                </a:lnTo>
                <a:lnTo>
                  <a:pt x="3643" y="4127"/>
                </a:lnTo>
                <a:lnTo>
                  <a:pt x="4136" y="4127"/>
                </a:lnTo>
                <a:lnTo>
                  <a:pt x="4136" y="3541"/>
                </a:lnTo>
                <a:lnTo>
                  <a:pt x="4329" y="3541"/>
                </a:lnTo>
                <a:lnTo>
                  <a:pt x="4329" y="4320"/>
                </a:lnTo>
                <a:close/>
                <a:moveTo>
                  <a:pt x="4320" y="2592"/>
                </a:moveTo>
                <a:lnTo>
                  <a:pt x="3459" y="2592"/>
                </a:lnTo>
                <a:lnTo>
                  <a:pt x="3460" y="2399"/>
                </a:lnTo>
                <a:lnTo>
                  <a:pt x="4021" y="2399"/>
                </a:lnTo>
                <a:lnTo>
                  <a:pt x="2169" y="900"/>
                </a:lnTo>
                <a:lnTo>
                  <a:pt x="1722" y="1494"/>
                </a:lnTo>
                <a:lnTo>
                  <a:pt x="509" y="507"/>
                </a:lnTo>
                <a:lnTo>
                  <a:pt x="631" y="357"/>
                </a:lnTo>
                <a:lnTo>
                  <a:pt x="1688" y="1217"/>
                </a:lnTo>
                <a:lnTo>
                  <a:pt x="2135" y="624"/>
                </a:lnTo>
                <a:lnTo>
                  <a:pt x="4126" y="2236"/>
                </a:lnTo>
                <a:lnTo>
                  <a:pt x="4126" y="1734"/>
                </a:lnTo>
                <a:lnTo>
                  <a:pt x="4319" y="1734"/>
                </a:lnTo>
                <a:lnTo>
                  <a:pt x="4320" y="2592"/>
                </a:ln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sz="1350" dirty="0"/>
          </a:p>
        </p:txBody>
      </p:sp>
      <p:sp>
        <p:nvSpPr>
          <p:cNvPr id="49" name="Rectangle 48">
            <a:extLst>
              <a:ext uri="{FF2B5EF4-FFF2-40B4-BE49-F238E27FC236}">
                <a16:creationId xmlns:a16="http://schemas.microsoft.com/office/drawing/2014/main" id="{A078AEEF-C3C1-4355-A185-767C08989BD8}"/>
              </a:ext>
            </a:extLst>
          </p:cNvPr>
          <p:cNvSpPr/>
          <p:nvPr/>
        </p:nvSpPr>
        <p:spPr>
          <a:xfrm>
            <a:off x="961019" y="4821344"/>
            <a:ext cx="2223686" cy="196208"/>
          </a:xfrm>
          <a:prstGeom prst="rect">
            <a:avLst/>
          </a:prstGeom>
        </p:spPr>
        <p:txBody>
          <a:bodyPr wrap="none">
            <a:spAutoFit/>
          </a:bodyPr>
          <a:lstStyle/>
          <a:p>
            <a:r>
              <a:rPr lang="en-US" sz="675" dirty="0">
                <a:solidFill>
                  <a:schemeClr val="tx2"/>
                </a:solidFill>
              </a:rPr>
              <a:t>*In Texas, PCP is known as physician (primary care).</a:t>
            </a:r>
          </a:p>
        </p:txBody>
      </p:sp>
      <p:sp>
        <p:nvSpPr>
          <p:cNvPr id="2" name="TextBox 1">
            <a:extLst>
              <a:ext uri="{FF2B5EF4-FFF2-40B4-BE49-F238E27FC236}">
                <a16:creationId xmlns:a16="http://schemas.microsoft.com/office/drawing/2014/main" id="{35A377CA-8ECF-BABC-9FBA-08E3AD19606D}"/>
              </a:ext>
            </a:extLst>
          </p:cNvPr>
          <p:cNvSpPr txBox="1"/>
          <p:nvPr/>
        </p:nvSpPr>
        <p:spPr>
          <a:xfrm>
            <a:off x="326572" y="292328"/>
            <a:ext cx="6662057" cy="369332"/>
          </a:xfrm>
          <a:prstGeom prst="rect">
            <a:avLst/>
          </a:prstGeom>
          <a:noFill/>
        </p:spPr>
        <p:txBody>
          <a:bodyPr wrap="square" rtlCol="0">
            <a:spAutoFit/>
          </a:bodyPr>
          <a:lstStyle/>
          <a:p>
            <a:r>
              <a:rPr lang="en-US" b="1" dirty="0"/>
              <a:t>EPO Plan</a:t>
            </a:r>
          </a:p>
        </p:txBody>
      </p:sp>
    </p:spTree>
    <p:extLst>
      <p:ext uri="{BB962C8B-B14F-4D97-AF65-F5344CB8AC3E}">
        <p14:creationId xmlns:p14="http://schemas.microsoft.com/office/powerpoint/2010/main" val="2037932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358" y="2841028"/>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2" name="Title 1"/>
          <p:cNvSpPr txBox="1">
            <a:spLocks/>
          </p:cNvSpPr>
          <p:nvPr/>
        </p:nvSpPr>
        <p:spPr>
          <a:xfrm>
            <a:off x="1184437" y="1051762"/>
            <a:ext cx="6307111" cy="1132867"/>
          </a:xfrm>
          <a:prstGeom prst="rect">
            <a:avLst/>
          </a:prstGeom>
        </p:spPr>
        <p:txBody>
          <a:bodyPr/>
          <a:lstStyle>
            <a:lvl1pPr algn="l" defTabSz="914400" rtl="0" eaLnBrk="1" latinLnBrk="0" hangingPunct="1">
              <a:lnSpc>
                <a:spcPct val="90000"/>
              </a:lnSpc>
              <a:spcBef>
                <a:spcPct val="0"/>
              </a:spcBef>
              <a:buNone/>
              <a:defRPr sz="2800" b="0" i="0" kern="1200">
                <a:solidFill>
                  <a:schemeClr val="accent2"/>
                </a:solidFill>
                <a:latin typeface="+mj-lt"/>
                <a:ea typeface="+mj-ea"/>
                <a:cs typeface="Open Sans Light"/>
              </a:defRPr>
            </a:lvl1pPr>
          </a:lstStyle>
          <a:p>
            <a:pPr algn="ctr">
              <a:lnSpc>
                <a:spcPct val="100000"/>
              </a:lnSpc>
            </a:pPr>
            <a:r>
              <a:rPr lang="en-US" sz="2101" b="1" dirty="0">
                <a:solidFill>
                  <a:schemeClr val="tx2"/>
                </a:solidFill>
              </a:rPr>
              <a:t>Get the coverage you need </a:t>
            </a:r>
            <a:r>
              <a:rPr lang="en-US" sz="2101" dirty="0">
                <a:solidFill>
                  <a:schemeClr val="tx2"/>
                </a:solidFill>
              </a:rPr>
              <a:t>with the</a:t>
            </a:r>
            <a:br>
              <a:rPr lang="en-US" sz="2101" dirty="0">
                <a:solidFill>
                  <a:schemeClr val="tx2"/>
                </a:solidFill>
              </a:rPr>
            </a:br>
            <a:r>
              <a:rPr lang="en-US" sz="2101" dirty="0">
                <a:solidFill>
                  <a:schemeClr val="tx2"/>
                </a:solidFill>
              </a:rPr>
              <a:t>Aetna Choice</a:t>
            </a:r>
            <a:r>
              <a:rPr lang="en-US" sz="1350" baseline="60000" dirty="0">
                <a:solidFill>
                  <a:schemeClr val="tx2"/>
                </a:solidFill>
              </a:rPr>
              <a:t>®</a:t>
            </a:r>
            <a:r>
              <a:rPr lang="en-US" sz="2101" dirty="0">
                <a:solidFill>
                  <a:schemeClr val="tx2"/>
                </a:solidFill>
              </a:rPr>
              <a:t> POS II health plan</a:t>
            </a:r>
          </a:p>
          <a:p>
            <a:pPr algn="ctr">
              <a:lnSpc>
                <a:spcPct val="100000"/>
              </a:lnSpc>
            </a:pPr>
            <a:endParaRPr lang="en-US" sz="2101" baseline="30000" dirty="0">
              <a:solidFill>
                <a:schemeClr val="tx2"/>
              </a:solidFill>
            </a:endParaRPr>
          </a:p>
          <a:p>
            <a:pPr algn="ctr">
              <a:lnSpc>
                <a:spcPct val="100000"/>
              </a:lnSpc>
            </a:pPr>
            <a:r>
              <a:rPr lang="en-US" sz="2101" baseline="30000" dirty="0">
                <a:solidFill>
                  <a:schemeClr val="tx2"/>
                </a:solidFill>
              </a:rPr>
              <a:t>Plans: PPO &amp; HDHP Benefit Offering</a:t>
            </a:r>
          </a:p>
        </p:txBody>
      </p:sp>
      <p:sp>
        <p:nvSpPr>
          <p:cNvPr id="36" name="Rectangle 35"/>
          <p:cNvSpPr/>
          <p:nvPr/>
        </p:nvSpPr>
        <p:spPr>
          <a:xfrm>
            <a:off x="3891020" y="2841028"/>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9" name="Rectangle 8"/>
          <p:cNvSpPr/>
          <p:nvPr/>
        </p:nvSpPr>
        <p:spPr>
          <a:xfrm>
            <a:off x="1073547" y="4038343"/>
            <a:ext cx="1327805" cy="3693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In-network and </a:t>
            </a:r>
            <a:br>
              <a:rPr lang="en-US" sz="900" b="1" dirty="0">
                <a:solidFill>
                  <a:schemeClr val="tx2"/>
                </a:solidFill>
                <a:ea typeface="Open Sans Semibold" charset="0"/>
                <a:cs typeface="Open Sans Semibold" charset="0"/>
              </a:rPr>
            </a:br>
            <a:r>
              <a:rPr lang="en-US" sz="900" b="1" dirty="0">
                <a:solidFill>
                  <a:schemeClr val="tx2"/>
                </a:solidFill>
                <a:ea typeface="Open Sans Semibold" charset="0"/>
                <a:cs typeface="Open Sans Semibold" charset="0"/>
              </a:rPr>
              <a:t>out-of-network care</a:t>
            </a:r>
          </a:p>
        </p:txBody>
      </p:sp>
      <p:sp>
        <p:nvSpPr>
          <p:cNvPr id="38" name="Rectangle 37"/>
          <p:cNvSpPr/>
          <p:nvPr/>
        </p:nvSpPr>
        <p:spPr>
          <a:xfrm>
            <a:off x="6770458" y="2849500"/>
            <a:ext cx="1442182" cy="210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Open Sans Bold"/>
              <a:cs typeface="Open Sans Bold"/>
            </a:endParaRPr>
          </a:p>
        </p:txBody>
      </p:sp>
      <p:sp>
        <p:nvSpPr>
          <p:cNvPr id="12" name="Rectangle 11"/>
          <p:cNvSpPr/>
          <p:nvPr/>
        </p:nvSpPr>
        <p:spPr>
          <a:xfrm>
            <a:off x="6835468" y="4046381"/>
            <a:ext cx="1312161" cy="507831"/>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Lower out-of-pocket </a:t>
            </a:r>
            <a:br>
              <a:rPr lang="en-US" sz="900" b="1" dirty="0">
                <a:solidFill>
                  <a:schemeClr val="tx2"/>
                </a:solidFill>
                <a:ea typeface="Open Sans Semibold" charset="0"/>
                <a:cs typeface="Open Sans Semibold" charset="0"/>
              </a:rPr>
            </a:br>
            <a:r>
              <a:rPr lang="en-US" sz="900" b="1" dirty="0">
                <a:solidFill>
                  <a:schemeClr val="tx2"/>
                </a:solidFill>
                <a:ea typeface="Open Sans Semibold" charset="0"/>
                <a:cs typeface="Open Sans Semibold" charset="0"/>
              </a:rPr>
              <a:t>costs for</a:t>
            </a:r>
            <a:br>
              <a:rPr lang="en-US" sz="900" b="1" dirty="0">
                <a:solidFill>
                  <a:schemeClr val="tx2"/>
                </a:solidFill>
                <a:ea typeface="Open Sans Semibold" charset="0"/>
                <a:cs typeface="Open Sans Semibold" charset="0"/>
              </a:rPr>
            </a:br>
            <a:r>
              <a:rPr lang="en-US" sz="900" b="1" dirty="0">
                <a:solidFill>
                  <a:schemeClr val="tx2"/>
                </a:solidFill>
                <a:ea typeface="Open Sans Semibold" charset="0"/>
                <a:cs typeface="Open Sans Semibold" charset="0"/>
              </a:rPr>
              <a:t> in-network care</a:t>
            </a:r>
          </a:p>
        </p:txBody>
      </p:sp>
      <p:cxnSp>
        <p:nvCxnSpPr>
          <p:cNvPr id="6" name="Straight Connector 5"/>
          <p:cNvCxnSpPr/>
          <p:nvPr/>
        </p:nvCxnSpPr>
        <p:spPr>
          <a:xfrm>
            <a:off x="1441304" y="2372546"/>
            <a:ext cx="6176963"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98276" y="4046381"/>
            <a:ext cx="1327805" cy="3693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100% preventive care</a:t>
            </a:r>
          </a:p>
        </p:txBody>
      </p:sp>
      <p:sp>
        <p:nvSpPr>
          <p:cNvPr id="37" name="Rectangle 36"/>
          <p:cNvSpPr/>
          <p:nvPr/>
        </p:nvSpPr>
        <p:spPr>
          <a:xfrm>
            <a:off x="3948207" y="4046381"/>
            <a:ext cx="1327805" cy="2308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No referrals required</a:t>
            </a:r>
          </a:p>
        </p:txBody>
      </p:sp>
      <p:sp>
        <p:nvSpPr>
          <p:cNvPr id="40" name="Rectangle 39"/>
          <p:cNvSpPr/>
          <p:nvPr/>
        </p:nvSpPr>
        <p:spPr>
          <a:xfrm>
            <a:off x="5332231" y="4046382"/>
            <a:ext cx="1438226" cy="369332"/>
          </a:xfrm>
          <a:prstGeom prst="rect">
            <a:avLst/>
          </a:prstGeom>
        </p:spPr>
        <p:txBody>
          <a:bodyPr wrap="square">
            <a:spAutoFit/>
          </a:bodyPr>
          <a:lstStyle/>
          <a:p>
            <a:pPr algn="ctr">
              <a:defRPr/>
            </a:pPr>
            <a:r>
              <a:rPr lang="en-US" sz="900" b="1" dirty="0">
                <a:solidFill>
                  <a:schemeClr val="tx2"/>
                </a:solidFill>
                <a:ea typeface="Open Sans Semibold" charset="0"/>
                <a:cs typeface="Open Sans Semibold" charset="0"/>
              </a:rPr>
              <a:t>Preapproval for </a:t>
            </a:r>
          </a:p>
          <a:p>
            <a:pPr algn="ctr">
              <a:defRPr/>
            </a:pPr>
            <a:r>
              <a:rPr lang="en-US" sz="900" b="1" dirty="0">
                <a:solidFill>
                  <a:schemeClr val="tx2"/>
                </a:solidFill>
                <a:ea typeface="Open Sans Semibold" charset="0"/>
                <a:cs typeface="Open Sans Semibold" charset="0"/>
              </a:rPr>
              <a:t>some services</a:t>
            </a:r>
          </a:p>
        </p:txBody>
      </p:sp>
      <p:sp>
        <p:nvSpPr>
          <p:cNvPr id="43" name="Freeform 61">
            <a:extLst>
              <a:ext uri="{FF2B5EF4-FFF2-40B4-BE49-F238E27FC236}">
                <a16:creationId xmlns:a16="http://schemas.microsoft.com/office/drawing/2014/main" id="{64471AA2-12E0-484B-AC4C-0EBF0F058FB2}"/>
              </a:ext>
            </a:extLst>
          </p:cNvPr>
          <p:cNvSpPr>
            <a:spLocks noChangeAspect="1" noEditPoints="1"/>
          </p:cNvSpPr>
          <p:nvPr/>
        </p:nvSpPr>
        <p:spPr bwMode="auto">
          <a:xfrm>
            <a:off x="5744802" y="3370836"/>
            <a:ext cx="663069" cy="473820"/>
          </a:xfrm>
          <a:custGeom>
            <a:avLst/>
            <a:gdLst>
              <a:gd name="T0" fmla="*/ 349 w 5199"/>
              <a:gd name="T1" fmla="*/ 3714 h 3714"/>
              <a:gd name="T2" fmla="*/ 0 w 5199"/>
              <a:gd name="T3" fmla="*/ 3203 h 3714"/>
              <a:gd name="T4" fmla="*/ 376 w 5199"/>
              <a:gd name="T5" fmla="*/ 349 h 3714"/>
              <a:gd name="T6" fmla="*/ 4474 w 5199"/>
              <a:gd name="T7" fmla="*/ 0 h 3714"/>
              <a:gd name="T8" fmla="*/ 4823 w 5199"/>
              <a:gd name="T9" fmla="*/ 3203 h 3714"/>
              <a:gd name="T10" fmla="*/ 5199 w 5199"/>
              <a:gd name="T11" fmla="*/ 3365 h 3714"/>
              <a:gd name="T12" fmla="*/ 166 w 5199"/>
              <a:gd name="T13" fmla="*/ 3369 h 3714"/>
              <a:gd name="T14" fmla="*/ 4850 w 5199"/>
              <a:gd name="T15" fmla="*/ 3548 h 3714"/>
              <a:gd name="T16" fmla="*/ 166 w 5199"/>
              <a:gd name="T17" fmla="*/ 3369 h 3714"/>
              <a:gd name="T18" fmla="*/ 4656 w 5199"/>
              <a:gd name="T19" fmla="*/ 3203 h 3714"/>
              <a:gd name="T20" fmla="*/ 4474 w 5199"/>
              <a:gd name="T21" fmla="*/ 166 h 3714"/>
              <a:gd name="T22" fmla="*/ 542 w 5199"/>
              <a:gd name="T23" fmla="*/ 349 h 3714"/>
              <a:gd name="T24" fmla="*/ 4497 w 5199"/>
              <a:gd name="T25" fmla="*/ 3020 h 3714"/>
              <a:gd name="T26" fmla="*/ 702 w 5199"/>
              <a:gd name="T27" fmla="*/ 326 h 3714"/>
              <a:gd name="T28" fmla="*/ 4497 w 5199"/>
              <a:gd name="T29" fmla="*/ 3020 h 3714"/>
              <a:gd name="T30" fmla="*/ 4330 w 5199"/>
              <a:gd name="T31" fmla="*/ 2853 h 3714"/>
              <a:gd name="T32" fmla="*/ 868 w 5199"/>
              <a:gd name="T33" fmla="*/ 492 h 3714"/>
              <a:gd name="T34" fmla="*/ 2583 w 5199"/>
              <a:gd name="T35" fmla="*/ 2469 h 3714"/>
              <a:gd name="T36" fmla="*/ 1339 w 5199"/>
              <a:gd name="T37" fmla="*/ 1225 h 3714"/>
              <a:gd name="T38" fmla="*/ 2796 w 5199"/>
              <a:gd name="T39" fmla="*/ 735 h 3714"/>
              <a:gd name="T40" fmla="*/ 2583 w 5199"/>
              <a:gd name="T41" fmla="*/ 1303 h 3714"/>
              <a:gd name="T42" fmla="*/ 1505 w 5199"/>
              <a:gd name="T43" fmla="*/ 2303 h 3714"/>
              <a:gd name="T44" fmla="*/ 2417 w 5199"/>
              <a:gd name="T45" fmla="*/ 1528 h 3714"/>
              <a:gd name="T46" fmla="*/ 1583 w 5199"/>
              <a:gd name="T47" fmla="*/ 1601 h 3714"/>
              <a:gd name="T48" fmla="*/ 1945 w 5199"/>
              <a:gd name="T49" fmla="*/ 1887 h 3714"/>
              <a:gd name="T50" fmla="*/ 1505 w 5199"/>
              <a:gd name="T51" fmla="*/ 1391 h 3714"/>
              <a:gd name="T52" fmla="*/ 3363 w 5199"/>
              <a:gd name="T53" fmla="*/ 2071 h 3714"/>
              <a:gd name="T54" fmla="*/ 2815 w 5199"/>
              <a:gd name="T55" fmla="*/ 1905 h 3714"/>
              <a:gd name="T56" fmla="*/ 3363 w 5199"/>
              <a:gd name="T57" fmla="*/ 2071 h 3714"/>
              <a:gd name="T58" fmla="*/ 2815 w 5199"/>
              <a:gd name="T59" fmla="*/ 1731 h 3714"/>
              <a:gd name="T60" fmla="*/ 3870 w 5199"/>
              <a:gd name="T61" fmla="*/ 1565 h 3714"/>
              <a:gd name="T62" fmla="*/ 3870 w 5199"/>
              <a:gd name="T63" fmla="*/ 1391 h 3714"/>
              <a:gd name="T64" fmla="*/ 2815 w 5199"/>
              <a:gd name="T65" fmla="*/ 1225 h 3714"/>
              <a:gd name="T66" fmla="*/ 3870 w 5199"/>
              <a:gd name="T67" fmla="*/ 1391 h 3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9" h="3714">
                <a:moveTo>
                  <a:pt x="4850" y="3714"/>
                </a:moveTo>
                <a:cubicBezTo>
                  <a:pt x="349" y="3714"/>
                  <a:pt x="349" y="3714"/>
                  <a:pt x="349" y="3714"/>
                </a:cubicBezTo>
                <a:cubicBezTo>
                  <a:pt x="156" y="3714"/>
                  <a:pt x="0" y="3557"/>
                  <a:pt x="0" y="3365"/>
                </a:cubicBezTo>
                <a:cubicBezTo>
                  <a:pt x="0" y="3203"/>
                  <a:pt x="0" y="3203"/>
                  <a:pt x="0" y="3203"/>
                </a:cubicBezTo>
                <a:cubicBezTo>
                  <a:pt x="376" y="3203"/>
                  <a:pt x="376" y="3203"/>
                  <a:pt x="376" y="3203"/>
                </a:cubicBezTo>
                <a:cubicBezTo>
                  <a:pt x="376" y="349"/>
                  <a:pt x="376" y="349"/>
                  <a:pt x="376" y="349"/>
                </a:cubicBezTo>
                <a:cubicBezTo>
                  <a:pt x="376" y="157"/>
                  <a:pt x="532" y="0"/>
                  <a:pt x="725" y="0"/>
                </a:cubicBezTo>
                <a:cubicBezTo>
                  <a:pt x="4474" y="0"/>
                  <a:pt x="4474" y="0"/>
                  <a:pt x="4474" y="0"/>
                </a:cubicBezTo>
                <a:cubicBezTo>
                  <a:pt x="4666" y="0"/>
                  <a:pt x="4823" y="157"/>
                  <a:pt x="4823" y="349"/>
                </a:cubicBezTo>
                <a:cubicBezTo>
                  <a:pt x="4823" y="3203"/>
                  <a:pt x="4823" y="3203"/>
                  <a:pt x="4823" y="3203"/>
                </a:cubicBezTo>
                <a:cubicBezTo>
                  <a:pt x="5199" y="3203"/>
                  <a:pt x="5199" y="3203"/>
                  <a:pt x="5199" y="3203"/>
                </a:cubicBezTo>
                <a:cubicBezTo>
                  <a:pt x="5199" y="3365"/>
                  <a:pt x="5199" y="3365"/>
                  <a:pt x="5199" y="3365"/>
                </a:cubicBezTo>
                <a:cubicBezTo>
                  <a:pt x="5199" y="3557"/>
                  <a:pt x="5042" y="3714"/>
                  <a:pt x="4850" y="3714"/>
                </a:cubicBezTo>
                <a:close/>
                <a:moveTo>
                  <a:pt x="166" y="3369"/>
                </a:moveTo>
                <a:cubicBezTo>
                  <a:pt x="168" y="3468"/>
                  <a:pt x="249" y="3548"/>
                  <a:pt x="349" y="3548"/>
                </a:cubicBezTo>
                <a:cubicBezTo>
                  <a:pt x="4850" y="3548"/>
                  <a:pt x="4850" y="3548"/>
                  <a:pt x="4850" y="3548"/>
                </a:cubicBezTo>
                <a:cubicBezTo>
                  <a:pt x="4950" y="3548"/>
                  <a:pt x="5031" y="3468"/>
                  <a:pt x="5033" y="3369"/>
                </a:cubicBezTo>
                <a:cubicBezTo>
                  <a:pt x="166" y="3369"/>
                  <a:pt x="166" y="3369"/>
                  <a:pt x="166" y="3369"/>
                </a:cubicBezTo>
                <a:close/>
                <a:moveTo>
                  <a:pt x="542" y="3203"/>
                </a:moveTo>
                <a:cubicBezTo>
                  <a:pt x="4656" y="3203"/>
                  <a:pt x="4656" y="3203"/>
                  <a:pt x="4656" y="3203"/>
                </a:cubicBezTo>
                <a:cubicBezTo>
                  <a:pt x="4656" y="349"/>
                  <a:pt x="4656" y="349"/>
                  <a:pt x="4656" y="349"/>
                </a:cubicBezTo>
                <a:cubicBezTo>
                  <a:pt x="4656" y="248"/>
                  <a:pt x="4575" y="166"/>
                  <a:pt x="4474" y="166"/>
                </a:cubicBezTo>
                <a:cubicBezTo>
                  <a:pt x="725" y="166"/>
                  <a:pt x="725" y="166"/>
                  <a:pt x="725" y="166"/>
                </a:cubicBezTo>
                <a:cubicBezTo>
                  <a:pt x="624" y="166"/>
                  <a:pt x="542" y="248"/>
                  <a:pt x="542" y="349"/>
                </a:cubicBezTo>
                <a:cubicBezTo>
                  <a:pt x="542" y="3203"/>
                  <a:pt x="542" y="3203"/>
                  <a:pt x="542" y="3203"/>
                </a:cubicBezTo>
                <a:close/>
                <a:moveTo>
                  <a:pt x="4497" y="3020"/>
                </a:moveTo>
                <a:cubicBezTo>
                  <a:pt x="702" y="3020"/>
                  <a:pt x="702" y="3020"/>
                  <a:pt x="702" y="3020"/>
                </a:cubicBezTo>
                <a:cubicBezTo>
                  <a:pt x="702" y="326"/>
                  <a:pt x="702" y="326"/>
                  <a:pt x="702" y="326"/>
                </a:cubicBezTo>
                <a:cubicBezTo>
                  <a:pt x="4497" y="326"/>
                  <a:pt x="4497" y="326"/>
                  <a:pt x="4497" y="326"/>
                </a:cubicBezTo>
                <a:cubicBezTo>
                  <a:pt x="4497" y="3020"/>
                  <a:pt x="4497" y="3020"/>
                  <a:pt x="4497" y="3020"/>
                </a:cubicBezTo>
                <a:close/>
                <a:moveTo>
                  <a:pt x="868" y="2853"/>
                </a:moveTo>
                <a:cubicBezTo>
                  <a:pt x="4330" y="2853"/>
                  <a:pt x="4330" y="2853"/>
                  <a:pt x="4330" y="2853"/>
                </a:cubicBezTo>
                <a:cubicBezTo>
                  <a:pt x="4330" y="492"/>
                  <a:pt x="4330" y="492"/>
                  <a:pt x="4330" y="492"/>
                </a:cubicBezTo>
                <a:cubicBezTo>
                  <a:pt x="868" y="492"/>
                  <a:pt x="868" y="492"/>
                  <a:pt x="868" y="492"/>
                </a:cubicBezTo>
                <a:cubicBezTo>
                  <a:pt x="868" y="2853"/>
                  <a:pt x="868" y="2853"/>
                  <a:pt x="868" y="2853"/>
                </a:cubicBezTo>
                <a:close/>
                <a:moveTo>
                  <a:pt x="2583" y="2469"/>
                </a:moveTo>
                <a:cubicBezTo>
                  <a:pt x="1339" y="2469"/>
                  <a:pt x="1339" y="2469"/>
                  <a:pt x="1339" y="2469"/>
                </a:cubicBezTo>
                <a:cubicBezTo>
                  <a:pt x="1339" y="1225"/>
                  <a:pt x="1339" y="1225"/>
                  <a:pt x="1339" y="1225"/>
                </a:cubicBezTo>
                <a:cubicBezTo>
                  <a:pt x="2434" y="1225"/>
                  <a:pt x="2434" y="1225"/>
                  <a:pt x="2434" y="1225"/>
                </a:cubicBezTo>
                <a:cubicBezTo>
                  <a:pt x="2796" y="735"/>
                  <a:pt x="2796" y="735"/>
                  <a:pt x="2796" y="735"/>
                </a:cubicBezTo>
                <a:cubicBezTo>
                  <a:pt x="2930" y="834"/>
                  <a:pt x="2930" y="834"/>
                  <a:pt x="2930" y="834"/>
                </a:cubicBezTo>
                <a:cubicBezTo>
                  <a:pt x="2583" y="1303"/>
                  <a:pt x="2583" y="1303"/>
                  <a:pt x="2583" y="1303"/>
                </a:cubicBezTo>
                <a:cubicBezTo>
                  <a:pt x="2583" y="2469"/>
                  <a:pt x="2583" y="2469"/>
                  <a:pt x="2583" y="2469"/>
                </a:cubicBezTo>
                <a:close/>
                <a:moveTo>
                  <a:pt x="1505" y="2303"/>
                </a:moveTo>
                <a:cubicBezTo>
                  <a:pt x="2417" y="2303"/>
                  <a:pt x="2417" y="2303"/>
                  <a:pt x="2417" y="2303"/>
                </a:cubicBezTo>
                <a:cubicBezTo>
                  <a:pt x="2417" y="1528"/>
                  <a:pt x="2417" y="1528"/>
                  <a:pt x="2417" y="1528"/>
                </a:cubicBezTo>
                <a:cubicBezTo>
                  <a:pt x="1929" y="2187"/>
                  <a:pt x="1929" y="2187"/>
                  <a:pt x="1929" y="2187"/>
                </a:cubicBezTo>
                <a:cubicBezTo>
                  <a:pt x="1583" y="1601"/>
                  <a:pt x="1583" y="1601"/>
                  <a:pt x="1583" y="1601"/>
                </a:cubicBezTo>
                <a:cubicBezTo>
                  <a:pt x="1726" y="1517"/>
                  <a:pt x="1726" y="1517"/>
                  <a:pt x="1726" y="1517"/>
                </a:cubicBezTo>
                <a:cubicBezTo>
                  <a:pt x="1945" y="1887"/>
                  <a:pt x="1945" y="1887"/>
                  <a:pt x="1945" y="1887"/>
                </a:cubicBezTo>
                <a:cubicBezTo>
                  <a:pt x="2311" y="1391"/>
                  <a:pt x="2311" y="1391"/>
                  <a:pt x="2311" y="1391"/>
                </a:cubicBezTo>
                <a:cubicBezTo>
                  <a:pt x="1505" y="1391"/>
                  <a:pt x="1505" y="1391"/>
                  <a:pt x="1505" y="1391"/>
                </a:cubicBezTo>
                <a:cubicBezTo>
                  <a:pt x="1505" y="2303"/>
                  <a:pt x="1505" y="2303"/>
                  <a:pt x="1505" y="2303"/>
                </a:cubicBezTo>
                <a:close/>
                <a:moveTo>
                  <a:pt x="3363" y="2071"/>
                </a:moveTo>
                <a:cubicBezTo>
                  <a:pt x="2815" y="2071"/>
                  <a:pt x="2815" y="2071"/>
                  <a:pt x="2815" y="2071"/>
                </a:cubicBezTo>
                <a:cubicBezTo>
                  <a:pt x="2815" y="1905"/>
                  <a:pt x="2815" y="1905"/>
                  <a:pt x="2815" y="1905"/>
                </a:cubicBezTo>
                <a:cubicBezTo>
                  <a:pt x="3363" y="1905"/>
                  <a:pt x="3363" y="1905"/>
                  <a:pt x="3363" y="1905"/>
                </a:cubicBezTo>
                <a:cubicBezTo>
                  <a:pt x="3363" y="2071"/>
                  <a:pt x="3363" y="2071"/>
                  <a:pt x="3363" y="2071"/>
                </a:cubicBezTo>
                <a:close/>
                <a:moveTo>
                  <a:pt x="3870" y="1731"/>
                </a:moveTo>
                <a:cubicBezTo>
                  <a:pt x="2815" y="1731"/>
                  <a:pt x="2815" y="1731"/>
                  <a:pt x="2815" y="1731"/>
                </a:cubicBezTo>
                <a:cubicBezTo>
                  <a:pt x="2815" y="1565"/>
                  <a:pt x="2815" y="1565"/>
                  <a:pt x="2815" y="1565"/>
                </a:cubicBezTo>
                <a:cubicBezTo>
                  <a:pt x="3870" y="1565"/>
                  <a:pt x="3870" y="1565"/>
                  <a:pt x="3870" y="1565"/>
                </a:cubicBezTo>
                <a:cubicBezTo>
                  <a:pt x="3870" y="1731"/>
                  <a:pt x="3870" y="1731"/>
                  <a:pt x="3870" y="1731"/>
                </a:cubicBezTo>
                <a:close/>
                <a:moveTo>
                  <a:pt x="3870" y="1391"/>
                </a:moveTo>
                <a:cubicBezTo>
                  <a:pt x="2815" y="1391"/>
                  <a:pt x="2815" y="1391"/>
                  <a:pt x="2815" y="1391"/>
                </a:cubicBezTo>
                <a:cubicBezTo>
                  <a:pt x="2815" y="1225"/>
                  <a:pt x="2815" y="1225"/>
                  <a:pt x="2815" y="1225"/>
                </a:cubicBezTo>
                <a:cubicBezTo>
                  <a:pt x="3870" y="1225"/>
                  <a:pt x="3870" y="1225"/>
                  <a:pt x="3870" y="1225"/>
                </a:cubicBezTo>
                <a:cubicBezTo>
                  <a:pt x="3870" y="1391"/>
                  <a:pt x="3870" y="1391"/>
                  <a:pt x="3870" y="139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18" name="Freeform 13">
            <a:extLst>
              <a:ext uri="{FF2B5EF4-FFF2-40B4-BE49-F238E27FC236}">
                <a16:creationId xmlns:a16="http://schemas.microsoft.com/office/drawing/2014/main" id="{58867169-DB44-4DDA-A4F7-93FCE46950FC}"/>
              </a:ext>
            </a:extLst>
          </p:cNvPr>
          <p:cNvSpPr>
            <a:spLocks noChangeAspect="1" noEditPoints="1"/>
          </p:cNvSpPr>
          <p:nvPr/>
        </p:nvSpPr>
        <p:spPr bwMode="auto">
          <a:xfrm>
            <a:off x="4341197" y="3384274"/>
            <a:ext cx="461606" cy="392532"/>
          </a:xfrm>
          <a:custGeom>
            <a:avLst/>
            <a:gdLst>
              <a:gd name="T0" fmla="*/ 412 w 5168"/>
              <a:gd name="T1" fmla="*/ 3498 h 4397"/>
              <a:gd name="T2" fmla="*/ 772 w 5168"/>
              <a:gd name="T3" fmla="*/ 2886 h 4397"/>
              <a:gd name="T4" fmla="*/ 1972 w 5168"/>
              <a:gd name="T5" fmla="*/ 1162 h 4397"/>
              <a:gd name="T6" fmla="*/ 2837 w 5168"/>
              <a:gd name="T7" fmla="*/ 1004 h 4397"/>
              <a:gd name="T8" fmla="*/ 2850 w 5168"/>
              <a:gd name="T9" fmla="*/ 1014 h 4397"/>
              <a:gd name="T10" fmla="*/ 3914 w 5168"/>
              <a:gd name="T11" fmla="*/ 0 h 4397"/>
              <a:gd name="T12" fmla="*/ 3390 w 5168"/>
              <a:gd name="T13" fmla="*/ 1494 h 4397"/>
              <a:gd name="T14" fmla="*/ 3883 w 5168"/>
              <a:gd name="T15" fmla="*/ 1934 h 4397"/>
              <a:gd name="T16" fmla="*/ 5168 w 5168"/>
              <a:gd name="T17" fmla="*/ 2148 h 4397"/>
              <a:gd name="T18" fmla="*/ 4345 w 5168"/>
              <a:gd name="T19" fmla="*/ 3661 h 4397"/>
              <a:gd name="T20" fmla="*/ 4164 w 5168"/>
              <a:gd name="T21" fmla="*/ 3730 h 4397"/>
              <a:gd name="T22" fmla="*/ 2589 w 5168"/>
              <a:gd name="T23" fmla="*/ 3795 h 4397"/>
              <a:gd name="T24" fmla="*/ 1564 w 5168"/>
              <a:gd name="T25" fmla="*/ 3661 h 4397"/>
              <a:gd name="T26" fmla="*/ 899 w 5168"/>
              <a:gd name="T27" fmla="*/ 3985 h 4397"/>
              <a:gd name="T28" fmla="*/ 576 w 5168"/>
              <a:gd name="T29" fmla="*/ 3612 h 4397"/>
              <a:gd name="T30" fmla="*/ 785 w 5168"/>
              <a:gd name="T31" fmla="*/ 3821 h 4397"/>
              <a:gd name="T32" fmla="*/ 1193 w 5168"/>
              <a:gd name="T33" fmla="*/ 3290 h 4397"/>
              <a:gd name="T34" fmla="*/ 1564 w 5168"/>
              <a:gd name="T35" fmla="*/ 2919 h 4397"/>
              <a:gd name="T36" fmla="*/ 4123 w 5168"/>
              <a:gd name="T37" fmla="*/ 488 h 4397"/>
              <a:gd name="T38" fmla="*/ 576 w 5168"/>
              <a:gd name="T39" fmla="*/ 3612 h 4397"/>
              <a:gd name="T40" fmla="*/ 1441 w 5168"/>
              <a:gd name="T41" fmla="*/ 3167 h 4397"/>
              <a:gd name="T42" fmla="*/ 1564 w 5168"/>
              <a:gd name="T43" fmla="*/ 3464 h 4397"/>
              <a:gd name="T44" fmla="*/ 2660 w 5168"/>
              <a:gd name="T45" fmla="*/ 3612 h 4397"/>
              <a:gd name="T46" fmla="*/ 4075 w 5168"/>
              <a:gd name="T47" fmla="*/ 3555 h 4397"/>
              <a:gd name="T48" fmla="*/ 4345 w 5168"/>
              <a:gd name="T49" fmla="*/ 3464 h 4397"/>
              <a:gd name="T50" fmla="*/ 4971 w 5168"/>
              <a:gd name="T51" fmla="*/ 2345 h 4397"/>
              <a:gd name="T52" fmla="*/ 3768 w 5168"/>
              <a:gd name="T53" fmla="*/ 2094 h 4397"/>
              <a:gd name="T54" fmla="*/ 3251 w 5168"/>
              <a:gd name="T55" fmla="*/ 1633 h 4397"/>
              <a:gd name="T56" fmla="*/ 2559 w 5168"/>
              <a:gd name="T57" fmla="*/ 2326 h 4397"/>
              <a:gd name="T58" fmla="*/ 2712 w 5168"/>
              <a:gd name="T59" fmla="*/ 2485 h 4397"/>
              <a:gd name="T60" fmla="*/ 2786 w 5168"/>
              <a:gd name="T61" fmla="*/ 2869 h 4397"/>
              <a:gd name="T62" fmla="*/ 2612 w 5168"/>
              <a:gd name="T63" fmla="*/ 3052 h 4397"/>
              <a:gd name="T64" fmla="*/ 1564 w 5168"/>
              <a:gd name="T65" fmla="*/ 3116 h 4397"/>
              <a:gd name="T66" fmla="*/ 2325 w 5168"/>
              <a:gd name="T67" fmla="*/ 2919 h 4397"/>
              <a:gd name="T68" fmla="*/ 2573 w 5168"/>
              <a:gd name="T69" fmla="*/ 2840 h 4397"/>
              <a:gd name="T70" fmla="*/ 2608 w 5168"/>
              <a:gd name="T71" fmla="*/ 2699 h 4397"/>
              <a:gd name="T72" fmla="*/ 2525 w 5168"/>
              <a:gd name="T73" fmla="*/ 2570 h 4397"/>
              <a:gd name="T74" fmla="*/ 2419 w 5168"/>
              <a:gd name="T75" fmla="*/ 2466 h 4397"/>
              <a:gd name="T76" fmla="*/ 2509 w 5168"/>
              <a:gd name="T77" fmla="*/ 1089 h 4397"/>
              <a:gd name="T78" fmla="*/ 2112 w 5168"/>
              <a:gd name="T79" fmla="*/ 1301 h 4397"/>
              <a:gd name="T80" fmla="*/ 911 w 5168"/>
              <a:gd name="T81" fmla="*/ 2747 h 4397"/>
              <a:gd name="T82" fmla="*/ 1035 w 5168"/>
              <a:gd name="T83" fmla="*/ 2798 h 4397"/>
              <a:gd name="T84" fmla="*/ 1158 w 5168"/>
              <a:gd name="T85" fmla="*/ 2747 h 4397"/>
              <a:gd name="T86" fmla="*/ 2735 w 5168"/>
              <a:gd name="T87" fmla="*/ 1175 h 4397"/>
              <a:gd name="T88" fmla="*/ 2509 w 5168"/>
              <a:gd name="T89" fmla="*/ 1089 h 4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8" h="4397">
                <a:moveTo>
                  <a:pt x="0" y="4397"/>
                </a:moveTo>
                <a:cubicBezTo>
                  <a:pt x="412" y="3498"/>
                  <a:pt x="412" y="3498"/>
                  <a:pt x="412" y="3498"/>
                </a:cubicBezTo>
                <a:cubicBezTo>
                  <a:pt x="930" y="2980"/>
                  <a:pt x="930" y="2980"/>
                  <a:pt x="930" y="2980"/>
                </a:cubicBezTo>
                <a:cubicBezTo>
                  <a:pt x="871" y="2963"/>
                  <a:pt x="817" y="2931"/>
                  <a:pt x="772" y="2886"/>
                </a:cubicBezTo>
                <a:cubicBezTo>
                  <a:pt x="628" y="2742"/>
                  <a:pt x="628" y="2506"/>
                  <a:pt x="772" y="2362"/>
                </a:cubicBezTo>
                <a:cubicBezTo>
                  <a:pt x="1972" y="1162"/>
                  <a:pt x="1972" y="1162"/>
                  <a:pt x="1972" y="1162"/>
                </a:cubicBezTo>
                <a:cubicBezTo>
                  <a:pt x="2137" y="997"/>
                  <a:pt x="2304" y="907"/>
                  <a:pt x="2467" y="894"/>
                </a:cubicBezTo>
                <a:cubicBezTo>
                  <a:pt x="2598" y="884"/>
                  <a:pt x="2719" y="920"/>
                  <a:pt x="2837" y="1004"/>
                </a:cubicBezTo>
                <a:cubicBezTo>
                  <a:pt x="2844" y="1009"/>
                  <a:pt x="2844" y="1009"/>
                  <a:pt x="2844" y="1009"/>
                </a:cubicBezTo>
                <a:cubicBezTo>
                  <a:pt x="2850" y="1014"/>
                  <a:pt x="2850" y="1014"/>
                  <a:pt x="2850" y="1014"/>
                </a:cubicBezTo>
                <a:cubicBezTo>
                  <a:pt x="2852" y="1015"/>
                  <a:pt x="2860" y="1023"/>
                  <a:pt x="2875" y="1035"/>
                </a:cubicBezTo>
                <a:cubicBezTo>
                  <a:pt x="3914" y="0"/>
                  <a:pt x="3914" y="0"/>
                  <a:pt x="3914" y="0"/>
                </a:cubicBezTo>
                <a:cubicBezTo>
                  <a:pt x="4401" y="488"/>
                  <a:pt x="4401" y="488"/>
                  <a:pt x="4401" y="488"/>
                </a:cubicBezTo>
                <a:cubicBezTo>
                  <a:pt x="3390" y="1494"/>
                  <a:pt x="3390" y="1494"/>
                  <a:pt x="3390" y="1494"/>
                </a:cubicBezTo>
                <a:cubicBezTo>
                  <a:pt x="3398" y="1502"/>
                  <a:pt x="3398" y="1502"/>
                  <a:pt x="3398" y="1502"/>
                </a:cubicBezTo>
                <a:cubicBezTo>
                  <a:pt x="3552" y="1655"/>
                  <a:pt x="3716" y="1814"/>
                  <a:pt x="3883" y="1934"/>
                </a:cubicBezTo>
                <a:cubicBezTo>
                  <a:pt x="4083" y="2078"/>
                  <a:pt x="4265" y="2148"/>
                  <a:pt x="4439" y="2148"/>
                </a:cubicBezTo>
                <a:cubicBezTo>
                  <a:pt x="5168" y="2148"/>
                  <a:pt x="5168" y="2148"/>
                  <a:pt x="5168" y="2148"/>
                </a:cubicBezTo>
                <a:cubicBezTo>
                  <a:pt x="5168" y="3661"/>
                  <a:pt x="5168" y="3661"/>
                  <a:pt x="5168" y="3661"/>
                </a:cubicBezTo>
                <a:cubicBezTo>
                  <a:pt x="4345" y="3661"/>
                  <a:pt x="4345" y="3661"/>
                  <a:pt x="4345" y="3661"/>
                </a:cubicBezTo>
                <a:cubicBezTo>
                  <a:pt x="4299" y="3661"/>
                  <a:pt x="4240" y="3691"/>
                  <a:pt x="4165" y="3730"/>
                </a:cubicBezTo>
                <a:cubicBezTo>
                  <a:pt x="4164" y="3730"/>
                  <a:pt x="4164" y="3730"/>
                  <a:pt x="4164" y="3730"/>
                </a:cubicBezTo>
                <a:cubicBezTo>
                  <a:pt x="3990" y="3818"/>
                  <a:pt x="3751" y="3940"/>
                  <a:pt x="3297" y="3940"/>
                </a:cubicBezTo>
                <a:cubicBezTo>
                  <a:pt x="2960" y="3940"/>
                  <a:pt x="2763" y="3863"/>
                  <a:pt x="2589" y="3795"/>
                </a:cubicBezTo>
                <a:cubicBezTo>
                  <a:pt x="2404" y="3723"/>
                  <a:pt x="2244" y="3661"/>
                  <a:pt x="1927" y="3661"/>
                </a:cubicBezTo>
                <a:cubicBezTo>
                  <a:pt x="1564" y="3661"/>
                  <a:pt x="1564" y="3661"/>
                  <a:pt x="1564" y="3661"/>
                </a:cubicBezTo>
                <a:cubicBezTo>
                  <a:pt x="1469" y="3661"/>
                  <a:pt x="1383" y="3625"/>
                  <a:pt x="1317" y="3567"/>
                </a:cubicBezTo>
                <a:cubicBezTo>
                  <a:pt x="899" y="3985"/>
                  <a:pt x="899" y="3985"/>
                  <a:pt x="899" y="3985"/>
                </a:cubicBezTo>
                <a:cubicBezTo>
                  <a:pt x="0" y="4397"/>
                  <a:pt x="0" y="4397"/>
                  <a:pt x="0" y="4397"/>
                </a:cubicBezTo>
                <a:close/>
                <a:moveTo>
                  <a:pt x="576" y="3612"/>
                </a:moveTo>
                <a:cubicBezTo>
                  <a:pt x="400" y="3998"/>
                  <a:pt x="400" y="3998"/>
                  <a:pt x="400" y="3998"/>
                </a:cubicBezTo>
                <a:cubicBezTo>
                  <a:pt x="785" y="3821"/>
                  <a:pt x="785" y="3821"/>
                  <a:pt x="785" y="3821"/>
                </a:cubicBezTo>
                <a:cubicBezTo>
                  <a:pt x="1209" y="3397"/>
                  <a:pt x="1209" y="3397"/>
                  <a:pt x="1209" y="3397"/>
                </a:cubicBezTo>
                <a:cubicBezTo>
                  <a:pt x="1198" y="3363"/>
                  <a:pt x="1193" y="3327"/>
                  <a:pt x="1193" y="3290"/>
                </a:cubicBezTo>
                <a:cubicBezTo>
                  <a:pt x="1193" y="3191"/>
                  <a:pt x="1232" y="3098"/>
                  <a:pt x="1302" y="3028"/>
                </a:cubicBezTo>
                <a:cubicBezTo>
                  <a:pt x="1372" y="2958"/>
                  <a:pt x="1465" y="2919"/>
                  <a:pt x="1564" y="2919"/>
                </a:cubicBezTo>
                <a:cubicBezTo>
                  <a:pt x="1687" y="2919"/>
                  <a:pt x="1687" y="2919"/>
                  <a:pt x="1687" y="2919"/>
                </a:cubicBezTo>
                <a:cubicBezTo>
                  <a:pt x="4123" y="488"/>
                  <a:pt x="4123" y="488"/>
                  <a:pt x="4123" y="488"/>
                </a:cubicBezTo>
                <a:cubicBezTo>
                  <a:pt x="3914" y="278"/>
                  <a:pt x="3914" y="278"/>
                  <a:pt x="3914" y="278"/>
                </a:cubicBezTo>
                <a:cubicBezTo>
                  <a:pt x="576" y="3612"/>
                  <a:pt x="576" y="3612"/>
                  <a:pt x="576" y="3612"/>
                </a:cubicBezTo>
                <a:close/>
                <a:moveTo>
                  <a:pt x="1564" y="3116"/>
                </a:moveTo>
                <a:cubicBezTo>
                  <a:pt x="1517" y="3116"/>
                  <a:pt x="1474" y="3134"/>
                  <a:pt x="1441" y="3167"/>
                </a:cubicBezTo>
                <a:cubicBezTo>
                  <a:pt x="1408" y="3200"/>
                  <a:pt x="1390" y="3244"/>
                  <a:pt x="1390" y="3290"/>
                </a:cubicBezTo>
                <a:cubicBezTo>
                  <a:pt x="1390" y="3386"/>
                  <a:pt x="1468" y="3464"/>
                  <a:pt x="1564" y="3464"/>
                </a:cubicBezTo>
                <a:cubicBezTo>
                  <a:pt x="1927" y="3464"/>
                  <a:pt x="1927" y="3464"/>
                  <a:pt x="1927" y="3464"/>
                </a:cubicBezTo>
                <a:cubicBezTo>
                  <a:pt x="2281" y="3464"/>
                  <a:pt x="2474" y="3540"/>
                  <a:pt x="2660" y="3612"/>
                </a:cubicBezTo>
                <a:cubicBezTo>
                  <a:pt x="2833" y="3680"/>
                  <a:pt x="2997" y="3743"/>
                  <a:pt x="3297" y="3743"/>
                </a:cubicBezTo>
                <a:cubicBezTo>
                  <a:pt x="3704" y="3743"/>
                  <a:pt x="3918" y="3634"/>
                  <a:pt x="4075" y="3555"/>
                </a:cubicBezTo>
                <a:cubicBezTo>
                  <a:pt x="4075" y="3554"/>
                  <a:pt x="4075" y="3554"/>
                  <a:pt x="4075" y="3554"/>
                </a:cubicBezTo>
                <a:cubicBezTo>
                  <a:pt x="4170" y="3506"/>
                  <a:pt x="4252" y="3464"/>
                  <a:pt x="4345" y="3464"/>
                </a:cubicBezTo>
                <a:cubicBezTo>
                  <a:pt x="4971" y="3464"/>
                  <a:pt x="4971" y="3464"/>
                  <a:pt x="4971" y="3464"/>
                </a:cubicBezTo>
                <a:cubicBezTo>
                  <a:pt x="4971" y="2345"/>
                  <a:pt x="4971" y="2345"/>
                  <a:pt x="4971" y="2345"/>
                </a:cubicBezTo>
                <a:cubicBezTo>
                  <a:pt x="4439" y="2345"/>
                  <a:pt x="4439" y="2345"/>
                  <a:pt x="4439" y="2345"/>
                </a:cubicBezTo>
                <a:cubicBezTo>
                  <a:pt x="4223" y="2345"/>
                  <a:pt x="4003" y="2263"/>
                  <a:pt x="3768" y="2094"/>
                </a:cubicBezTo>
                <a:cubicBezTo>
                  <a:pt x="3590" y="1966"/>
                  <a:pt x="3419" y="1800"/>
                  <a:pt x="3259" y="1641"/>
                </a:cubicBezTo>
                <a:cubicBezTo>
                  <a:pt x="3251" y="1633"/>
                  <a:pt x="3251" y="1633"/>
                  <a:pt x="3251" y="1633"/>
                </a:cubicBezTo>
                <a:cubicBezTo>
                  <a:pt x="2559" y="2326"/>
                  <a:pt x="2559" y="2326"/>
                  <a:pt x="2559" y="2326"/>
                </a:cubicBezTo>
                <a:cubicBezTo>
                  <a:pt x="2559" y="2326"/>
                  <a:pt x="2559" y="2326"/>
                  <a:pt x="2559" y="2326"/>
                </a:cubicBezTo>
                <a:cubicBezTo>
                  <a:pt x="2664" y="2431"/>
                  <a:pt x="2664" y="2431"/>
                  <a:pt x="2664" y="2431"/>
                </a:cubicBezTo>
                <a:cubicBezTo>
                  <a:pt x="2682" y="2449"/>
                  <a:pt x="2698" y="2467"/>
                  <a:pt x="2712" y="2485"/>
                </a:cubicBezTo>
                <a:cubicBezTo>
                  <a:pt x="2753" y="2536"/>
                  <a:pt x="2781" y="2589"/>
                  <a:pt x="2797" y="2645"/>
                </a:cubicBezTo>
                <a:cubicBezTo>
                  <a:pt x="2819" y="2721"/>
                  <a:pt x="2815" y="2799"/>
                  <a:pt x="2786" y="2869"/>
                </a:cubicBezTo>
                <a:cubicBezTo>
                  <a:pt x="2769" y="2910"/>
                  <a:pt x="2744" y="2947"/>
                  <a:pt x="2711" y="2979"/>
                </a:cubicBezTo>
                <a:cubicBezTo>
                  <a:pt x="2683" y="3008"/>
                  <a:pt x="2650" y="3032"/>
                  <a:pt x="2612" y="3052"/>
                </a:cubicBezTo>
                <a:cubicBezTo>
                  <a:pt x="2532" y="3094"/>
                  <a:pt x="2435" y="3116"/>
                  <a:pt x="2325" y="3116"/>
                </a:cubicBezTo>
                <a:cubicBezTo>
                  <a:pt x="1564" y="3116"/>
                  <a:pt x="1564" y="3116"/>
                  <a:pt x="1564" y="3116"/>
                </a:cubicBezTo>
                <a:close/>
                <a:moveTo>
                  <a:pt x="1965" y="2919"/>
                </a:moveTo>
                <a:cubicBezTo>
                  <a:pt x="2325" y="2919"/>
                  <a:pt x="2325" y="2919"/>
                  <a:pt x="2325" y="2919"/>
                </a:cubicBezTo>
                <a:cubicBezTo>
                  <a:pt x="2403" y="2919"/>
                  <a:pt x="2468" y="2905"/>
                  <a:pt x="2520" y="2878"/>
                </a:cubicBezTo>
                <a:cubicBezTo>
                  <a:pt x="2541" y="2867"/>
                  <a:pt x="2558" y="2855"/>
                  <a:pt x="2573" y="2840"/>
                </a:cubicBezTo>
                <a:cubicBezTo>
                  <a:pt x="2587" y="2826"/>
                  <a:pt x="2597" y="2811"/>
                  <a:pt x="2604" y="2794"/>
                </a:cubicBezTo>
                <a:cubicBezTo>
                  <a:pt x="2616" y="2765"/>
                  <a:pt x="2617" y="2732"/>
                  <a:pt x="2608" y="2699"/>
                </a:cubicBezTo>
                <a:cubicBezTo>
                  <a:pt x="2599" y="2668"/>
                  <a:pt x="2582" y="2637"/>
                  <a:pt x="2558" y="2607"/>
                </a:cubicBezTo>
                <a:cubicBezTo>
                  <a:pt x="2548" y="2594"/>
                  <a:pt x="2537" y="2582"/>
                  <a:pt x="2525" y="2570"/>
                </a:cubicBezTo>
                <a:cubicBezTo>
                  <a:pt x="2428" y="2472"/>
                  <a:pt x="2428" y="2472"/>
                  <a:pt x="2428" y="2472"/>
                </a:cubicBezTo>
                <a:cubicBezTo>
                  <a:pt x="2425" y="2470"/>
                  <a:pt x="2422" y="2468"/>
                  <a:pt x="2419" y="2466"/>
                </a:cubicBezTo>
                <a:cubicBezTo>
                  <a:pt x="1965" y="2919"/>
                  <a:pt x="1965" y="2919"/>
                  <a:pt x="1965" y="2919"/>
                </a:cubicBezTo>
                <a:close/>
                <a:moveTo>
                  <a:pt x="2509" y="1089"/>
                </a:moveTo>
                <a:cubicBezTo>
                  <a:pt x="2500" y="1089"/>
                  <a:pt x="2491" y="1090"/>
                  <a:pt x="2482" y="1090"/>
                </a:cubicBezTo>
                <a:cubicBezTo>
                  <a:pt x="2367" y="1099"/>
                  <a:pt x="2242" y="1170"/>
                  <a:pt x="2112" y="1301"/>
                </a:cubicBezTo>
                <a:cubicBezTo>
                  <a:pt x="911" y="2501"/>
                  <a:pt x="911" y="2501"/>
                  <a:pt x="911" y="2501"/>
                </a:cubicBezTo>
                <a:cubicBezTo>
                  <a:pt x="844" y="2569"/>
                  <a:pt x="844" y="2679"/>
                  <a:pt x="911" y="2747"/>
                </a:cubicBezTo>
                <a:cubicBezTo>
                  <a:pt x="944" y="2780"/>
                  <a:pt x="988" y="2798"/>
                  <a:pt x="1035" y="2798"/>
                </a:cubicBezTo>
                <a:cubicBezTo>
                  <a:pt x="1035" y="2798"/>
                  <a:pt x="1035" y="2798"/>
                  <a:pt x="1035" y="2798"/>
                </a:cubicBezTo>
                <a:cubicBezTo>
                  <a:pt x="1081" y="2798"/>
                  <a:pt x="1125" y="2780"/>
                  <a:pt x="1158" y="2747"/>
                </a:cubicBezTo>
                <a:cubicBezTo>
                  <a:pt x="1158" y="2747"/>
                  <a:pt x="1158" y="2747"/>
                  <a:pt x="1158" y="2747"/>
                </a:cubicBezTo>
                <a:cubicBezTo>
                  <a:pt x="1158" y="2746"/>
                  <a:pt x="1184" y="2721"/>
                  <a:pt x="1230" y="2681"/>
                </a:cubicBezTo>
                <a:cubicBezTo>
                  <a:pt x="2735" y="1175"/>
                  <a:pt x="2735" y="1175"/>
                  <a:pt x="2735" y="1175"/>
                </a:cubicBezTo>
                <a:cubicBezTo>
                  <a:pt x="2729" y="1169"/>
                  <a:pt x="2725" y="1166"/>
                  <a:pt x="2723" y="1165"/>
                </a:cubicBezTo>
                <a:cubicBezTo>
                  <a:pt x="2652" y="1114"/>
                  <a:pt x="2583" y="1089"/>
                  <a:pt x="2509" y="1089"/>
                </a:cubicBezTo>
                <a:close/>
              </a:path>
            </a:pathLst>
          </a:custGeom>
          <a:solidFill>
            <a:schemeClr val="accent2"/>
          </a:solidFill>
          <a:ln>
            <a:no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grpSp>
        <p:nvGrpSpPr>
          <p:cNvPr id="27" name="Group 26">
            <a:extLst>
              <a:ext uri="{FF2B5EF4-FFF2-40B4-BE49-F238E27FC236}">
                <a16:creationId xmlns:a16="http://schemas.microsoft.com/office/drawing/2014/main" id="{522C99DB-BC98-6942-8A98-0EDDCB3CD9BC}"/>
              </a:ext>
            </a:extLst>
          </p:cNvPr>
          <p:cNvGrpSpPr/>
          <p:nvPr/>
        </p:nvGrpSpPr>
        <p:grpSpPr>
          <a:xfrm>
            <a:off x="1485245" y="3310809"/>
            <a:ext cx="504406" cy="492908"/>
            <a:chOff x="8618538" y="749300"/>
            <a:chExt cx="557212" cy="544513"/>
          </a:xfrm>
          <a:solidFill>
            <a:schemeClr val="accent2"/>
          </a:solidFill>
        </p:grpSpPr>
        <p:sp>
          <p:nvSpPr>
            <p:cNvPr id="28" name="Freeform 33">
              <a:extLst>
                <a:ext uri="{FF2B5EF4-FFF2-40B4-BE49-F238E27FC236}">
                  <a16:creationId xmlns:a16="http://schemas.microsoft.com/office/drawing/2014/main" id="{63C3347F-92C1-FB4F-BF6E-2E774EF6B21C}"/>
                </a:ext>
              </a:extLst>
            </p:cNvPr>
            <p:cNvSpPr>
              <a:spLocks noEditPoints="1"/>
            </p:cNvSpPr>
            <p:nvPr/>
          </p:nvSpPr>
          <p:spPr bwMode="auto">
            <a:xfrm>
              <a:off x="8842375" y="808038"/>
              <a:ext cx="109537" cy="101600"/>
            </a:xfrm>
            <a:custGeom>
              <a:avLst/>
              <a:gdLst>
                <a:gd name="T0" fmla="*/ 98 w 196"/>
                <a:gd name="T1" fmla="*/ 179 h 179"/>
                <a:gd name="T2" fmla="*/ 161 w 196"/>
                <a:gd name="T3" fmla="*/ 153 h 179"/>
                <a:gd name="T4" fmla="*/ 161 w 196"/>
                <a:gd name="T5" fmla="*/ 153 h 179"/>
                <a:gd name="T6" fmla="*/ 161 w 196"/>
                <a:gd name="T7" fmla="*/ 26 h 179"/>
                <a:gd name="T8" fmla="*/ 98 w 196"/>
                <a:gd name="T9" fmla="*/ 0 h 179"/>
                <a:gd name="T10" fmla="*/ 35 w 196"/>
                <a:gd name="T11" fmla="*/ 26 h 179"/>
                <a:gd name="T12" fmla="*/ 35 w 196"/>
                <a:gd name="T13" fmla="*/ 153 h 179"/>
                <a:gd name="T14" fmla="*/ 98 w 196"/>
                <a:gd name="T15" fmla="*/ 179 h 179"/>
                <a:gd name="T16" fmla="*/ 65 w 196"/>
                <a:gd name="T17" fmla="*/ 57 h 179"/>
                <a:gd name="T18" fmla="*/ 98 w 196"/>
                <a:gd name="T19" fmla="*/ 43 h 179"/>
                <a:gd name="T20" fmla="*/ 130 w 196"/>
                <a:gd name="T21" fmla="*/ 57 h 179"/>
                <a:gd name="T22" fmla="*/ 130 w 196"/>
                <a:gd name="T23" fmla="*/ 122 h 179"/>
                <a:gd name="T24" fmla="*/ 65 w 196"/>
                <a:gd name="T25" fmla="*/ 122 h 179"/>
                <a:gd name="T26" fmla="*/ 65 w 196"/>
                <a:gd name="T2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179">
                  <a:moveTo>
                    <a:pt x="98" y="179"/>
                  </a:moveTo>
                  <a:cubicBezTo>
                    <a:pt x="121" y="179"/>
                    <a:pt x="144" y="170"/>
                    <a:pt x="161" y="153"/>
                  </a:cubicBezTo>
                  <a:cubicBezTo>
                    <a:pt x="161" y="153"/>
                    <a:pt x="161" y="153"/>
                    <a:pt x="161" y="153"/>
                  </a:cubicBezTo>
                  <a:cubicBezTo>
                    <a:pt x="196" y="118"/>
                    <a:pt x="196" y="61"/>
                    <a:pt x="161" y="26"/>
                  </a:cubicBezTo>
                  <a:cubicBezTo>
                    <a:pt x="144" y="9"/>
                    <a:pt x="122" y="0"/>
                    <a:pt x="98" y="0"/>
                  </a:cubicBezTo>
                  <a:cubicBezTo>
                    <a:pt x="74" y="0"/>
                    <a:pt x="51" y="9"/>
                    <a:pt x="35" y="26"/>
                  </a:cubicBezTo>
                  <a:cubicBezTo>
                    <a:pt x="0" y="61"/>
                    <a:pt x="0" y="118"/>
                    <a:pt x="35" y="153"/>
                  </a:cubicBezTo>
                  <a:cubicBezTo>
                    <a:pt x="52" y="170"/>
                    <a:pt x="75" y="179"/>
                    <a:pt x="98" y="179"/>
                  </a:cubicBezTo>
                  <a:close/>
                  <a:moveTo>
                    <a:pt x="65" y="57"/>
                  </a:moveTo>
                  <a:cubicBezTo>
                    <a:pt x="74" y="48"/>
                    <a:pt x="85" y="43"/>
                    <a:pt x="98" y="43"/>
                  </a:cubicBezTo>
                  <a:cubicBezTo>
                    <a:pt x="110" y="43"/>
                    <a:pt x="122" y="48"/>
                    <a:pt x="130" y="57"/>
                  </a:cubicBezTo>
                  <a:cubicBezTo>
                    <a:pt x="148" y="75"/>
                    <a:pt x="148" y="104"/>
                    <a:pt x="130" y="122"/>
                  </a:cubicBezTo>
                  <a:cubicBezTo>
                    <a:pt x="112" y="140"/>
                    <a:pt x="83" y="140"/>
                    <a:pt x="65" y="122"/>
                  </a:cubicBezTo>
                  <a:cubicBezTo>
                    <a:pt x="47" y="104"/>
                    <a:pt x="47" y="75"/>
                    <a:pt x="6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29" name="Freeform 34">
              <a:extLst>
                <a:ext uri="{FF2B5EF4-FFF2-40B4-BE49-F238E27FC236}">
                  <a16:creationId xmlns:a16="http://schemas.microsoft.com/office/drawing/2014/main" id="{7930EBE2-0FF8-894A-B90C-A0631D73ECFC}"/>
                </a:ext>
              </a:extLst>
            </p:cNvPr>
            <p:cNvSpPr>
              <a:spLocks noEditPoints="1"/>
            </p:cNvSpPr>
            <p:nvPr/>
          </p:nvSpPr>
          <p:spPr bwMode="auto">
            <a:xfrm>
              <a:off x="8845550" y="1143000"/>
              <a:ext cx="101600" cy="104775"/>
            </a:xfrm>
            <a:custGeom>
              <a:avLst/>
              <a:gdLst>
                <a:gd name="T0" fmla="*/ 27 w 179"/>
                <a:gd name="T1" fmla="*/ 35 h 188"/>
                <a:gd name="T2" fmla="*/ 0 w 179"/>
                <a:gd name="T3" fmla="*/ 98 h 188"/>
                <a:gd name="T4" fmla="*/ 27 w 179"/>
                <a:gd name="T5" fmla="*/ 161 h 188"/>
                <a:gd name="T6" fmla="*/ 90 w 179"/>
                <a:gd name="T7" fmla="*/ 188 h 188"/>
                <a:gd name="T8" fmla="*/ 153 w 179"/>
                <a:gd name="T9" fmla="*/ 161 h 188"/>
                <a:gd name="T10" fmla="*/ 179 w 179"/>
                <a:gd name="T11" fmla="*/ 98 h 188"/>
                <a:gd name="T12" fmla="*/ 153 w 179"/>
                <a:gd name="T13" fmla="*/ 35 h 188"/>
                <a:gd name="T14" fmla="*/ 27 w 179"/>
                <a:gd name="T15" fmla="*/ 35 h 188"/>
                <a:gd name="T16" fmla="*/ 122 w 179"/>
                <a:gd name="T17" fmla="*/ 131 h 188"/>
                <a:gd name="T18" fmla="*/ 90 w 179"/>
                <a:gd name="T19" fmla="*/ 144 h 188"/>
                <a:gd name="T20" fmla="*/ 57 w 179"/>
                <a:gd name="T21" fmla="*/ 131 h 188"/>
                <a:gd name="T22" fmla="*/ 44 w 179"/>
                <a:gd name="T23" fmla="*/ 98 h 188"/>
                <a:gd name="T24" fmla="*/ 57 w 179"/>
                <a:gd name="T25" fmla="*/ 66 h 188"/>
                <a:gd name="T26" fmla="*/ 90 w 179"/>
                <a:gd name="T27" fmla="*/ 52 h 188"/>
                <a:gd name="T28" fmla="*/ 122 w 179"/>
                <a:gd name="T29" fmla="*/ 66 h 188"/>
                <a:gd name="T30" fmla="*/ 122 w 179"/>
                <a:gd name="T31" fmla="*/ 66 h 188"/>
                <a:gd name="T32" fmla="*/ 136 w 179"/>
                <a:gd name="T33" fmla="*/ 98 h 188"/>
                <a:gd name="T34" fmla="*/ 122 w 179"/>
                <a:gd name="T35" fmla="*/ 1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88">
                  <a:moveTo>
                    <a:pt x="27" y="35"/>
                  </a:moveTo>
                  <a:cubicBezTo>
                    <a:pt x="10" y="52"/>
                    <a:pt x="0" y="74"/>
                    <a:pt x="0" y="98"/>
                  </a:cubicBezTo>
                  <a:cubicBezTo>
                    <a:pt x="0" y="122"/>
                    <a:pt x="10" y="145"/>
                    <a:pt x="27" y="161"/>
                  </a:cubicBezTo>
                  <a:cubicBezTo>
                    <a:pt x="43" y="178"/>
                    <a:pt x="66" y="188"/>
                    <a:pt x="90" y="188"/>
                  </a:cubicBezTo>
                  <a:cubicBezTo>
                    <a:pt x="114" y="188"/>
                    <a:pt x="136" y="178"/>
                    <a:pt x="153" y="161"/>
                  </a:cubicBezTo>
                  <a:cubicBezTo>
                    <a:pt x="170" y="145"/>
                    <a:pt x="179" y="122"/>
                    <a:pt x="179" y="98"/>
                  </a:cubicBezTo>
                  <a:cubicBezTo>
                    <a:pt x="179" y="74"/>
                    <a:pt x="170" y="52"/>
                    <a:pt x="153" y="35"/>
                  </a:cubicBezTo>
                  <a:cubicBezTo>
                    <a:pt x="118" y="0"/>
                    <a:pt x="61" y="0"/>
                    <a:pt x="27" y="35"/>
                  </a:cubicBezTo>
                  <a:close/>
                  <a:moveTo>
                    <a:pt x="122" y="131"/>
                  </a:moveTo>
                  <a:cubicBezTo>
                    <a:pt x="114" y="139"/>
                    <a:pt x="102" y="144"/>
                    <a:pt x="90" y="144"/>
                  </a:cubicBezTo>
                  <a:cubicBezTo>
                    <a:pt x="78" y="144"/>
                    <a:pt x="66" y="139"/>
                    <a:pt x="57" y="131"/>
                  </a:cubicBezTo>
                  <a:cubicBezTo>
                    <a:pt x="49" y="122"/>
                    <a:pt x="44" y="111"/>
                    <a:pt x="44" y="98"/>
                  </a:cubicBezTo>
                  <a:cubicBezTo>
                    <a:pt x="44" y="86"/>
                    <a:pt x="49" y="74"/>
                    <a:pt x="57" y="66"/>
                  </a:cubicBezTo>
                  <a:cubicBezTo>
                    <a:pt x="66" y="57"/>
                    <a:pt x="78" y="52"/>
                    <a:pt x="90" y="52"/>
                  </a:cubicBezTo>
                  <a:cubicBezTo>
                    <a:pt x="102" y="52"/>
                    <a:pt x="113" y="57"/>
                    <a:pt x="122" y="66"/>
                  </a:cubicBezTo>
                  <a:cubicBezTo>
                    <a:pt x="122" y="66"/>
                    <a:pt x="122" y="66"/>
                    <a:pt x="122" y="66"/>
                  </a:cubicBezTo>
                  <a:cubicBezTo>
                    <a:pt x="131" y="74"/>
                    <a:pt x="136" y="86"/>
                    <a:pt x="136" y="98"/>
                  </a:cubicBezTo>
                  <a:cubicBezTo>
                    <a:pt x="136" y="111"/>
                    <a:pt x="131" y="122"/>
                    <a:pt x="12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0" name="Freeform 35">
              <a:extLst>
                <a:ext uri="{FF2B5EF4-FFF2-40B4-BE49-F238E27FC236}">
                  <a16:creationId xmlns:a16="http://schemas.microsoft.com/office/drawing/2014/main" id="{D101E610-C0A4-E74C-B9FD-A0F89762C164}"/>
                </a:ext>
              </a:extLst>
            </p:cNvPr>
            <p:cNvSpPr>
              <a:spLocks noEditPoints="1"/>
            </p:cNvSpPr>
            <p:nvPr/>
          </p:nvSpPr>
          <p:spPr bwMode="auto">
            <a:xfrm>
              <a:off x="9048750" y="971550"/>
              <a:ext cx="100012" cy="100013"/>
            </a:xfrm>
            <a:custGeom>
              <a:avLst/>
              <a:gdLst>
                <a:gd name="T0" fmla="*/ 26 w 179"/>
                <a:gd name="T1" fmla="*/ 26 h 179"/>
                <a:gd name="T2" fmla="*/ 0 w 179"/>
                <a:gd name="T3" fmla="*/ 90 h 179"/>
                <a:gd name="T4" fmla="*/ 26 w 179"/>
                <a:gd name="T5" fmla="*/ 153 h 179"/>
                <a:gd name="T6" fmla="*/ 90 w 179"/>
                <a:gd name="T7" fmla="*/ 179 h 179"/>
                <a:gd name="T8" fmla="*/ 153 w 179"/>
                <a:gd name="T9" fmla="*/ 153 h 179"/>
                <a:gd name="T10" fmla="*/ 153 w 179"/>
                <a:gd name="T11" fmla="*/ 153 h 179"/>
                <a:gd name="T12" fmla="*/ 179 w 179"/>
                <a:gd name="T13" fmla="*/ 90 h 179"/>
                <a:gd name="T14" fmla="*/ 153 w 179"/>
                <a:gd name="T15" fmla="*/ 26 h 179"/>
                <a:gd name="T16" fmla="*/ 90 w 179"/>
                <a:gd name="T17" fmla="*/ 0 h 179"/>
                <a:gd name="T18" fmla="*/ 26 w 179"/>
                <a:gd name="T19" fmla="*/ 26 h 179"/>
                <a:gd name="T20" fmla="*/ 136 w 179"/>
                <a:gd name="T21" fmla="*/ 90 h 179"/>
                <a:gd name="T22" fmla="*/ 122 w 179"/>
                <a:gd name="T23" fmla="*/ 122 h 179"/>
                <a:gd name="T24" fmla="*/ 57 w 179"/>
                <a:gd name="T25" fmla="*/ 122 h 179"/>
                <a:gd name="T26" fmla="*/ 43 w 179"/>
                <a:gd name="T27" fmla="*/ 90 h 179"/>
                <a:gd name="T28" fmla="*/ 57 w 179"/>
                <a:gd name="T29" fmla="*/ 57 h 179"/>
                <a:gd name="T30" fmla="*/ 90 w 179"/>
                <a:gd name="T31" fmla="*/ 43 h 179"/>
                <a:gd name="T32" fmla="*/ 122 w 179"/>
                <a:gd name="T33" fmla="*/ 57 h 179"/>
                <a:gd name="T34" fmla="*/ 136 w 179"/>
                <a:gd name="T35"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79">
                  <a:moveTo>
                    <a:pt x="26" y="26"/>
                  </a:moveTo>
                  <a:cubicBezTo>
                    <a:pt x="9" y="43"/>
                    <a:pt x="0" y="66"/>
                    <a:pt x="0" y="90"/>
                  </a:cubicBezTo>
                  <a:cubicBezTo>
                    <a:pt x="0" y="113"/>
                    <a:pt x="9" y="136"/>
                    <a:pt x="26" y="153"/>
                  </a:cubicBezTo>
                  <a:cubicBezTo>
                    <a:pt x="44" y="170"/>
                    <a:pt x="67" y="179"/>
                    <a:pt x="90" y="179"/>
                  </a:cubicBezTo>
                  <a:cubicBezTo>
                    <a:pt x="112" y="179"/>
                    <a:pt x="135" y="170"/>
                    <a:pt x="153" y="153"/>
                  </a:cubicBezTo>
                  <a:cubicBezTo>
                    <a:pt x="153" y="153"/>
                    <a:pt x="153" y="153"/>
                    <a:pt x="153" y="153"/>
                  </a:cubicBezTo>
                  <a:cubicBezTo>
                    <a:pt x="170" y="136"/>
                    <a:pt x="179" y="113"/>
                    <a:pt x="179" y="90"/>
                  </a:cubicBezTo>
                  <a:cubicBezTo>
                    <a:pt x="179" y="66"/>
                    <a:pt x="170" y="43"/>
                    <a:pt x="153" y="26"/>
                  </a:cubicBezTo>
                  <a:cubicBezTo>
                    <a:pt x="136" y="9"/>
                    <a:pt x="113" y="0"/>
                    <a:pt x="90" y="0"/>
                  </a:cubicBezTo>
                  <a:cubicBezTo>
                    <a:pt x="66" y="0"/>
                    <a:pt x="43" y="9"/>
                    <a:pt x="26" y="26"/>
                  </a:cubicBezTo>
                  <a:close/>
                  <a:moveTo>
                    <a:pt x="136" y="90"/>
                  </a:moveTo>
                  <a:cubicBezTo>
                    <a:pt x="136" y="102"/>
                    <a:pt x="131" y="114"/>
                    <a:pt x="122" y="122"/>
                  </a:cubicBezTo>
                  <a:cubicBezTo>
                    <a:pt x="104" y="140"/>
                    <a:pt x="75" y="140"/>
                    <a:pt x="57" y="122"/>
                  </a:cubicBezTo>
                  <a:cubicBezTo>
                    <a:pt x="48" y="114"/>
                    <a:pt x="43" y="102"/>
                    <a:pt x="43" y="90"/>
                  </a:cubicBezTo>
                  <a:cubicBezTo>
                    <a:pt x="43" y="77"/>
                    <a:pt x="48" y="66"/>
                    <a:pt x="57" y="57"/>
                  </a:cubicBezTo>
                  <a:cubicBezTo>
                    <a:pt x="66" y="48"/>
                    <a:pt x="77" y="43"/>
                    <a:pt x="90" y="43"/>
                  </a:cubicBezTo>
                  <a:cubicBezTo>
                    <a:pt x="102" y="43"/>
                    <a:pt x="114" y="48"/>
                    <a:pt x="122" y="57"/>
                  </a:cubicBezTo>
                  <a:cubicBezTo>
                    <a:pt x="131" y="66"/>
                    <a:pt x="136" y="77"/>
                    <a:pt x="13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1" name="Line 36">
              <a:extLst>
                <a:ext uri="{FF2B5EF4-FFF2-40B4-BE49-F238E27FC236}">
                  <a16:creationId xmlns:a16="http://schemas.microsoft.com/office/drawing/2014/main" id="{2B2D505E-5E63-BD47-9AA5-EBF2A92FB426}"/>
                </a:ext>
              </a:extLst>
            </p:cNvPr>
            <p:cNvSpPr>
              <a:spLocks noChangeShapeType="1"/>
            </p:cNvSpPr>
            <p:nvPr/>
          </p:nvSpPr>
          <p:spPr bwMode="auto">
            <a:xfrm>
              <a:off x="8734425" y="10572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2" name="Line 37">
              <a:extLst>
                <a:ext uri="{FF2B5EF4-FFF2-40B4-BE49-F238E27FC236}">
                  <a16:creationId xmlns:a16="http://schemas.microsoft.com/office/drawing/2014/main" id="{1FAF6016-6C57-9E45-B0DA-DA17A9B4EF7E}"/>
                </a:ext>
              </a:extLst>
            </p:cNvPr>
            <p:cNvSpPr>
              <a:spLocks noChangeShapeType="1"/>
            </p:cNvSpPr>
            <p:nvPr/>
          </p:nvSpPr>
          <p:spPr bwMode="auto">
            <a:xfrm>
              <a:off x="8734425" y="1057275"/>
              <a:ext cx="0" cy="0"/>
            </a:xfrm>
            <a:prstGeom prst="line">
              <a:avLst/>
            </a:prstGeom>
            <a:grpFill/>
            <a:ln w="0" cap="rnd">
              <a:solidFill>
                <a:srgbClr val="68347C"/>
              </a:solidFill>
              <a:prstDash val="solid"/>
              <a:round/>
              <a:headEnd/>
              <a:tailEnd/>
            </a:ln>
          </p:spPr>
          <p:txBody>
            <a:bodyPr vert="horz" wrap="square" lIns="68598" tIns="34299" rIns="68598" bIns="34299" numCol="1" anchor="t" anchorCtr="0" compatLnSpc="1">
              <a:prstTxWarp prst="textNoShape">
                <a:avLst/>
              </a:prstTxWarp>
            </a:bodyPr>
            <a:lstStyle/>
            <a:p>
              <a:pPr algn="ctr"/>
              <a:endParaRPr lang="en-US" sz="1350" dirty="0"/>
            </a:p>
          </p:txBody>
        </p:sp>
        <p:sp>
          <p:nvSpPr>
            <p:cNvPr id="33" name="Freeform 38">
              <a:extLst>
                <a:ext uri="{FF2B5EF4-FFF2-40B4-BE49-F238E27FC236}">
                  <a16:creationId xmlns:a16="http://schemas.microsoft.com/office/drawing/2014/main" id="{12697DD2-29FB-6C43-9D78-2728ED926843}"/>
                </a:ext>
              </a:extLst>
            </p:cNvPr>
            <p:cNvSpPr>
              <a:spLocks noEditPoints="1"/>
            </p:cNvSpPr>
            <p:nvPr/>
          </p:nvSpPr>
          <p:spPr bwMode="auto">
            <a:xfrm>
              <a:off x="8648700" y="966788"/>
              <a:ext cx="106362" cy="104775"/>
            </a:xfrm>
            <a:custGeom>
              <a:avLst/>
              <a:gdLst>
                <a:gd name="T0" fmla="*/ 153 w 188"/>
                <a:gd name="T1" fmla="*/ 34 h 187"/>
                <a:gd name="T2" fmla="*/ 26 w 188"/>
                <a:gd name="T3" fmla="*/ 34 h 187"/>
                <a:gd name="T4" fmla="*/ 0 w 188"/>
                <a:gd name="T5" fmla="*/ 98 h 187"/>
                <a:gd name="T6" fmla="*/ 26 w 188"/>
                <a:gd name="T7" fmla="*/ 161 h 187"/>
                <a:gd name="T8" fmla="*/ 90 w 188"/>
                <a:gd name="T9" fmla="*/ 187 h 187"/>
                <a:gd name="T10" fmla="*/ 153 w 188"/>
                <a:gd name="T11" fmla="*/ 161 h 187"/>
                <a:gd name="T12" fmla="*/ 153 w 188"/>
                <a:gd name="T13" fmla="*/ 34 h 187"/>
                <a:gd name="T14" fmla="*/ 122 w 188"/>
                <a:gd name="T15" fmla="*/ 130 h 187"/>
                <a:gd name="T16" fmla="*/ 122 w 188"/>
                <a:gd name="T17" fmla="*/ 130 h 187"/>
                <a:gd name="T18" fmla="*/ 90 w 188"/>
                <a:gd name="T19" fmla="*/ 144 h 187"/>
                <a:gd name="T20" fmla="*/ 57 w 188"/>
                <a:gd name="T21" fmla="*/ 130 h 187"/>
                <a:gd name="T22" fmla="*/ 44 w 188"/>
                <a:gd name="T23" fmla="*/ 98 h 187"/>
                <a:gd name="T24" fmla="*/ 57 w 188"/>
                <a:gd name="T25" fmla="*/ 65 h 187"/>
                <a:gd name="T26" fmla="*/ 90 w 188"/>
                <a:gd name="T27" fmla="*/ 52 h 187"/>
                <a:gd name="T28" fmla="*/ 122 w 188"/>
                <a:gd name="T29" fmla="*/ 65 h 187"/>
                <a:gd name="T30" fmla="*/ 122 w 188"/>
                <a:gd name="T31"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7">
                  <a:moveTo>
                    <a:pt x="153" y="34"/>
                  </a:moveTo>
                  <a:cubicBezTo>
                    <a:pt x="118" y="0"/>
                    <a:pt x="61" y="0"/>
                    <a:pt x="26" y="34"/>
                  </a:cubicBezTo>
                  <a:cubicBezTo>
                    <a:pt x="10" y="51"/>
                    <a:pt x="0" y="74"/>
                    <a:pt x="0" y="98"/>
                  </a:cubicBezTo>
                  <a:cubicBezTo>
                    <a:pt x="0" y="121"/>
                    <a:pt x="10" y="144"/>
                    <a:pt x="26" y="161"/>
                  </a:cubicBezTo>
                  <a:cubicBezTo>
                    <a:pt x="43" y="178"/>
                    <a:pt x="66" y="187"/>
                    <a:pt x="90" y="187"/>
                  </a:cubicBezTo>
                  <a:cubicBezTo>
                    <a:pt x="114" y="187"/>
                    <a:pt x="136" y="178"/>
                    <a:pt x="153" y="161"/>
                  </a:cubicBezTo>
                  <a:cubicBezTo>
                    <a:pt x="188" y="126"/>
                    <a:pt x="188" y="69"/>
                    <a:pt x="153" y="34"/>
                  </a:cubicBezTo>
                  <a:close/>
                  <a:moveTo>
                    <a:pt x="122" y="130"/>
                  </a:moveTo>
                  <a:cubicBezTo>
                    <a:pt x="122" y="130"/>
                    <a:pt x="122" y="130"/>
                    <a:pt x="122" y="130"/>
                  </a:cubicBezTo>
                  <a:cubicBezTo>
                    <a:pt x="114" y="139"/>
                    <a:pt x="102" y="144"/>
                    <a:pt x="90" y="144"/>
                  </a:cubicBezTo>
                  <a:cubicBezTo>
                    <a:pt x="77" y="144"/>
                    <a:pt x="66" y="139"/>
                    <a:pt x="57" y="130"/>
                  </a:cubicBezTo>
                  <a:cubicBezTo>
                    <a:pt x="48" y="121"/>
                    <a:pt x="44" y="110"/>
                    <a:pt x="44" y="98"/>
                  </a:cubicBezTo>
                  <a:cubicBezTo>
                    <a:pt x="44" y="85"/>
                    <a:pt x="48" y="74"/>
                    <a:pt x="57" y="65"/>
                  </a:cubicBezTo>
                  <a:cubicBezTo>
                    <a:pt x="66" y="56"/>
                    <a:pt x="78" y="52"/>
                    <a:pt x="90" y="52"/>
                  </a:cubicBezTo>
                  <a:cubicBezTo>
                    <a:pt x="101" y="52"/>
                    <a:pt x="113" y="56"/>
                    <a:pt x="122" y="65"/>
                  </a:cubicBezTo>
                  <a:cubicBezTo>
                    <a:pt x="140" y="83"/>
                    <a:pt x="140" y="112"/>
                    <a:pt x="12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sp>
          <p:nvSpPr>
            <p:cNvPr id="34" name="Freeform 39">
              <a:extLst>
                <a:ext uri="{FF2B5EF4-FFF2-40B4-BE49-F238E27FC236}">
                  <a16:creationId xmlns:a16="http://schemas.microsoft.com/office/drawing/2014/main" id="{459F4FE8-9CA3-4E4D-9570-00879501E4E8}"/>
                </a:ext>
              </a:extLst>
            </p:cNvPr>
            <p:cNvSpPr>
              <a:spLocks noEditPoints="1"/>
            </p:cNvSpPr>
            <p:nvPr/>
          </p:nvSpPr>
          <p:spPr bwMode="auto">
            <a:xfrm>
              <a:off x="8618538" y="749300"/>
              <a:ext cx="557212" cy="544513"/>
            </a:xfrm>
            <a:custGeom>
              <a:avLst/>
              <a:gdLst>
                <a:gd name="T0" fmla="*/ 784 w 993"/>
                <a:gd name="T1" fmla="*/ 744 h 971"/>
                <a:gd name="T2" fmla="*/ 688 w 993"/>
                <a:gd name="T3" fmla="*/ 492 h 971"/>
                <a:gd name="T4" fmla="*/ 689 w 993"/>
                <a:gd name="T5" fmla="*/ 399 h 971"/>
                <a:gd name="T6" fmla="*/ 793 w 993"/>
                <a:gd name="T7" fmla="*/ 233 h 971"/>
                <a:gd name="T8" fmla="*/ 993 w 993"/>
                <a:gd name="T9" fmla="*/ 128 h 971"/>
                <a:gd name="T10" fmla="*/ 737 w 993"/>
                <a:gd name="T11" fmla="*/ 128 h 971"/>
                <a:gd name="T12" fmla="*/ 627 w 993"/>
                <a:gd name="T13" fmla="*/ 337 h 971"/>
                <a:gd name="T14" fmla="*/ 579 w 993"/>
                <a:gd name="T15" fmla="*/ 317 h 971"/>
                <a:gd name="T16" fmla="*/ 497 w 993"/>
                <a:gd name="T17" fmla="*/ 372 h 971"/>
                <a:gd name="T18" fmla="*/ 414 w 993"/>
                <a:gd name="T19" fmla="*/ 317 h 971"/>
                <a:gd name="T20" fmla="*/ 360 w 993"/>
                <a:gd name="T21" fmla="*/ 344 h 971"/>
                <a:gd name="T22" fmla="*/ 256 w 993"/>
                <a:gd name="T23" fmla="*/ 128 h 971"/>
                <a:gd name="T24" fmla="*/ 0 w 993"/>
                <a:gd name="T25" fmla="*/ 128 h 971"/>
                <a:gd name="T26" fmla="*/ 193 w 993"/>
                <a:gd name="T27" fmla="*/ 237 h 971"/>
                <a:gd name="T28" fmla="*/ 305 w 993"/>
                <a:gd name="T29" fmla="*/ 399 h 971"/>
                <a:gd name="T30" fmla="*/ 305 w 993"/>
                <a:gd name="T31" fmla="*/ 492 h 971"/>
                <a:gd name="T32" fmla="*/ 207 w 993"/>
                <a:gd name="T33" fmla="*/ 743 h 971"/>
                <a:gd name="T34" fmla="*/ 0 w 993"/>
                <a:gd name="T35" fmla="*/ 843 h 971"/>
                <a:gd name="T36" fmla="*/ 256 w 993"/>
                <a:gd name="T37" fmla="*/ 843 h 971"/>
                <a:gd name="T38" fmla="*/ 411 w 993"/>
                <a:gd name="T39" fmla="*/ 598 h 971"/>
                <a:gd name="T40" fmla="*/ 579 w 993"/>
                <a:gd name="T41" fmla="*/ 602 h 971"/>
                <a:gd name="T42" fmla="*/ 737 w 993"/>
                <a:gd name="T43" fmla="*/ 843 h 971"/>
                <a:gd name="T44" fmla="*/ 993 w 993"/>
                <a:gd name="T45" fmla="*/ 843 h 971"/>
                <a:gd name="T46" fmla="*/ 865 w 993"/>
                <a:gd name="T47" fmla="*/ 43 h 971"/>
                <a:gd name="T48" fmla="*/ 865 w 993"/>
                <a:gd name="T49" fmla="*/ 212 h 971"/>
                <a:gd name="T50" fmla="*/ 797 w 993"/>
                <a:gd name="T51" fmla="*/ 178 h 971"/>
                <a:gd name="T52" fmla="*/ 865 w 993"/>
                <a:gd name="T53" fmla="*/ 43 h 971"/>
                <a:gd name="T54" fmla="*/ 128 w 993"/>
                <a:gd name="T55" fmla="*/ 43 h 971"/>
                <a:gd name="T56" fmla="*/ 128 w 993"/>
                <a:gd name="T57" fmla="*/ 212 h 971"/>
                <a:gd name="T58" fmla="*/ 128 w 993"/>
                <a:gd name="T59" fmla="*/ 927 h 971"/>
                <a:gd name="T60" fmla="*/ 128 w 993"/>
                <a:gd name="T61" fmla="*/ 758 h 971"/>
                <a:gd name="T62" fmla="*/ 128 w 993"/>
                <a:gd name="T63" fmla="*/ 927 h 971"/>
                <a:gd name="T64" fmla="*/ 336 w 993"/>
                <a:gd name="T65" fmla="*/ 461 h 971"/>
                <a:gd name="T66" fmla="*/ 336 w 993"/>
                <a:gd name="T67" fmla="*/ 429 h 971"/>
                <a:gd name="T68" fmla="*/ 360 w 993"/>
                <a:gd name="T69" fmla="*/ 406 h 971"/>
                <a:gd name="T70" fmla="*/ 390 w 993"/>
                <a:gd name="T71" fmla="*/ 375 h 971"/>
                <a:gd name="T72" fmla="*/ 414 w 993"/>
                <a:gd name="T73" fmla="*/ 360 h 971"/>
                <a:gd name="T74" fmla="*/ 497 w 993"/>
                <a:gd name="T75" fmla="*/ 434 h 971"/>
                <a:gd name="T76" fmla="*/ 579 w 993"/>
                <a:gd name="T77" fmla="*/ 360 h 971"/>
                <a:gd name="T78" fmla="*/ 658 w 993"/>
                <a:gd name="T79" fmla="*/ 429 h 971"/>
                <a:gd name="T80" fmla="*/ 658 w 993"/>
                <a:gd name="T81" fmla="*/ 461 h 971"/>
                <a:gd name="T82" fmla="*/ 865 w 993"/>
                <a:gd name="T83" fmla="*/ 927 h 971"/>
                <a:gd name="T84" fmla="*/ 865 w 993"/>
                <a:gd name="T85" fmla="*/ 758 h 971"/>
                <a:gd name="T86" fmla="*/ 865 w 993"/>
                <a:gd name="T87" fmla="*/ 92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3" h="971">
                  <a:moveTo>
                    <a:pt x="865" y="715"/>
                  </a:moveTo>
                  <a:cubicBezTo>
                    <a:pt x="834" y="715"/>
                    <a:pt x="806" y="726"/>
                    <a:pt x="784" y="744"/>
                  </a:cubicBezTo>
                  <a:cubicBezTo>
                    <a:pt x="609" y="571"/>
                    <a:pt x="609" y="571"/>
                    <a:pt x="609" y="571"/>
                  </a:cubicBezTo>
                  <a:cubicBezTo>
                    <a:pt x="688" y="492"/>
                    <a:pt x="688" y="492"/>
                    <a:pt x="688" y="492"/>
                  </a:cubicBezTo>
                  <a:cubicBezTo>
                    <a:pt x="701" y="479"/>
                    <a:pt x="708" y="463"/>
                    <a:pt x="708" y="445"/>
                  </a:cubicBezTo>
                  <a:cubicBezTo>
                    <a:pt x="708" y="428"/>
                    <a:pt x="701" y="411"/>
                    <a:pt x="689" y="399"/>
                  </a:cubicBezTo>
                  <a:cubicBezTo>
                    <a:pt x="658" y="368"/>
                    <a:pt x="658" y="368"/>
                    <a:pt x="658" y="368"/>
                  </a:cubicBezTo>
                  <a:cubicBezTo>
                    <a:pt x="793" y="233"/>
                    <a:pt x="793" y="233"/>
                    <a:pt x="793" y="233"/>
                  </a:cubicBezTo>
                  <a:cubicBezTo>
                    <a:pt x="813" y="247"/>
                    <a:pt x="838" y="255"/>
                    <a:pt x="865" y="255"/>
                  </a:cubicBezTo>
                  <a:cubicBezTo>
                    <a:pt x="936" y="255"/>
                    <a:pt x="993" y="198"/>
                    <a:pt x="993" y="128"/>
                  </a:cubicBezTo>
                  <a:cubicBezTo>
                    <a:pt x="993" y="57"/>
                    <a:pt x="936" y="0"/>
                    <a:pt x="865" y="0"/>
                  </a:cubicBezTo>
                  <a:cubicBezTo>
                    <a:pt x="795" y="0"/>
                    <a:pt x="737" y="57"/>
                    <a:pt x="737" y="128"/>
                  </a:cubicBezTo>
                  <a:cubicBezTo>
                    <a:pt x="737" y="156"/>
                    <a:pt x="746" y="182"/>
                    <a:pt x="762" y="203"/>
                  </a:cubicBezTo>
                  <a:cubicBezTo>
                    <a:pt x="627" y="337"/>
                    <a:pt x="627" y="337"/>
                    <a:pt x="627" y="337"/>
                  </a:cubicBezTo>
                  <a:cubicBezTo>
                    <a:pt x="626" y="336"/>
                    <a:pt x="626" y="336"/>
                    <a:pt x="626" y="336"/>
                  </a:cubicBezTo>
                  <a:cubicBezTo>
                    <a:pt x="614" y="324"/>
                    <a:pt x="597" y="317"/>
                    <a:pt x="579" y="317"/>
                  </a:cubicBezTo>
                  <a:cubicBezTo>
                    <a:pt x="562" y="317"/>
                    <a:pt x="545" y="324"/>
                    <a:pt x="533" y="336"/>
                  </a:cubicBezTo>
                  <a:cubicBezTo>
                    <a:pt x="497" y="372"/>
                    <a:pt x="497" y="372"/>
                    <a:pt x="497" y="372"/>
                  </a:cubicBezTo>
                  <a:cubicBezTo>
                    <a:pt x="461" y="336"/>
                    <a:pt x="461" y="336"/>
                    <a:pt x="461" y="336"/>
                  </a:cubicBezTo>
                  <a:cubicBezTo>
                    <a:pt x="448" y="324"/>
                    <a:pt x="432" y="317"/>
                    <a:pt x="414" y="317"/>
                  </a:cubicBezTo>
                  <a:cubicBezTo>
                    <a:pt x="396" y="317"/>
                    <a:pt x="380" y="324"/>
                    <a:pt x="368" y="336"/>
                  </a:cubicBezTo>
                  <a:cubicBezTo>
                    <a:pt x="360" y="344"/>
                    <a:pt x="360" y="344"/>
                    <a:pt x="360" y="344"/>
                  </a:cubicBezTo>
                  <a:cubicBezTo>
                    <a:pt x="226" y="209"/>
                    <a:pt x="226" y="209"/>
                    <a:pt x="226" y="209"/>
                  </a:cubicBezTo>
                  <a:cubicBezTo>
                    <a:pt x="245" y="187"/>
                    <a:pt x="256" y="159"/>
                    <a:pt x="256" y="128"/>
                  </a:cubicBezTo>
                  <a:cubicBezTo>
                    <a:pt x="256" y="57"/>
                    <a:pt x="198" y="0"/>
                    <a:pt x="128" y="0"/>
                  </a:cubicBezTo>
                  <a:cubicBezTo>
                    <a:pt x="57" y="0"/>
                    <a:pt x="0" y="57"/>
                    <a:pt x="0" y="128"/>
                  </a:cubicBezTo>
                  <a:cubicBezTo>
                    <a:pt x="0" y="198"/>
                    <a:pt x="57" y="255"/>
                    <a:pt x="128" y="255"/>
                  </a:cubicBezTo>
                  <a:cubicBezTo>
                    <a:pt x="152" y="255"/>
                    <a:pt x="174" y="249"/>
                    <a:pt x="193" y="237"/>
                  </a:cubicBezTo>
                  <a:cubicBezTo>
                    <a:pt x="329" y="375"/>
                    <a:pt x="329" y="375"/>
                    <a:pt x="329" y="375"/>
                  </a:cubicBezTo>
                  <a:cubicBezTo>
                    <a:pt x="305" y="399"/>
                    <a:pt x="305" y="399"/>
                    <a:pt x="305" y="399"/>
                  </a:cubicBezTo>
                  <a:cubicBezTo>
                    <a:pt x="293" y="411"/>
                    <a:pt x="286" y="428"/>
                    <a:pt x="286" y="445"/>
                  </a:cubicBezTo>
                  <a:cubicBezTo>
                    <a:pt x="286" y="463"/>
                    <a:pt x="293" y="479"/>
                    <a:pt x="305" y="492"/>
                  </a:cubicBezTo>
                  <a:cubicBezTo>
                    <a:pt x="380" y="567"/>
                    <a:pt x="380" y="567"/>
                    <a:pt x="380" y="567"/>
                  </a:cubicBezTo>
                  <a:cubicBezTo>
                    <a:pt x="207" y="743"/>
                    <a:pt x="207" y="743"/>
                    <a:pt x="207" y="743"/>
                  </a:cubicBezTo>
                  <a:cubicBezTo>
                    <a:pt x="186" y="725"/>
                    <a:pt x="158" y="715"/>
                    <a:pt x="128" y="715"/>
                  </a:cubicBezTo>
                  <a:cubicBezTo>
                    <a:pt x="57" y="715"/>
                    <a:pt x="0" y="772"/>
                    <a:pt x="0" y="843"/>
                  </a:cubicBezTo>
                  <a:cubicBezTo>
                    <a:pt x="0" y="913"/>
                    <a:pt x="57" y="971"/>
                    <a:pt x="128" y="971"/>
                  </a:cubicBezTo>
                  <a:cubicBezTo>
                    <a:pt x="199" y="971"/>
                    <a:pt x="256" y="913"/>
                    <a:pt x="256" y="843"/>
                  </a:cubicBezTo>
                  <a:cubicBezTo>
                    <a:pt x="256" y="818"/>
                    <a:pt x="249" y="795"/>
                    <a:pt x="236" y="775"/>
                  </a:cubicBezTo>
                  <a:cubicBezTo>
                    <a:pt x="411" y="598"/>
                    <a:pt x="411" y="598"/>
                    <a:pt x="411" y="598"/>
                  </a:cubicBezTo>
                  <a:cubicBezTo>
                    <a:pt x="497" y="684"/>
                    <a:pt x="497" y="684"/>
                    <a:pt x="497" y="684"/>
                  </a:cubicBezTo>
                  <a:cubicBezTo>
                    <a:pt x="579" y="602"/>
                    <a:pt x="579" y="602"/>
                    <a:pt x="579" y="602"/>
                  </a:cubicBezTo>
                  <a:cubicBezTo>
                    <a:pt x="755" y="777"/>
                    <a:pt x="755" y="777"/>
                    <a:pt x="755" y="777"/>
                  </a:cubicBezTo>
                  <a:cubicBezTo>
                    <a:pt x="744" y="796"/>
                    <a:pt x="737" y="819"/>
                    <a:pt x="737" y="843"/>
                  </a:cubicBezTo>
                  <a:cubicBezTo>
                    <a:pt x="737" y="913"/>
                    <a:pt x="794" y="971"/>
                    <a:pt x="865" y="971"/>
                  </a:cubicBezTo>
                  <a:cubicBezTo>
                    <a:pt x="936" y="971"/>
                    <a:pt x="993" y="913"/>
                    <a:pt x="993" y="843"/>
                  </a:cubicBezTo>
                  <a:cubicBezTo>
                    <a:pt x="993" y="772"/>
                    <a:pt x="936" y="715"/>
                    <a:pt x="865" y="715"/>
                  </a:cubicBezTo>
                  <a:close/>
                  <a:moveTo>
                    <a:pt x="865" y="43"/>
                  </a:moveTo>
                  <a:cubicBezTo>
                    <a:pt x="912" y="43"/>
                    <a:pt x="950" y="81"/>
                    <a:pt x="950" y="128"/>
                  </a:cubicBezTo>
                  <a:cubicBezTo>
                    <a:pt x="950" y="174"/>
                    <a:pt x="912" y="212"/>
                    <a:pt x="865" y="212"/>
                  </a:cubicBezTo>
                  <a:cubicBezTo>
                    <a:pt x="846" y="212"/>
                    <a:pt x="829" y="206"/>
                    <a:pt x="815" y="195"/>
                  </a:cubicBezTo>
                  <a:cubicBezTo>
                    <a:pt x="797" y="178"/>
                    <a:pt x="797" y="178"/>
                    <a:pt x="797" y="178"/>
                  </a:cubicBezTo>
                  <a:cubicBezTo>
                    <a:pt x="787" y="164"/>
                    <a:pt x="781" y="146"/>
                    <a:pt x="781" y="128"/>
                  </a:cubicBezTo>
                  <a:cubicBezTo>
                    <a:pt x="781" y="81"/>
                    <a:pt x="819" y="43"/>
                    <a:pt x="865" y="43"/>
                  </a:cubicBezTo>
                  <a:close/>
                  <a:moveTo>
                    <a:pt x="43" y="128"/>
                  </a:moveTo>
                  <a:cubicBezTo>
                    <a:pt x="43" y="81"/>
                    <a:pt x="81" y="43"/>
                    <a:pt x="128" y="43"/>
                  </a:cubicBezTo>
                  <a:cubicBezTo>
                    <a:pt x="174" y="43"/>
                    <a:pt x="212" y="81"/>
                    <a:pt x="212" y="128"/>
                  </a:cubicBezTo>
                  <a:cubicBezTo>
                    <a:pt x="212" y="174"/>
                    <a:pt x="174" y="212"/>
                    <a:pt x="128" y="212"/>
                  </a:cubicBezTo>
                  <a:cubicBezTo>
                    <a:pt x="81" y="212"/>
                    <a:pt x="43" y="174"/>
                    <a:pt x="43" y="128"/>
                  </a:cubicBezTo>
                  <a:close/>
                  <a:moveTo>
                    <a:pt x="128" y="927"/>
                  </a:moveTo>
                  <a:cubicBezTo>
                    <a:pt x="81" y="927"/>
                    <a:pt x="43" y="889"/>
                    <a:pt x="43" y="843"/>
                  </a:cubicBezTo>
                  <a:cubicBezTo>
                    <a:pt x="43" y="796"/>
                    <a:pt x="81" y="758"/>
                    <a:pt x="128" y="758"/>
                  </a:cubicBezTo>
                  <a:cubicBezTo>
                    <a:pt x="175" y="758"/>
                    <a:pt x="213" y="796"/>
                    <a:pt x="213" y="843"/>
                  </a:cubicBezTo>
                  <a:cubicBezTo>
                    <a:pt x="213" y="889"/>
                    <a:pt x="175" y="927"/>
                    <a:pt x="128" y="927"/>
                  </a:cubicBezTo>
                  <a:close/>
                  <a:moveTo>
                    <a:pt x="497" y="622"/>
                  </a:moveTo>
                  <a:cubicBezTo>
                    <a:pt x="336" y="461"/>
                    <a:pt x="336" y="461"/>
                    <a:pt x="336" y="461"/>
                  </a:cubicBezTo>
                  <a:cubicBezTo>
                    <a:pt x="331" y="457"/>
                    <a:pt x="329" y="451"/>
                    <a:pt x="329" y="445"/>
                  </a:cubicBezTo>
                  <a:cubicBezTo>
                    <a:pt x="329" y="439"/>
                    <a:pt x="331" y="434"/>
                    <a:pt x="336" y="429"/>
                  </a:cubicBezTo>
                  <a:cubicBezTo>
                    <a:pt x="360" y="405"/>
                    <a:pt x="360" y="405"/>
                    <a:pt x="360" y="405"/>
                  </a:cubicBezTo>
                  <a:cubicBezTo>
                    <a:pt x="360" y="406"/>
                    <a:pt x="360" y="406"/>
                    <a:pt x="360" y="406"/>
                  </a:cubicBezTo>
                  <a:cubicBezTo>
                    <a:pt x="391" y="375"/>
                    <a:pt x="391" y="375"/>
                    <a:pt x="391" y="375"/>
                  </a:cubicBezTo>
                  <a:cubicBezTo>
                    <a:pt x="390" y="375"/>
                    <a:pt x="390" y="375"/>
                    <a:pt x="390" y="375"/>
                  </a:cubicBezTo>
                  <a:cubicBezTo>
                    <a:pt x="398" y="367"/>
                    <a:pt x="398" y="367"/>
                    <a:pt x="398" y="367"/>
                  </a:cubicBezTo>
                  <a:cubicBezTo>
                    <a:pt x="402" y="363"/>
                    <a:pt x="408" y="360"/>
                    <a:pt x="414" y="360"/>
                  </a:cubicBezTo>
                  <a:cubicBezTo>
                    <a:pt x="420" y="360"/>
                    <a:pt x="426" y="363"/>
                    <a:pt x="430" y="367"/>
                  </a:cubicBezTo>
                  <a:cubicBezTo>
                    <a:pt x="497" y="434"/>
                    <a:pt x="497" y="434"/>
                    <a:pt x="497" y="434"/>
                  </a:cubicBezTo>
                  <a:cubicBezTo>
                    <a:pt x="564" y="367"/>
                    <a:pt x="564" y="367"/>
                    <a:pt x="564" y="367"/>
                  </a:cubicBezTo>
                  <a:cubicBezTo>
                    <a:pt x="568" y="363"/>
                    <a:pt x="573" y="360"/>
                    <a:pt x="579" y="360"/>
                  </a:cubicBezTo>
                  <a:cubicBezTo>
                    <a:pt x="585" y="360"/>
                    <a:pt x="591" y="363"/>
                    <a:pt x="595" y="367"/>
                  </a:cubicBezTo>
                  <a:cubicBezTo>
                    <a:pt x="658" y="429"/>
                    <a:pt x="658" y="429"/>
                    <a:pt x="658" y="429"/>
                  </a:cubicBezTo>
                  <a:cubicBezTo>
                    <a:pt x="662" y="434"/>
                    <a:pt x="664" y="439"/>
                    <a:pt x="664" y="445"/>
                  </a:cubicBezTo>
                  <a:cubicBezTo>
                    <a:pt x="664" y="451"/>
                    <a:pt x="662" y="457"/>
                    <a:pt x="658" y="461"/>
                  </a:cubicBezTo>
                  <a:lnTo>
                    <a:pt x="497" y="622"/>
                  </a:lnTo>
                  <a:close/>
                  <a:moveTo>
                    <a:pt x="865" y="927"/>
                  </a:moveTo>
                  <a:cubicBezTo>
                    <a:pt x="818" y="927"/>
                    <a:pt x="780" y="889"/>
                    <a:pt x="780" y="843"/>
                  </a:cubicBezTo>
                  <a:cubicBezTo>
                    <a:pt x="780" y="796"/>
                    <a:pt x="818" y="758"/>
                    <a:pt x="865" y="758"/>
                  </a:cubicBezTo>
                  <a:cubicBezTo>
                    <a:pt x="912" y="758"/>
                    <a:pt x="950" y="796"/>
                    <a:pt x="950" y="843"/>
                  </a:cubicBezTo>
                  <a:cubicBezTo>
                    <a:pt x="950" y="889"/>
                    <a:pt x="912" y="927"/>
                    <a:pt x="865" y="9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ctr"/>
              <a:endParaRPr lang="en-US" sz="1350" dirty="0"/>
            </a:p>
          </p:txBody>
        </p:sp>
      </p:grpSp>
      <p:grpSp>
        <p:nvGrpSpPr>
          <p:cNvPr id="46" name="Group 45">
            <a:extLst>
              <a:ext uri="{FF2B5EF4-FFF2-40B4-BE49-F238E27FC236}">
                <a16:creationId xmlns:a16="http://schemas.microsoft.com/office/drawing/2014/main" id="{59B49373-E4BA-B647-AF7D-305F70808148}"/>
              </a:ext>
            </a:extLst>
          </p:cNvPr>
          <p:cNvGrpSpPr/>
          <p:nvPr/>
        </p:nvGrpSpPr>
        <p:grpSpPr>
          <a:xfrm>
            <a:off x="2919228" y="3321581"/>
            <a:ext cx="485901" cy="472394"/>
            <a:chOff x="3811588" y="1208088"/>
            <a:chExt cx="4568826" cy="4441825"/>
          </a:xfrm>
          <a:solidFill>
            <a:schemeClr val="accent2"/>
          </a:solidFill>
        </p:grpSpPr>
        <p:sp>
          <p:nvSpPr>
            <p:cNvPr id="47" name="Freeform 9">
              <a:extLst>
                <a:ext uri="{FF2B5EF4-FFF2-40B4-BE49-F238E27FC236}">
                  <a16:creationId xmlns:a16="http://schemas.microsoft.com/office/drawing/2014/main" id="{C483F8F9-E73C-F44F-B7B5-A9A5D83A573A}"/>
                </a:ext>
              </a:extLst>
            </p:cNvPr>
            <p:cNvSpPr>
              <a:spLocks noEditPoints="1"/>
            </p:cNvSpPr>
            <p:nvPr/>
          </p:nvSpPr>
          <p:spPr bwMode="auto">
            <a:xfrm>
              <a:off x="3811588" y="2382838"/>
              <a:ext cx="1951038" cy="3267075"/>
            </a:xfrm>
            <a:custGeom>
              <a:avLst/>
              <a:gdLst>
                <a:gd name="T0" fmla="*/ 204 w 205"/>
                <a:gd name="T1" fmla="*/ 345 h 345"/>
                <a:gd name="T2" fmla="*/ 102 w 205"/>
                <a:gd name="T3" fmla="*/ 345 h 345"/>
                <a:gd name="T4" fmla="*/ 102 w 205"/>
                <a:gd name="T5" fmla="*/ 291 h 345"/>
                <a:gd name="T6" fmla="*/ 99 w 205"/>
                <a:gd name="T7" fmla="*/ 283 h 345"/>
                <a:gd name="T8" fmla="*/ 16 w 205"/>
                <a:gd name="T9" fmla="*/ 194 h 345"/>
                <a:gd name="T10" fmla="*/ 0 w 205"/>
                <a:gd name="T11" fmla="*/ 153 h 345"/>
                <a:gd name="T12" fmla="*/ 0 w 205"/>
                <a:gd name="T13" fmla="*/ 35 h 345"/>
                <a:gd name="T14" fmla="*/ 10 w 205"/>
                <a:gd name="T15" fmla="*/ 10 h 345"/>
                <a:gd name="T16" fmla="*/ 35 w 205"/>
                <a:gd name="T17" fmla="*/ 0 h 345"/>
                <a:gd name="T18" fmla="*/ 70 w 205"/>
                <a:gd name="T19" fmla="*/ 35 h 345"/>
                <a:gd name="T20" fmla="*/ 70 w 205"/>
                <a:gd name="T21" fmla="*/ 104 h 345"/>
                <a:gd name="T22" fmla="*/ 86 w 205"/>
                <a:gd name="T23" fmla="*/ 101 h 345"/>
                <a:gd name="T24" fmla="*/ 112 w 205"/>
                <a:gd name="T25" fmla="*/ 112 h 345"/>
                <a:gd name="T26" fmla="*/ 130 w 205"/>
                <a:gd name="T27" fmla="*/ 132 h 345"/>
                <a:gd name="T28" fmla="*/ 152 w 205"/>
                <a:gd name="T29" fmla="*/ 145 h 345"/>
                <a:gd name="T30" fmla="*/ 161 w 205"/>
                <a:gd name="T31" fmla="*/ 148 h 345"/>
                <a:gd name="T32" fmla="*/ 194 w 205"/>
                <a:gd name="T33" fmla="*/ 170 h 345"/>
                <a:gd name="T34" fmla="*/ 205 w 205"/>
                <a:gd name="T35" fmla="*/ 208 h 345"/>
                <a:gd name="T36" fmla="*/ 204 w 205"/>
                <a:gd name="T37" fmla="*/ 232 h 345"/>
                <a:gd name="T38" fmla="*/ 204 w 205"/>
                <a:gd name="T39" fmla="*/ 345 h 345"/>
                <a:gd name="T40" fmla="*/ 123 w 205"/>
                <a:gd name="T41" fmla="*/ 325 h 345"/>
                <a:gd name="T42" fmla="*/ 183 w 205"/>
                <a:gd name="T43" fmla="*/ 325 h 345"/>
                <a:gd name="T44" fmla="*/ 183 w 205"/>
                <a:gd name="T45" fmla="*/ 232 h 345"/>
                <a:gd name="T46" fmla="*/ 184 w 205"/>
                <a:gd name="T47" fmla="*/ 207 h 345"/>
                <a:gd name="T48" fmla="*/ 156 w 205"/>
                <a:gd name="T49" fmla="*/ 168 h 345"/>
                <a:gd name="T50" fmla="*/ 146 w 205"/>
                <a:gd name="T51" fmla="*/ 165 h 345"/>
                <a:gd name="T52" fmla="*/ 115 w 205"/>
                <a:gd name="T53" fmla="*/ 146 h 345"/>
                <a:gd name="T54" fmla="*/ 97 w 205"/>
                <a:gd name="T55" fmla="*/ 127 h 345"/>
                <a:gd name="T56" fmla="*/ 86 w 205"/>
                <a:gd name="T57" fmla="*/ 122 h 345"/>
                <a:gd name="T58" fmla="*/ 75 w 205"/>
                <a:gd name="T59" fmla="*/ 126 h 345"/>
                <a:gd name="T60" fmla="*/ 70 w 205"/>
                <a:gd name="T61" fmla="*/ 135 h 345"/>
                <a:gd name="T62" fmla="*/ 70 w 205"/>
                <a:gd name="T63" fmla="*/ 140 h 345"/>
                <a:gd name="T64" fmla="*/ 74 w 205"/>
                <a:gd name="T65" fmla="*/ 148 h 345"/>
                <a:gd name="T66" fmla="*/ 121 w 205"/>
                <a:gd name="T67" fmla="*/ 196 h 345"/>
                <a:gd name="T68" fmla="*/ 106 w 205"/>
                <a:gd name="T69" fmla="*/ 210 h 345"/>
                <a:gd name="T70" fmla="*/ 59 w 205"/>
                <a:gd name="T71" fmla="*/ 163 h 345"/>
                <a:gd name="T72" fmla="*/ 50 w 205"/>
                <a:gd name="T73" fmla="*/ 143 h 345"/>
                <a:gd name="T74" fmla="*/ 49 w 205"/>
                <a:gd name="T75" fmla="*/ 143 h 345"/>
                <a:gd name="T76" fmla="*/ 49 w 205"/>
                <a:gd name="T77" fmla="*/ 142 h 345"/>
                <a:gd name="T78" fmla="*/ 49 w 205"/>
                <a:gd name="T79" fmla="*/ 137 h 345"/>
                <a:gd name="T80" fmla="*/ 49 w 205"/>
                <a:gd name="T81" fmla="*/ 133 h 345"/>
                <a:gd name="T82" fmla="*/ 49 w 205"/>
                <a:gd name="T83" fmla="*/ 35 h 345"/>
                <a:gd name="T84" fmla="*/ 35 w 205"/>
                <a:gd name="T85" fmla="*/ 21 h 345"/>
                <a:gd name="T86" fmla="*/ 25 w 205"/>
                <a:gd name="T87" fmla="*/ 25 h 345"/>
                <a:gd name="T88" fmla="*/ 21 w 205"/>
                <a:gd name="T89" fmla="*/ 35 h 345"/>
                <a:gd name="T90" fmla="*/ 21 w 205"/>
                <a:gd name="T91" fmla="*/ 153 h 345"/>
                <a:gd name="T92" fmla="*/ 32 w 205"/>
                <a:gd name="T93" fmla="*/ 179 h 345"/>
                <a:gd name="T94" fmla="*/ 114 w 205"/>
                <a:gd name="T95" fmla="*/ 269 h 345"/>
                <a:gd name="T96" fmla="*/ 123 w 205"/>
                <a:gd name="T97" fmla="*/ 291 h 345"/>
                <a:gd name="T98" fmla="*/ 123 w 205"/>
                <a:gd name="T99"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345">
                  <a:moveTo>
                    <a:pt x="204" y="345"/>
                  </a:moveTo>
                  <a:cubicBezTo>
                    <a:pt x="102" y="345"/>
                    <a:pt x="102" y="345"/>
                    <a:pt x="102" y="345"/>
                  </a:cubicBezTo>
                  <a:cubicBezTo>
                    <a:pt x="102" y="291"/>
                    <a:pt x="102" y="291"/>
                    <a:pt x="102" y="291"/>
                  </a:cubicBezTo>
                  <a:cubicBezTo>
                    <a:pt x="102" y="288"/>
                    <a:pt x="101" y="285"/>
                    <a:pt x="99" y="283"/>
                  </a:cubicBezTo>
                  <a:cubicBezTo>
                    <a:pt x="16" y="194"/>
                    <a:pt x="16" y="194"/>
                    <a:pt x="16" y="194"/>
                  </a:cubicBezTo>
                  <a:cubicBezTo>
                    <a:pt x="6" y="182"/>
                    <a:pt x="0" y="168"/>
                    <a:pt x="0" y="153"/>
                  </a:cubicBezTo>
                  <a:cubicBezTo>
                    <a:pt x="0" y="35"/>
                    <a:pt x="0" y="35"/>
                    <a:pt x="0" y="35"/>
                  </a:cubicBezTo>
                  <a:cubicBezTo>
                    <a:pt x="0" y="26"/>
                    <a:pt x="4" y="17"/>
                    <a:pt x="10" y="10"/>
                  </a:cubicBezTo>
                  <a:cubicBezTo>
                    <a:pt x="17" y="4"/>
                    <a:pt x="26" y="0"/>
                    <a:pt x="35" y="0"/>
                  </a:cubicBezTo>
                  <a:cubicBezTo>
                    <a:pt x="55" y="0"/>
                    <a:pt x="70" y="16"/>
                    <a:pt x="70" y="35"/>
                  </a:cubicBezTo>
                  <a:cubicBezTo>
                    <a:pt x="70" y="104"/>
                    <a:pt x="70" y="104"/>
                    <a:pt x="70" y="104"/>
                  </a:cubicBezTo>
                  <a:cubicBezTo>
                    <a:pt x="75" y="102"/>
                    <a:pt x="80" y="101"/>
                    <a:pt x="86" y="101"/>
                  </a:cubicBezTo>
                  <a:cubicBezTo>
                    <a:pt x="96" y="101"/>
                    <a:pt x="105" y="105"/>
                    <a:pt x="112" y="112"/>
                  </a:cubicBezTo>
                  <a:cubicBezTo>
                    <a:pt x="130" y="132"/>
                    <a:pt x="130" y="132"/>
                    <a:pt x="130" y="132"/>
                  </a:cubicBezTo>
                  <a:cubicBezTo>
                    <a:pt x="136" y="138"/>
                    <a:pt x="144" y="142"/>
                    <a:pt x="152" y="145"/>
                  </a:cubicBezTo>
                  <a:cubicBezTo>
                    <a:pt x="161" y="148"/>
                    <a:pt x="161" y="148"/>
                    <a:pt x="161" y="148"/>
                  </a:cubicBezTo>
                  <a:cubicBezTo>
                    <a:pt x="174" y="151"/>
                    <a:pt x="186" y="159"/>
                    <a:pt x="194" y="170"/>
                  </a:cubicBezTo>
                  <a:cubicBezTo>
                    <a:pt x="201" y="181"/>
                    <a:pt x="205" y="195"/>
                    <a:pt x="205" y="208"/>
                  </a:cubicBezTo>
                  <a:cubicBezTo>
                    <a:pt x="204" y="232"/>
                    <a:pt x="204" y="232"/>
                    <a:pt x="204" y="232"/>
                  </a:cubicBezTo>
                  <a:lnTo>
                    <a:pt x="204" y="345"/>
                  </a:lnTo>
                  <a:close/>
                  <a:moveTo>
                    <a:pt x="123" y="325"/>
                  </a:moveTo>
                  <a:cubicBezTo>
                    <a:pt x="183" y="325"/>
                    <a:pt x="183" y="325"/>
                    <a:pt x="183" y="325"/>
                  </a:cubicBezTo>
                  <a:cubicBezTo>
                    <a:pt x="183" y="232"/>
                    <a:pt x="183" y="232"/>
                    <a:pt x="183" y="232"/>
                  </a:cubicBezTo>
                  <a:cubicBezTo>
                    <a:pt x="184" y="207"/>
                    <a:pt x="184" y="207"/>
                    <a:pt x="184" y="207"/>
                  </a:cubicBezTo>
                  <a:cubicBezTo>
                    <a:pt x="185" y="189"/>
                    <a:pt x="173" y="173"/>
                    <a:pt x="156" y="168"/>
                  </a:cubicBezTo>
                  <a:cubicBezTo>
                    <a:pt x="146" y="165"/>
                    <a:pt x="146" y="165"/>
                    <a:pt x="146" y="165"/>
                  </a:cubicBezTo>
                  <a:cubicBezTo>
                    <a:pt x="134" y="161"/>
                    <a:pt x="124" y="155"/>
                    <a:pt x="115" y="146"/>
                  </a:cubicBezTo>
                  <a:cubicBezTo>
                    <a:pt x="97" y="127"/>
                    <a:pt x="97" y="127"/>
                    <a:pt x="97" y="127"/>
                  </a:cubicBezTo>
                  <a:cubicBezTo>
                    <a:pt x="94" y="124"/>
                    <a:pt x="90" y="122"/>
                    <a:pt x="86" y="122"/>
                  </a:cubicBezTo>
                  <a:cubicBezTo>
                    <a:pt x="81" y="122"/>
                    <a:pt x="78" y="124"/>
                    <a:pt x="75" y="126"/>
                  </a:cubicBezTo>
                  <a:cubicBezTo>
                    <a:pt x="72" y="129"/>
                    <a:pt x="71" y="132"/>
                    <a:pt x="70" y="135"/>
                  </a:cubicBezTo>
                  <a:cubicBezTo>
                    <a:pt x="70" y="140"/>
                    <a:pt x="70" y="140"/>
                    <a:pt x="70" y="140"/>
                  </a:cubicBezTo>
                  <a:cubicBezTo>
                    <a:pt x="71" y="143"/>
                    <a:pt x="72" y="146"/>
                    <a:pt x="74" y="148"/>
                  </a:cubicBezTo>
                  <a:cubicBezTo>
                    <a:pt x="121" y="196"/>
                    <a:pt x="121" y="196"/>
                    <a:pt x="121" y="196"/>
                  </a:cubicBezTo>
                  <a:cubicBezTo>
                    <a:pt x="106" y="210"/>
                    <a:pt x="106" y="210"/>
                    <a:pt x="106" y="210"/>
                  </a:cubicBezTo>
                  <a:cubicBezTo>
                    <a:pt x="59" y="163"/>
                    <a:pt x="59" y="163"/>
                    <a:pt x="59" y="163"/>
                  </a:cubicBezTo>
                  <a:cubicBezTo>
                    <a:pt x="54" y="157"/>
                    <a:pt x="51" y="150"/>
                    <a:pt x="50" y="143"/>
                  </a:cubicBezTo>
                  <a:cubicBezTo>
                    <a:pt x="49" y="143"/>
                    <a:pt x="49" y="143"/>
                    <a:pt x="49" y="143"/>
                  </a:cubicBezTo>
                  <a:cubicBezTo>
                    <a:pt x="49" y="142"/>
                    <a:pt x="49" y="142"/>
                    <a:pt x="49" y="142"/>
                  </a:cubicBezTo>
                  <a:cubicBezTo>
                    <a:pt x="49" y="140"/>
                    <a:pt x="49" y="139"/>
                    <a:pt x="49" y="137"/>
                  </a:cubicBezTo>
                  <a:cubicBezTo>
                    <a:pt x="49" y="136"/>
                    <a:pt x="49" y="135"/>
                    <a:pt x="49" y="133"/>
                  </a:cubicBezTo>
                  <a:cubicBezTo>
                    <a:pt x="49" y="35"/>
                    <a:pt x="49" y="35"/>
                    <a:pt x="49" y="35"/>
                  </a:cubicBezTo>
                  <a:cubicBezTo>
                    <a:pt x="49" y="27"/>
                    <a:pt x="43" y="21"/>
                    <a:pt x="35" y="21"/>
                  </a:cubicBezTo>
                  <a:cubicBezTo>
                    <a:pt x="31" y="21"/>
                    <a:pt x="28" y="22"/>
                    <a:pt x="25" y="25"/>
                  </a:cubicBezTo>
                  <a:cubicBezTo>
                    <a:pt x="22" y="28"/>
                    <a:pt x="21" y="31"/>
                    <a:pt x="21" y="35"/>
                  </a:cubicBezTo>
                  <a:cubicBezTo>
                    <a:pt x="21" y="153"/>
                    <a:pt x="21" y="153"/>
                    <a:pt x="21" y="153"/>
                  </a:cubicBezTo>
                  <a:cubicBezTo>
                    <a:pt x="21" y="163"/>
                    <a:pt x="25" y="172"/>
                    <a:pt x="32" y="179"/>
                  </a:cubicBezTo>
                  <a:cubicBezTo>
                    <a:pt x="114" y="269"/>
                    <a:pt x="114" y="269"/>
                    <a:pt x="114" y="269"/>
                  </a:cubicBezTo>
                  <a:cubicBezTo>
                    <a:pt x="120" y="275"/>
                    <a:pt x="123" y="282"/>
                    <a:pt x="123" y="291"/>
                  </a:cubicBezTo>
                  <a:lnTo>
                    <a:pt x="1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48" name="Freeform 10">
              <a:extLst>
                <a:ext uri="{FF2B5EF4-FFF2-40B4-BE49-F238E27FC236}">
                  <a16:creationId xmlns:a16="http://schemas.microsoft.com/office/drawing/2014/main" id="{EF95B85E-7741-4944-B390-E40A33AD4297}"/>
                </a:ext>
              </a:extLst>
            </p:cNvPr>
            <p:cNvSpPr>
              <a:spLocks noEditPoints="1"/>
            </p:cNvSpPr>
            <p:nvPr/>
          </p:nvSpPr>
          <p:spPr bwMode="auto">
            <a:xfrm>
              <a:off x="6429376" y="2382838"/>
              <a:ext cx="1951038" cy="3267075"/>
            </a:xfrm>
            <a:custGeom>
              <a:avLst/>
              <a:gdLst>
                <a:gd name="T0" fmla="*/ 104 w 205"/>
                <a:gd name="T1" fmla="*/ 345 h 345"/>
                <a:gd name="T2" fmla="*/ 2 w 205"/>
                <a:gd name="T3" fmla="*/ 345 h 345"/>
                <a:gd name="T4" fmla="*/ 2 w 205"/>
                <a:gd name="T5" fmla="*/ 232 h 345"/>
                <a:gd name="T6" fmla="*/ 1 w 205"/>
                <a:gd name="T7" fmla="*/ 208 h 345"/>
                <a:gd name="T8" fmla="*/ 12 w 205"/>
                <a:gd name="T9" fmla="*/ 170 h 345"/>
                <a:gd name="T10" fmla="*/ 44 w 205"/>
                <a:gd name="T11" fmla="*/ 148 h 345"/>
                <a:gd name="T12" fmla="*/ 54 w 205"/>
                <a:gd name="T13" fmla="*/ 145 h 345"/>
                <a:gd name="T14" fmla="*/ 75 w 205"/>
                <a:gd name="T15" fmla="*/ 132 h 345"/>
                <a:gd name="T16" fmla="*/ 75 w 205"/>
                <a:gd name="T17" fmla="*/ 132 h 345"/>
                <a:gd name="T18" fmla="*/ 94 w 205"/>
                <a:gd name="T19" fmla="*/ 112 h 345"/>
                <a:gd name="T20" fmla="*/ 120 w 205"/>
                <a:gd name="T21" fmla="*/ 101 h 345"/>
                <a:gd name="T22" fmla="*/ 135 w 205"/>
                <a:gd name="T23" fmla="*/ 104 h 345"/>
                <a:gd name="T24" fmla="*/ 135 w 205"/>
                <a:gd name="T25" fmla="*/ 35 h 345"/>
                <a:gd name="T26" fmla="*/ 170 w 205"/>
                <a:gd name="T27" fmla="*/ 0 h 345"/>
                <a:gd name="T28" fmla="*/ 195 w 205"/>
                <a:gd name="T29" fmla="*/ 10 h 345"/>
                <a:gd name="T30" fmla="*/ 205 w 205"/>
                <a:gd name="T31" fmla="*/ 35 h 345"/>
                <a:gd name="T32" fmla="*/ 205 w 205"/>
                <a:gd name="T33" fmla="*/ 153 h 345"/>
                <a:gd name="T34" fmla="*/ 189 w 205"/>
                <a:gd name="T35" fmla="*/ 194 h 345"/>
                <a:gd name="T36" fmla="*/ 107 w 205"/>
                <a:gd name="T37" fmla="*/ 283 h 345"/>
                <a:gd name="T38" fmla="*/ 104 w 205"/>
                <a:gd name="T39" fmla="*/ 291 h 345"/>
                <a:gd name="T40" fmla="*/ 104 w 205"/>
                <a:gd name="T41" fmla="*/ 345 h 345"/>
                <a:gd name="T42" fmla="*/ 23 w 205"/>
                <a:gd name="T43" fmla="*/ 325 h 345"/>
                <a:gd name="T44" fmla="*/ 83 w 205"/>
                <a:gd name="T45" fmla="*/ 325 h 345"/>
                <a:gd name="T46" fmla="*/ 83 w 205"/>
                <a:gd name="T47" fmla="*/ 291 h 345"/>
                <a:gd name="T48" fmla="*/ 91 w 205"/>
                <a:gd name="T49" fmla="*/ 269 h 345"/>
                <a:gd name="T50" fmla="*/ 174 w 205"/>
                <a:gd name="T51" fmla="*/ 179 h 345"/>
                <a:gd name="T52" fmla="*/ 184 w 205"/>
                <a:gd name="T53" fmla="*/ 153 h 345"/>
                <a:gd name="T54" fmla="*/ 185 w 205"/>
                <a:gd name="T55" fmla="*/ 35 h 345"/>
                <a:gd name="T56" fmla="*/ 180 w 205"/>
                <a:gd name="T57" fmla="*/ 25 h 345"/>
                <a:gd name="T58" fmla="*/ 170 w 205"/>
                <a:gd name="T59" fmla="*/ 21 h 345"/>
                <a:gd name="T60" fmla="*/ 156 w 205"/>
                <a:gd name="T61" fmla="*/ 35 h 345"/>
                <a:gd name="T62" fmla="*/ 156 w 205"/>
                <a:gd name="T63" fmla="*/ 133 h 345"/>
                <a:gd name="T64" fmla="*/ 156 w 205"/>
                <a:gd name="T65" fmla="*/ 137 h 345"/>
                <a:gd name="T66" fmla="*/ 156 w 205"/>
                <a:gd name="T67" fmla="*/ 142 h 345"/>
                <a:gd name="T68" fmla="*/ 156 w 205"/>
                <a:gd name="T69" fmla="*/ 143 h 345"/>
                <a:gd name="T70" fmla="*/ 156 w 205"/>
                <a:gd name="T71" fmla="*/ 143 h 345"/>
                <a:gd name="T72" fmla="*/ 146 w 205"/>
                <a:gd name="T73" fmla="*/ 163 h 345"/>
                <a:gd name="T74" fmla="*/ 100 w 205"/>
                <a:gd name="T75" fmla="*/ 210 h 345"/>
                <a:gd name="T76" fmla="*/ 85 w 205"/>
                <a:gd name="T77" fmla="*/ 196 h 345"/>
                <a:gd name="T78" fmla="*/ 131 w 205"/>
                <a:gd name="T79" fmla="*/ 148 h 345"/>
                <a:gd name="T80" fmla="*/ 135 w 205"/>
                <a:gd name="T81" fmla="*/ 140 h 345"/>
                <a:gd name="T82" fmla="*/ 135 w 205"/>
                <a:gd name="T83" fmla="*/ 135 h 345"/>
                <a:gd name="T84" fmla="*/ 131 w 205"/>
                <a:gd name="T85" fmla="*/ 126 h 345"/>
                <a:gd name="T86" fmla="*/ 120 w 205"/>
                <a:gd name="T87" fmla="*/ 122 h 345"/>
                <a:gd name="T88" fmla="*/ 120 w 205"/>
                <a:gd name="T89" fmla="*/ 122 h 345"/>
                <a:gd name="T90" fmla="*/ 109 w 205"/>
                <a:gd name="T91" fmla="*/ 127 h 345"/>
                <a:gd name="T92" fmla="*/ 90 w 205"/>
                <a:gd name="T93" fmla="*/ 146 h 345"/>
                <a:gd name="T94" fmla="*/ 60 w 205"/>
                <a:gd name="T95" fmla="*/ 165 h 345"/>
                <a:gd name="T96" fmla="*/ 50 w 205"/>
                <a:gd name="T97" fmla="*/ 168 h 345"/>
                <a:gd name="T98" fmla="*/ 22 w 205"/>
                <a:gd name="T99" fmla="*/ 207 h 345"/>
                <a:gd name="T100" fmla="*/ 23 w 205"/>
                <a:gd name="T101" fmla="*/ 232 h 345"/>
                <a:gd name="T102" fmla="*/ 23 w 205"/>
                <a:gd name="T103"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45">
                  <a:moveTo>
                    <a:pt x="104" y="345"/>
                  </a:moveTo>
                  <a:cubicBezTo>
                    <a:pt x="2" y="345"/>
                    <a:pt x="2" y="345"/>
                    <a:pt x="2" y="345"/>
                  </a:cubicBezTo>
                  <a:cubicBezTo>
                    <a:pt x="2" y="232"/>
                    <a:pt x="2" y="232"/>
                    <a:pt x="2" y="232"/>
                  </a:cubicBezTo>
                  <a:cubicBezTo>
                    <a:pt x="1" y="208"/>
                    <a:pt x="1" y="208"/>
                    <a:pt x="1" y="208"/>
                  </a:cubicBezTo>
                  <a:cubicBezTo>
                    <a:pt x="0" y="195"/>
                    <a:pt x="4" y="181"/>
                    <a:pt x="12" y="170"/>
                  </a:cubicBezTo>
                  <a:cubicBezTo>
                    <a:pt x="20" y="159"/>
                    <a:pt x="31" y="151"/>
                    <a:pt x="44" y="148"/>
                  </a:cubicBezTo>
                  <a:cubicBezTo>
                    <a:pt x="54" y="145"/>
                    <a:pt x="54" y="145"/>
                    <a:pt x="54" y="145"/>
                  </a:cubicBezTo>
                  <a:cubicBezTo>
                    <a:pt x="62" y="142"/>
                    <a:pt x="69" y="138"/>
                    <a:pt x="75" y="132"/>
                  </a:cubicBezTo>
                  <a:cubicBezTo>
                    <a:pt x="75" y="132"/>
                    <a:pt x="75" y="132"/>
                    <a:pt x="75" y="132"/>
                  </a:cubicBezTo>
                  <a:cubicBezTo>
                    <a:pt x="94" y="112"/>
                    <a:pt x="94" y="112"/>
                    <a:pt x="94" y="112"/>
                  </a:cubicBezTo>
                  <a:cubicBezTo>
                    <a:pt x="101" y="105"/>
                    <a:pt x="110" y="101"/>
                    <a:pt x="120" y="101"/>
                  </a:cubicBezTo>
                  <a:cubicBezTo>
                    <a:pt x="125" y="101"/>
                    <a:pt x="131" y="102"/>
                    <a:pt x="135" y="104"/>
                  </a:cubicBezTo>
                  <a:cubicBezTo>
                    <a:pt x="135" y="35"/>
                    <a:pt x="135" y="35"/>
                    <a:pt x="135" y="35"/>
                  </a:cubicBezTo>
                  <a:cubicBezTo>
                    <a:pt x="135" y="16"/>
                    <a:pt x="151" y="0"/>
                    <a:pt x="170" y="0"/>
                  </a:cubicBezTo>
                  <a:cubicBezTo>
                    <a:pt x="180" y="0"/>
                    <a:pt x="188" y="4"/>
                    <a:pt x="195" y="10"/>
                  </a:cubicBezTo>
                  <a:cubicBezTo>
                    <a:pt x="202" y="17"/>
                    <a:pt x="205" y="26"/>
                    <a:pt x="205" y="35"/>
                  </a:cubicBezTo>
                  <a:cubicBezTo>
                    <a:pt x="205" y="153"/>
                    <a:pt x="205" y="153"/>
                    <a:pt x="205" y="153"/>
                  </a:cubicBezTo>
                  <a:cubicBezTo>
                    <a:pt x="205" y="168"/>
                    <a:pt x="200" y="182"/>
                    <a:pt x="189" y="194"/>
                  </a:cubicBezTo>
                  <a:cubicBezTo>
                    <a:pt x="107" y="283"/>
                    <a:pt x="107" y="283"/>
                    <a:pt x="107" y="283"/>
                  </a:cubicBezTo>
                  <a:cubicBezTo>
                    <a:pt x="105" y="285"/>
                    <a:pt x="104" y="288"/>
                    <a:pt x="104" y="291"/>
                  </a:cubicBezTo>
                  <a:lnTo>
                    <a:pt x="104" y="345"/>
                  </a:lnTo>
                  <a:close/>
                  <a:moveTo>
                    <a:pt x="23" y="325"/>
                  </a:moveTo>
                  <a:cubicBezTo>
                    <a:pt x="83" y="325"/>
                    <a:pt x="83" y="325"/>
                    <a:pt x="83" y="325"/>
                  </a:cubicBezTo>
                  <a:cubicBezTo>
                    <a:pt x="83" y="291"/>
                    <a:pt x="83" y="291"/>
                    <a:pt x="83" y="291"/>
                  </a:cubicBezTo>
                  <a:cubicBezTo>
                    <a:pt x="83" y="282"/>
                    <a:pt x="86" y="275"/>
                    <a:pt x="91" y="269"/>
                  </a:cubicBezTo>
                  <a:cubicBezTo>
                    <a:pt x="174" y="179"/>
                    <a:pt x="174" y="179"/>
                    <a:pt x="174" y="179"/>
                  </a:cubicBezTo>
                  <a:cubicBezTo>
                    <a:pt x="181" y="172"/>
                    <a:pt x="184" y="163"/>
                    <a:pt x="184" y="153"/>
                  </a:cubicBezTo>
                  <a:cubicBezTo>
                    <a:pt x="185" y="35"/>
                    <a:pt x="185" y="35"/>
                    <a:pt x="185" y="35"/>
                  </a:cubicBezTo>
                  <a:cubicBezTo>
                    <a:pt x="185" y="31"/>
                    <a:pt x="183" y="28"/>
                    <a:pt x="180" y="25"/>
                  </a:cubicBezTo>
                  <a:cubicBezTo>
                    <a:pt x="178" y="22"/>
                    <a:pt x="174" y="21"/>
                    <a:pt x="170" y="21"/>
                  </a:cubicBezTo>
                  <a:cubicBezTo>
                    <a:pt x="163" y="21"/>
                    <a:pt x="156" y="27"/>
                    <a:pt x="156" y="35"/>
                  </a:cubicBezTo>
                  <a:cubicBezTo>
                    <a:pt x="156" y="133"/>
                    <a:pt x="156" y="133"/>
                    <a:pt x="156" y="133"/>
                  </a:cubicBezTo>
                  <a:cubicBezTo>
                    <a:pt x="156" y="135"/>
                    <a:pt x="156" y="136"/>
                    <a:pt x="156" y="137"/>
                  </a:cubicBezTo>
                  <a:cubicBezTo>
                    <a:pt x="156" y="139"/>
                    <a:pt x="156" y="140"/>
                    <a:pt x="156" y="142"/>
                  </a:cubicBezTo>
                  <a:cubicBezTo>
                    <a:pt x="156" y="143"/>
                    <a:pt x="156" y="143"/>
                    <a:pt x="156" y="143"/>
                  </a:cubicBezTo>
                  <a:cubicBezTo>
                    <a:pt x="156" y="143"/>
                    <a:pt x="156" y="143"/>
                    <a:pt x="156" y="143"/>
                  </a:cubicBezTo>
                  <a:cubicBezTo>
                    <a:pt x="155" y="150"/>
                    <a:pt x="151" y="157"/>
                    <a:pt x="146" y="163"/>
                  </a:cubicBezTo>
                  <a:cubicBezTo>
                    <a:pt x="100" y="210"/>
                    <a:pt x="100" y="210"/>
                    <a:pt x="100" y="210"/>
                  </a:cubicBezTo>
                  <a:cubicBezTo>
                    <a:pt x="85" y="196"/>
                    <a:pt x="85" y="196"/>
                    <a:pt x="85" y="196"/>
                  </a:cubicBezTo>
                  <a:cubicBezTo>
                    <a:pt x="131" y="148"/>
                    <a:pt x="131" y="148"/>
                    <a:pt x="131" y="148"/>
                  </a:cubicBezTo>
                  <a:cubicBezTo>
                    <a:pt x="133" y="146"/>
                    <a:pt x="135" y="143"/>
                    <a:pt x="135" y="140"/>
                  </a:cubicBezTo>
                  <a:cubicBezTo>
                    <a:pt x="135" y="135"/>
                    <a:pt x="135" y="135"/>
                    <a:pt x="135" y="135"/>
                  </a:cubicBezTo>
                  <a:cubicBezTo>
                    <a:pt x="135" y="132"/>
                    <a:pt x="133" y="129"/>
                    <a:pt x="131" y="126"/>
                  </a:cubicBezTo>
                  <a:cubicBezTo>
                    <a:pt x="128" y="124"/>
                    <a:pt x="124" y="122"/>
                    <a:pt x="120" y="122"/>
                  </a:cubicBezTo>
                  <a:cubicBezTo>
                    <a:pt x="120" y="122"/>
                    <a:pt x="120" y="122"/>
                    <a:pt x="120" y="122"/>
                  </a:cubicBezTo>
                  <a:cubicBezTo>
                    <a:pt x="116" y="122"/>
                    <a:pt x="112" y="124"/>
                    <a:pt x="109" y="127"/>
                  </a:cubicBezTo>
                  <a:cubicBezTo>
                    <a:pt x="90" y="146"/>
                    <a:pt x="90" y="146"/>
                    <a:pt x="90" y="146"/>
                  </a:cubicBezTo>
                  <a:cubicBezTo>
                    <a:pt x="82" y="155"/>
                    <a:pt x="72" y="161"/>
                    <a:pt x="60" y="165"/>
                  </a:cubicBezTo>
                  <a:cubicBezTo>
                    <a:pt x="50" y="168"/>
                    <a:pt x="50" y="168"/>
                    <a:pt x="50" y="168"/>
                  </a:cubicBezTo>
                  <a:cubicBezTo>
                    <a:pt x="33" y="173"/>
                    <a:pt x="21" y="189"/>
                    <a:pt x="22" y="207"/>
                  </a:cubicBezTo>
                  <a:cubicBezTo>
                    <a:pt x="23" y="232"/>
                    <a:pt x="23" y="232"/>
                    <a:pt x="23" y="232"/>
                  </a:cubicBezTo>
                  <a:lnTo>
                    <a:pt x="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sp>
          <p:nvSpPr>
            <p:cNvPr id="49" name="Freeform 11">
              <a:extLst>
                <a:ext uri="{FF2B5EF4-FFF2-40B4-BE49-F238E27FC236}">
                  <a16:creationId xmlns:a16="http://schemas.microsoft.com/office/drawing/2014/main" id="{F0D53C12-2ACB-6249-8E5D-811CC5D6538B}"/>
                </a:ext>
              </a:extLst>
            </p:cNvPr>
            <p:cNvSpPr>
              <a:spLocks noEditPoints="1"/>
            </p:cNvSpPr>
            <p:nvPr/>
          </p:nvSpPr>
          <p:spPr bwMode="auto">
            <a:xfrm>
              <a:off x="4735513" y="1208088"/>
              <a:ext cx="2730500" cy="2330450"/>
            </a:xfrm>
            <a:custGeom>
              <a:avLst/>
              <a:gdLst>
                <a:gd name="T0" fmla="*/ 143 w 287"/>
                <a:gd name="T1" fmla="*/ 246 h 246"/>
                <a:gd name="T2" fmla="*/ 12 w 287"/>
                <a:gd name="T3" fmla="*/ 115 h 246"/>
                <a:gd name="T4" fmla="*/ 0 w 287"/>
                <a:gd name="T5" fmla="*/ 86 h 246"/>
                <a:gd name="T6" fmla="*/ 12 w 287"/>
                <a:gd name="T7" fmla="*/ 56 h 246"/>
                <a:gd name="T8" fmla="*/ 56 w 287"/>
                <a:gd name="T9" fmla="*/ 12 h 246"/>
                <a:gd name="T10" fmla="*/ 85 w 287"/>
                <a:gd name="T11" fmla="*/ 0 h 246"/>
                <a:gd name="T12" fmla="*/ 114 w 287"/>
                <a:gd name="T13" fmla="*/ 12 h 246"/>
                <a:gd name="T14" fmla="*/ 143 w 287"/>
                <a:gd name="T15" fmla="*/ 41 h 246"/>
                <a:gd name="T16" fmla="*/ 172 w 287"/>
                <a:gd name="T17" fmla="*/ 12 h 246"/>
                <a:gd name="T18" fmla="*/ 201 w 287"/>
                <a:gd name="T19" fmla="*/ 0 h 246"/>
                <a:gd name="T20" fmla="*/ 231 w 287"/>
                <a:gd name="T21" fmla="*/ 12 h 246"/>
                <a:gd name="T22" fmla="*/ 274 w 287"/>
                <a:gd name="T23" fmla="*/ 56 h 246"/>
                <a:gd name="T24" fmla="*/ 287 w 287"/>
                <a:gd name="T25" fmla="*/ 86 h 246"/>
                <a:gd name="T26" fmla="*/ 274 w 287"/>
                <a:gd name="T27" fmla="*/ 115 h 246"/>
                <a:gd name="T28" fmla="*/ 143 w 287"/>
                <a:gd name="T29" fmla="*/ 246 h 246"/>
                <a:gd name="T30" fmla="*/ 85 w 287"/>
                <a:gd name="T31" fmla="*/ 21 h 246"/>
                <a:gd name="T32" fmla="*/ 71 w 287"/>
                <a:gd name="T33" fmla="*/ 27 h 246"/>
                <a:gd name="T34" fmla="*/ 27 w 287"/>
                <a:gd name="T35" fmla="*/ 71 h 246"/>
                <a:gd name="T36" fmla="*/ 21 w 287"/>
                <a:gd name="T37" fmla="*/ 86 h 246"/>
                <a:gd name="T38" fmla="*/ 27 w 287"/>
                <a:gd name="T39" fmla="*/ 100 h 246"/>
                <a:gd name="T40" fmla="*/ 143 w 287"/>
                <a:gd name="T41" fmla="*/ 217 h 246"/>
                <a:gd name="T42" fmla="*/ 260 w 287"/>
                <a:gd name="T43" fmla="*/ 100 h 246"/>
                <a:gd name="T44" fmla="*/ 266 w 287"/>
                <a:gd name="T45" fmla="*/ 86 h 246"/>
                <a:gd name="T46" fmla="*/ 260 w 287"/>
                <a:gd name="T47" fmla="*/ 71 h 246"/>
                <a:gd name="T48" fmla="*/ 216 w 287"/>
                <a:gd name="T49" fmla="*/ 27 h 246"/>
                <a:gd name="T50" fmla="*/ 201 w 287"/>
                <a:gd name="T51" fmla="*/ 21 h 246"/>
                <a:gd name="T52" fmla="*/ 187 w 287"/>
                <a:gd name="T53" fmla="*/ 27 h 246"/>
                <a:gd name="T54" fmla="*/ 143 w 287"/>
                <a:gd name="T55" fmla="*/ 71 h 246"/>
                <a:gd name="T56" fmla="*/ 100 w 287"/>
                <a:gd name="T57" fmla="*/ 27 h 246"/>
                <a:gd name="T58" fmla="*/ 85 w 287"/>
                <a:gd name="T59"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246">
                  <a:moveTo>
                    <a:pt x="143" y="246"/>
                  </a:moveTo>
                  <a:cubicBezTo>
                    <a:pt x="12" y="115"/>
                    <a:pt x="12" y="115"/>
                    <a:pt x="12" y="115"/>
                  </a:cubicBezTo>
                  <a:cubicBezTo>
                    <a:pt x="4" y="107"/>
                    <a:pt x="0" y="97"/>
                    <a:pt x="0" y="86"/>
                  </a:cubicBezTo>
                  <a:cubicBezTo>
                    <a:pt x="0" y="74"/>
                    <a:pt x="4" y="64"/>
                    <a:pt x="12" y="56"/>
                  </a:cubicBezTo>
                  <a:cubicBezTo>
                    <a:pt x="56" y="12"/>
                    <a:pt x="56" y="12"/>
                    <a:pt x="56" y="12"/>
                  </a:cubicBezTo>
                  <a:cubicBezTo>
                    <a:pt x="64" y="5"/>
                    <a:pt x="74" y="0"/>
                    <a:pt x="85" y="0"/>
                  </a:cubicBezTo>
                  <a:cubicBezTo>
                    <a:pt x="96" y="0"/>
                    <a:pt x="107" y="5"/>
                    <a:pt x="114" y="12"/>
                  </a:cubicBezTo>
                  <a:cubicBezTo>
                    <a:pt x="143" y="41"/>
                    <a:pt x="143" y="41"/>
                    <a:pt x="143" y="41"/>
                  </a:cubicBezTo>
                  <a:cubicBezTo>
                    <a:pt x="172" y="12"/>
                    <a:pt x="172" y="12"/>
                    <a:pt x="172" y="12"/>
                  </a:cubicBezTo>
                  <a:cubicBezTo>
                    <a:pt x="180" y="5"/>
                    <a:pt x="190" y="0"/>
                    <a:pt x="201" y="0"/>
                  </a:cubicBezTo>
                  <a:cubicBezTo>
                    <a:pt x="212" y="0"/>
                    <a:pt x="223" y="5"/>
                    <a:pt x="231" y="12"/>
                  </a:cubicBezTo>
                  <a:cubicBezTo>
                    <a:pt x="274" y="56"/>
                    <a:pt x="274" y="56"/>
                    <a:pt x="274" y="56"/>
                  </a:cubicBezTo>
                  <a:cubicBezTo>
                    <a:pt x="282" y="64"/>
                    <a:pt x="287" y="74"/>
                    <a:pt x="287" y="86"/>
                  </a:cubicBezTo>
                  <a:cubicBezTo>
                    <a:pt x="287" y="97"/>
                    <a:pt x="282" y="107"/>
                    <a:pt x="274" y="115"/>
                  </a:cubicBezTo>
                  <a:lnTo>
                    <a:pt x="143" y="246"/>
                  </a:lnTo>
                  <a:close/>
                  <a:moveTo>
                    <a:pt x="85" y="21"/>
                  </a:moveTo>
                  <a:cubicBezTo>
                    <a:pt x="80" y="21"/>
                    <a:pt x="74" y="23"/>
                    <a:pt x="71" y="27"/>
                  </a:cubicBezTo>
                  <a:cubicBezTo>
                    <a:pt x="27" y="71"/>
                    <a:pt x="27" y="71"/>
                    <a:pt x="27" y="71"/>
                  </a:cubicBezTo>
                  <a:cubicBezTo>
                    <a:pt x="23" y="75"/>
                    <a:pt x="21" y="80"/>
                    <a:pt x="21" y="86"/>
                  </a:cubicBezTo>
                  <a:cubicBezTo>
                    <a:pt x="21" y="91"/>
                    <a:pt x="23" y="96"/>
                    <a:pt x="27" y="100"/>
                  </a:cubicBezTo>
                  <a:cubicBezTo>
                    <a:pt x="143" y="217"/>
                    <a:pt x="143" y="217"/>
                    <a:pt x="143" y="217"/>
                  </a:cubicBezTo>
                  <a:cubicBezTo>
                    <a:pt x="260" y="100"/>
                    <a:pt x="260" y="100"/>
                    <a:pt x="260" y="100"/>
                  </a:cubicBezTo>
                  <a:cubicBezTo>
                    <a:pt x="264" y="96"/>
                    <a:pt x="266" y="91"/>
                    <a:pt x="266" y="86"/>
                  </a:cubicBezTo>
                  <a:cubicBezTo>
                    <a:pt x="266" y="80"/>
                    <a:pt x="264" y="75"/>
                    <a:pt x="260" y="71"/>
                  </a:cubicBezTo>
                  <a:cubicBezTo>
                    <a:pt x="216" y="27"/>
                    <a:pt x="216" y="27"/>
                    <a:pt x="216" y="27"/>
                  </a:cubicBezTo>
                  <a:cubicBezTo>
                    <a:pt x="212" y="23"/>
                    <a:pt x="207" y="21"/>
                    <a:pt x="201" y="21"/>
                  </a:cubicBezTo>
                  <a:cubicBezTo>
                    <a:pt x="196" y="21"/>
                    <a:pt x="191" y="23"/>
                    <a:pt x="187" y="27"/>
                  </a:cubicBezTo>
                  <a:cubicBezTo>
                    <a:pt x="143" y="71"/>
                    <a:pt x="143" y="71"/>
                    <a:pt x="143" y="71"/>
                  </a:cubicBezTo>
                  <a:cubicBezTo>
                    <a:pt x="100" y="27"/>
                    <a:pt x="100" y="27"/>
                    <a:pt x="100" y="27"/>
                  </a:cubicBezTo>
                  <a:cubicBezTo>
                    <a:pt x="96" y="23"/>
                    <a:pt x="91" y="21"/>
                    <a:pt x="8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p>
          </p:txBody>
        </p:sp>
      </p:grpSp>
      <p:sp>
        <p:nvSpPr>
          <p:cNvPr id="51" name="Freeform 105">
            <a:extLst>
              <a:ext uri="{FF2B5EF4-FFF2-40B4-BE49-F238E27FC236}">
                <a16:creationId xmlns:a16="http://schemas.microsoft.com/office/drawing/2014/main" id="{1F2998A3-35B9-8B4D-9B99-87FA5E9ED824}"/>
              </a:ext>
            </a:extLst>
          </p:cNvPr>
          <p:cNvSpPr>
            <a:spLocks noChangeAspect="1" noEditPoints="1"/>
          </p:cNvSpPr>
          <p:nvPr/>
        </p:nvSpPr>
        <p:spPr bwMode="auto">
          <a:xfrm>
            <a:off x="7255837" y="3366134"/>
            <a:ext cx="471424" cy="470441"/>
          </a:xfrm>
          <a:custGeom>
            <a:avLst/>
            <a:gdLst>
              <a:gd name="T0" fmla="*/ 4329 w 4329"/>
              <a:gd name="T1" fmla="*/ 4320 h 4320"/>
              <a:gd name="T2" fmla="*/ 0 w 4329"/>
              <a:gd name="T3" fmla="*/ 4320 h 4320"/>
              <a:gd name="T4" fmla="*/ 0 w 4329"/>
              <a:gd name="T5" fmla="*/ 0 h 4320"/>
              <a:gd name="T6" fmla="*/ 193 w 4329"/>
              <a:gd name="T7" fmla="*/ 0 h 4320"/>
              <a:gd name="T8" fmla="*/ 193 w 4329"/>
              <a:gd name="T9" fmla="*/ 4127 h 4320"/>
              <a:gd name="T10" fmla="*/ 690 w 4329"/>
              <a:gd name="T11" fmla="*/ 4127 h 4320"/>
              <a:gd name="T12" fmla="*/ 690 w 4329"/>
              <a:gd name="T13" fmla="*/ 2122 h 4320"/>
              <a:gd name="T14" fmla="*/ 883 w 4329"/>
              <a:gd name="T15" fmla="*/ 2122 h 4320"/>
              <a:gd name="T16" fmla="*/ 883 w 4329"/>
              <a:gd name="T17" fmla="*/ 4127 h 4320"/>
              <a:gd name="T18" fmla="*/ 1380 w 4329"/>
              <a:gd name="T19" fmla="*/ 4127 h 4320"/>
              <a:gd name="T20" fmla="*/ 1380 w 4329"/>
              <a:gd name="T21" fmla="*/ 2725 h 4320"/>
              <a:gd name="T22" fmla="*/ 1573 w 4329"/>
              <a:gd name="T23" fmla="*/ 2725 h 4320"/>
              <a:gd name="T24" fmla="*/ 1573 w 4329"/>
              <a:gd name="T25" fmla="*/ 4127 h 4320"/>
              <a:gd name="T26" fmla="*/ 2070 w 4329"/>
              <a:gd name="T27" fmla="*/ 4127 h 4320"/>
              <a:gd name="T28" fmla="*/ 2070 w 4329"/>
              <a:gd name="T29" fmla="*/ 2336 h 4320"/>
              <a:gd name="T30" fmla="*/ 2263 w 4329"/>
              <a:gd name="T31" fmla="*/ 2336 h 4320"/>
              <a:gd name="T32" fmla="*/ 2263 w 4329"/>
              <a:gd name="T33" fmla="*/ 4127 h 4320"/>
              <a:gd name="T34" fmla="*/ 2760 w 4329"/>
              <a:gd name="T35" fmla="*/ 4127 h 4320"/>
              <a:gd name="T36" fmla="*/ 2760 w 4329"/>
              <a:gd name="T37" fmla="*/ 2903 h 4320"/>
              <a:gd name="T38" fmla="*/ 2953 w 4329"/>
              <a:gd name="T39" fmla="*/ 2903 h 4320"/>
              <a:gd name="T40" fmla="*/ 2953 w 4329"/>
              <a:gd name="T41" fmla="*/ 4127 h 4320"/>
              <a:gd name="T42" fmla="*/ 3449 w 4329"/>
              <a:gd name="T43" fmla="*/ 4127 h 4320"/>
              <a:gd name="T44" fmla="*/ 3449 w 4329"/>
              <a:gd name="T45" fmla="*/ 3540 h 4320"/>
              <a:gd name="T46" fmla="*/ 3643 w 4329"/>
              <a:gd name="T47" fmla="*/ 3540 h 4320"/>
              <a:gd name="T48" fmla="*/ 3643 w 4329"/>
              <a:gd name="T49" fmla="*/ 4127 h 4320"/>
              <a:gd name="T50" fmla="*/ 4136 w 4329"/>
              <a:gd name="T51" fmla="*/ 4127 h 4320"/>
              <a:gd name="T52" fmla="*/ 4136 w 4329"/>
              <a:gd name="T53" fmla="*/ 3541 h 4320"/>
              <a:gd name="T54" fmla="*/ 4329 w 4329"/>
              <a:gd name="T55" fmla="*/ 3541 h 4320"/>
              <a:gd name="T56" fmla="*/ 4329 w 4329"/>
              <a:gd name="T57" fmla="*/ 4320 h 4320"/>
              <a:gd name="T58" fmla="*/ 4320 w 4329"/>
              <a:gd name="T59" fmla="*/ 2592 h 4320"/>
              <a:gd name="T60" fmla="*/ 3459 w 4329"/>
              <a:gd name="T61" fmla="*/ 2592 h 4320"/>
              <a:gd name="T62" fmla="*/ 3460 w 4329"/>
              <a:gd name="T63" fmla="*/ 2399 h 4320"/>
              <a:gd name="T64" fmla="*/ 4021 w 4329"/>
              <a:gd name="T65" fmla="*/ 2399 h 4320"/>
              <a:gd name="T66" fmla="*/ 2169 w 4329"/>
              <a:gd name="T67" fmla="*/ 900 h 4320"/>
              <a:gd name="T68" fmla="*/ 1722 w 4329"/>
              <a:gd name="T69" fmla="*/ 1494 h 4320"/>
              <a:gd name="T70" fmla="*/ 509 w 4329"/>
              <a:gd name="T71" fmla="*/ 507 h 4320"/>
              <a:gd name="T72" fmla="*/ 631 w 4329"/>
              <a:gd name="T73" fmla="*/ 357 h 4320"/>
              <a:gd name="T74" fmla="*/ 1688 w 4329"/>
              <a:gd name="T75" fmla="*/ 1217 h 4320"/>
              <a:gd name="T76" fmla="*/ 2135 w 4329"/>
              <a:gd name="T77" fmla="*/ 624 h 4320"/>
              <a:gd name="T78" fmla="*/ 4126 w 4329"/>
              <a:gd name="T79" fmla="*/ 2236 h 4320"/>
              <a:gd name="T80" fmla="*/ 4126 w 4329"/>
              <a:gd name="T81" fmla="*/ 1734 h 4320"/>
              <a:gd name="T82" fmla="*/ 4319 w 4329"/>
              <a:gd name="T83" fmla="*/ 1734 h 4320"/>
              <a:gd name="T84" fmla="*/ 4320 w 4329"/>
              <a:gd name="T85" fmla="*/ 259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29" h="4320">
                <a:moveTo>
                  <a:pt x="4329" y="4320"/>
                </a:moveTo>
                <a:lnTo>
                  <a:pt x="0" y="4320"/>
                </a:lnTo>
                <a:lnTo>
                  <a:pt x="0" y="0"/>
                </a:lnTo>
                <a:lnTo>
                  <a:pt x="193" y="0"/>
                </a:lnTo>
                <a:lnTo>
                  <a:pt x="193" y="4127"/>
                </a:lnTo>
                <a:lnTo>
                  <a:pt x="690" y="4127"/>
                </a:lnTo>
                <a:lnTo>
                  <a:pt x="690" y="2122"/>
                </a:lnTo>
                <a:lnTo>
                  <a:pt x="883" y="2122"/>
                </a:lnTo>
                <a:lnTo>
                  <a:pt x="883" y="4127"/>
                </a:lnTo>
                <a:lnTo>
                  <a:pt x="1380" y="4127"/>
                </a:lnTo>
                <a:lnTo>
                  <a:pt x="1380" y="2725"/>
                </a:lnTo>
                <a:lnTo>
                  <a:pt x="1573" y="2725"/>
                </a:lnTo>
                <a:lnTo>
                  <a:pt x="1573" y="4127"/>
                </a:lnTo>
                <a:lnTo>
                  <a:pt x="2070" y="4127"/>
                </a:lnTo>
                <a:lnTo>
                  <a:pt x="2070" y="2336"/>
                </a:lnTo>
                <a:lnTo>
                  <a:pt x="2263" y="2336"/>
                </a:lnTo>
                <a:lnTo>
                  <a:pt x="2263" y="4127"/>
                </a:lnTo>
                <a:lnTo>
                  <a:pt x="2760" y="4127"/>
                </a:lnTo>
                <a:lnTo>
                  <a:pt x="2760" y="2903"/>
                </a:lnTo>
                <a:lnTo>
                  <a:pt x="2953" y="2903"/>
                </a:lnTo>
                <a:lnTo>
                  <a:pt x="2953" y="4127"/>
                </a:lnTo>
                <a:lnTo>
                  <a:pt x="3449" y="4127"/>
                </a:lnTo>
                <a:lnTo>
                  <a:pt x="3449" y="3540"/>
                </a:lnTo>
                <a:lnTo>
                  <a:pt x="3643" y="3540"/>
                </a:lnTo>
                <a:lnTo>
                  <a:pt x="3643" y="4127"/>
                </a:lnTo>
                <a:lnTo>
                  <a:pt x="4136" y="4127"/>
                </a:lnTo>
                <a:lnTo>
                  <a:pt x="4136" y="3541"/>
                </a:lnTo>
                <a:lnTo>
                  <a:pt x="4329" y="3541"/>
                </a:lnTo>
                <a:lnTo>
                  <a:pt x="4329" y="4320"/>
                </a:lnTo>
                <a:close/>
                <a:moveTo>
                  <a:pt x="4320" y="2592"/>
                </a:moveTo>
                <a:lnTo>
                  <a:pt x="3459" y="2592"/>
                </a:lnTo>
                <a:lnTo>
                  <a:pt x="3460" y="2399"/>
                </a:lnTo>
                <a:lnTo>
                  <a:pt x="4021" y="2399"/>
                </a:lnTo>
                <a:lnTo>
                  <a:pt x="2169" y="900"/>
                </a:lnTo>
                <a:lnTo>
                  <a:pt x="1722" y="1494"/>
                </a:lnTo>
                <a:lnTo>
                  <a:pt x="509" y="507"/>
                </a:lnTo>
                <a:lnTo>
                  <a:pt x="631" y="357"/>
                </a:lnTo>
                <a:lnTo>
                  <a:pt x="1688" y="1217"/>
                </a:lnTo>
                <a:lnTo>
                  <a:pt x="2135" y="624"/>
                </a:lnTo>
                <a:lnTo>
                  <a:pt x="4126" y="2236"/>
                </a:lnTo>
                <a:lnTo>
                  <a:pt x="4126" y="1734"/>
                </a:lnTo>
                <a:lnTo>
                  <a:pt x="4319" y="1734"/>
                </a:lnTo>
                <a:lnTo>
                  <a:pt x="4320" y="2592"/>
                </a:ln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US" sz="1350" dirty="0"/>
          </a:p>
        </p:txBody>
      </p:sp>
      <p:sp>
        <p:nvSpPr>
          <p:cNvPr id="52" name="Rectangle 51">
            <a:extLst>
              <a:ext uri="{FF2B5EF4-FFF2-40B4-BE49-F238E27FC236}">
                <a16:creationId xmlns:a16="http://schemas.microsoft.com/office/drawing/2014/main" id="{07414A94-B2DC-E346-B176-AA14E4055CB1}"/>
              </a:ext>
            </a:extLst>
          </p:cNvPr>
          <p:cNvSpPr/>
          <p:nvPr/>
        </p:nvSpPr>
        <p:spPr>
          <a:xfrm>
            <a:off x="1017392" y="5121002"/>
            <a:ext cx="7154935" cy="464479"/>
          </a:xfrm>
          <a:prstGeom prst="rect">
            <a:avLst/>
          </a:prstGeom>
        </p:spPr>
        <p:txBody>
          <a:bodyPr wrap="square">
            <a:noAutofit/>
          </a:bodyPr>
          <a:lstStyle/>
          <a:p>
            <a:pPr algn="ctr">
              <a:lnSpc>
                <a:spcPct val="150000"/>
              </a:lnSpc>
              <a:defRPr/>
            </a:pPr>
            <a:r>
              <a:rPr lang="en-US" sz="900" dirty="0">
                <a:solidFill>
                  <a:schemeClr val="tx2"/>
                </a:solidFill>
                <a:ea typeface="Open Sans" charset="0"/>
                <a:cs typeface="Arial" panose="020B0604020202020204" pitchFamily="34" charset="0"/>
              </a:rPr>
              <a:t>Check the plan design and benefits summary for more information on coverage and costs.</a:t>
            </a:r>
          </a:p>
        </p:txBody>
      </p:sp>
      <p:sp>
        <p:nvSpPr>
          <p:cNvPr id="3" name="TextBox 2">
            <a:extLst>
              <a:ext uri="{FF2B5EF4-FFF2-40B4-BE49-F238E27FC236}">
                <a16:creationId xmlns:a16="http://schemas.microsoft.com/office/drawing/2014/main" id="{90D2A9F9-EC53-DDB4-BCD5-4416AD3CF689}"/>
              </a:ext>
            </a:extLst>
          </p:cNvPr>
          <p:cNvSpPr txBox="1"/>
          <p:nvPr/>
        </p:nvSpPr>
        <p:spPr>
          <a:xfrm>
            <a:off x="300445" y="259675"/>
            <a:ext cx="6694714" cy="378820"/>
          </a:xfrm>
          <a:prstGeom prst="rect">
            <a:avLst/>
          </a:prstGeom>
          <a:noFill/>
        </p:spPr>
        <p:txBody>
          <a:bodyPr wrap="square" rtlCol="0">
            <a:spAutoFit/>
          </a:bodyPr>
          <a:lstStyle/>
          <a:p>
            <a:r>
              <a:rPr lang="en-US" b="1" dirty="0"/>
              <a:t>PPO and HDHP Plans</a:t>
            </a:r>
          </a:p>
        </p:txBody>
      </p:sp>
    </p:spTree>
    <p:extLst>
      <p:ext uri="{BB962C8B-B14F-4D97-AF65-F5344CB8AC3E}">
        <p14:creationId xmlns:p14="http://schemas.microsoft.com/office/powerpoint/2010/main" val="25543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466531" y="273698"/>
            <a:ext cx="7464490" cy="369332"/>
          </a:xfrm>
          <a:prstGeom prst="rect">
            <a:avLst/>
          </a:prstGeom>
          <a:noFill/>
        </p:spPr>
        <p:txBody>
          <a:bodyPr wrap="square" rtlCol="0">
            <a:spAutoFit/>
          </a:bodyPr>
          <a:lstStyle/>
          <a:p>
            <a:r>
              <a:rPr lang="en-US" b="1" dirty="0"/>
              <a:t>Medical Plan continued</a:t>
            </a:r>
          </a:p>
        </p:txBody>
      </p:sp>
      <p:sp>
        <p:nvSpPr>
          <p:cNvPr id="3" name="TextBox 2">
            <a:extLst>
              <a:ext uri="{FF2B5EF4-FFF2-40B4-BE49-F238E27FC236}">
                <a16:creationId xmlns:a16="http://schemas.microsoft.com/office/drawing/2014/main" id="{9A3B2669-8B7C-8B1F-B967-7554A24CBE4D}"/>
              </a:ext>
            </a:extLst>
          </p:cNvPr>
          <p:cNvSpPr txBox="1"/>
          <p:nvPr/>
        </p:nvSpPr>
        <p:spPr>
          <a:xfrm>
            <a:off x="466531" y="1138334"/>
            <a:ext cx="82607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Deductible- the cost you pay before Aetna will pay</a:t>
            </a:r>
          </a:p>
          <a:p>
            <a:pPr marL="285750" indent="-285750">
              <a:buFont typeface="Arial" panose="020B0604020202020204" pitchFamily="34" charset="0"/>
              <a:buChar char="•"/>
            </a:pPr>
            <a:r>
              <a:rPr lang="en-US" dirty="0"/>
              <a:t>Coinsurance- your share of the costs after you meet your deductible</a:t>
            </a:r>
          </a:p>
          <a:p>
            <a:pPr marL="285750" indent="-285750">
              <a:buFont typeface="Arial" panose="020B0604020202020204" pitchFamily="34" charset="0"/>
              <a:buChar char="•"/>
            </a:pPr>
            <a:r>
              <a:rPr lang="en-US" dirty="0"/>
              <a:t>Copay- the flat dollar amount you pay</a:t>
            </a:r>
          </a:p>
          <a:p>
            <a:pPr marL="285750" indent="-285750">
              <a:buFont typeface="Arial" panose="020B0604020202020204" pitchFamily="34" charset="0"/>
              <a:buChar char="•"/>
            </a:pPr>
            <a:r>
              <a:rPr lang="en-US" dirty="0"/>
              <a:t>Out of Pocket maximum- the most you will for medical and prescription services during the year</a:t>
            </a:r>
          </a:p>
          <a:p>
            <a:endParaRPr lang="en-US" dirty="0"/>
          </a:p>
        </p:txBody>
      </p:sp>
      <p:pic>
        <p:nvPicPr>
          <p:cNvPr id="5" name="Picture 4">
            <a:extLst>
              <a:ext uri="{FF2B5EF4-FFF2-40B4-BE49-F238E27FC236}">
                <a16:creationId xmlns:a16="http://schemas.microsoft.com/office/drawing/2014/main" id="{0B7EE16C-34BA-476A-9C5A-DD4C0D7D6F23}"/>
              </a:ext>
            </a:extLst>
          </p:cNvPr>
          <p:cNvPicPr>
            <a:picLocks noChangeAspect="1"/>
          </p:cNvPicPr>
          <p:nvPr/>
        </p:nvPicPr>
        <p:blipFill>
          <a:blip r:embed="rId2"/>
          <a:stretch>
            <a:fillRect/>
          </a:stretch>
        </p:blipFill>
        <p:spPr>
          <a:xfrm>
            <a:off x="688323" y="2573127"/>
            <a:ext cx="7020905" cy="3658111"/>
          </a:xfrm>
          <a:prstGeom prst="rect">
            <a:avLst/>
          </a:prstGeom>
        </p:spPr>
      </p:pic>
    </p:spTree>
    <p:extLst>
      <p:ext uri="{BB962C8B-B14F-4D97-AF65-F5344CB8AC3E}">
        <p14:creationId xmlns:p14="http://schemas.microsoft.com/office/powerpoint/2010/main" val="908326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D3B89-BFBE-9D3E-CFC5-0A7EEB38AFA8}"/>
              </a:ext>
            </a:extLst>
          </p:cNvPr>
          <p:cNvSpPr txBox="1"/>
          <p:nvPr/>
        </p:nvSpPr>
        <p:spPr>
          <a:xfrm>
            <a:off x="270588" y="286760"/>
            <a:ext cx="7464490" cy="369332"/>
          </a:xfrm>
          <a:prstGeom prst="rect">
            <a:avLst/>
          </a:prstGeom>
          <a:noFill/>
        </p:spPr>
        <p:txBody>
          <a:bodyPr wrap="square" rtlCol="0">
            <a:spAutoFit/>
          </a:bodyPr>
          <a:lstStyle/>
          <a:p>
            <a:r>
              <a:rPr lang="en-US" b="1" dirty="0"/>
              <a:t>Teladoc</a:t>
            </a:r>
          </a:p>
        </p:txBody>
      </p:sp>
      <p:sp>
        <p:nvSpPr>
          <p:cNvPr id="3" name="TextBox 2">
            <a:extLst>
              <a:ext uri="{FF2B5EF4-FFF2-40B4-BE49-F238E27FC236}">
                <a16:creationId xmlns:a16="http://schemas.microsoft.com/office/drawing/2014/main" id="{9A3B2669-8B7C-8B1F-B967-7554A24CBE4D}"/>
              </a:ext>
            </a:extLst>
          </p:cNvPr>
          <p:cNvSpPr txBox="1"/>
          <p:nvPr/>
        </p:nvSpPr>
        <p:spPr>
          <a:xfrm>
            <a:off x="270588" y="746448"/>
            <a:ext cx="8260702" cy="1815882"/>
          </a:xfrm>
          <a:prstGeom prst="rect">
            <a:avLst/>
          </a:prstGeom>
          <a:noFill/>
        </p:spPr>
        <p:txBody>
          <a:bodyPr wrap="square" rtlCol="0">
            <a:spAutoFit/>
          </a:bodyPr>
          <a:lstStyle/>
          <a:p>
            <a:r>
              <a:rPr lang="en-US" sz="1600" dirty="0"/>
              <a:t>Teladoc provides access to board-certified doctors and pediatrician, virtually by online video, phone or mobile app.</a:t>
            </a:r>
          </a:p>
          <a:p>
            <a:pPr marL="285750" indent="-285750">
              <a:buFont typeface="Arial" panose="020B0604020202020204" pitchFamily="34" charset="0"/>
              <a:buChar char="•"/>
            </a:pPr>
            <a:r>
              <a:rPr lang="en-US" sz="1600" dirty="0"/>
              <a:t>You can use Teladoc as your Virtual Primary Care</a:t>
            </a:r>
          </a:p>
          <a:p>
            <a:pPr marL="285750" indent="-285750">
              <a:buFont typeface="Arial" panose="020B0604020202020204" pitchFamily="34" charset="0"/>
              <a:buChar char="•"/>
            </a:pPr>
            <a:r>
              <a:rPr lang="en-US" sz="1600" dirty="0"/>
              <a:t>General Medicine</a:t>
            </a:r>
          </a:p>
          <a:p>
            <a:pPr marL="285750" indent="-285750">
              <a:buFont typeface="Arial" panose="020B0604020202020204" pitchFamily="34" charset="0"/>
              <a:buChar char="•"/>
            </a:pPr>
            <a:r>
              <a:rPr lang="en-US" sz="1600" dirty="0"/>
              <a:t>Mental Health</a:t>
            </a:r>
          </a:p>
          <a:p>
            <a:pPr marL="285750" indent="-285750">
              <a:buFont typeface="Arial" panose="020B0604020202020204" pitchFamily="34" charset="0"/>
              <a:buChar char="•"/>
            </a:pPr>
            <a:r>
              <a:rPr lang="en-US" sz="1600" dirty="0"/>
              <a:t>Dermatology</a:t>
            </a:r>
          </a:p>
          <a:p>
            <a:pPr marL="285750" indent="-285750">
              <a:buFont typeface="Arial" panose="020B0604020202020204" pitchFamily="34" charset="0"/>
              <a:buChar char="•"/>
            </a:pPr>
            <a:r>
              <a:rPr lang="en-US" sz="1600" dirty="0"/>
              <a:t>To get started with Teladoc go to www.Teladoc.com/Aetna</a:t>
            </a:r>
          </a:p>
        </p:txBody>
      </p:sp>
    </p:spTree>
    <p:extLst>
      <p:ext uri="{BB962C8B-B14F-4D97-AF65-F5344CB8AC3E}">
        <p14:creationId xmlns:p14="http://schemas.microsoft.com/office/powerpoint/2010/main" val="233997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C5C365-DEF5-423D-B2F0-7AA2B4302139}"/>
              </a:ext>
            </a:extLst>
          </p:cNvPr>
          <p:cNvSpPr/>
          <p:nvPr/>
        </p:nvSpPr>
        <p:spPr>
          <a:xfrm>
            <a:off x="63334" y="955144"/>
            <a:ext cx="8115745" cy="5144840"/>
          </a:xfrm>
          <a:prstGeom prst="rect">
            <a:avLst/>
          </a:prstGeom>
          <a:gradFill flip="none" rotWithShape="1">
            <a:gsLst>
              <a:gs pos="1000">
                <a:srgbClr val="AFDBFE"/>
              </a:gs>
              <a:gs pos="100000">
                <a:srgbClr val="6CABD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pic>
        <p:nvPicPr>
          <p:cNvPr id="7" name="Picture 6">
            <a:extLst>
              <a:ext uri="{FF2B5EF4-FFF2-40B4-BE49-F238E27FC236}">
                <a16:creationId xmlns:a16="http://schemas.microsoft.com/office/drawing/2014/main" id="{019D6259-EA38-457A-AC05-B5D83406E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9846" y="1649020"/>
            <a:ext cx="3588683" cy="4314709"/>
          </a:xfrm>
          <a:prstGeom prst="rect">
            <a:avLst/>
          </a:prstGeom>
        </p:spPr>
      </p:pic>
      <p:pic>
        <p:nvPicPr>
          <p:cNvPr id="31" name="Graphic 30">
            <a:extLst>
              <a:ext uri="{FF2B5EF4-FFF2-40B4-BE49-F238E27FC236}">
                <a16:creationId xmlns:a16="http://schemas.microsoft.com/office/drawing/2014/main" id="{AF833E98-E98F-48B5-BE62-DC12E70FA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925615" y="2302284"/>
            <a:ext cx="4734478" cy="2663795"/>
          </a:xfrm>
          <a:prstGeom prst="rect">
            <a:avLst/>
          </a:prstGeom>
        </p:spPr>
      </p:pic>
      <p:sp>
        <p:nvSpPr>
          <p:cNvPr id="25" name="Rectangle 24">
            <a:extLst>
              <a:ext uri="{FF2B5EF4-FFF2-40B4-BE49-F238E27FC236}">
                <a16:creationId xmlns:a16="http://schemas.microsoft.com/office/drawing/2014/main" id="{F506FB7C-C15F-4A10-B359-E6AD69EDB782}"/>
              </a:ext>
            </a:extLst>
          </p:cNvPr>
          <p:cNvSpPr/>
          <p:nvPr/>
        </p:nvSpPr>
        <p:spPr>
          <a:xfrm rot="5400000">
            <a:off x="-182686" y="789478"/>
            <a:ext cx="5144841" cy="5259173"/>
          </a:xfrm>
          <a:prstGeom prst="rect">
            <a:avLst/>
          </a:prstGeom>
          <a:gradFill flip="none" rotWithShape="1">
            <a:gsLst>
              <a:gs pos="38000">
                <a:schemeClr val="bg1">
                  <a:alpha val="5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0000"/>
              </a:solidFill>
              <a:latin typeface="CVS Health Sans"/>
            </a:endParaRPr>
          </a:p>
        </p:txBody>
      </p:sp>
      <p:pic>
        <p:nvPicPr>
          <p:cNvPr id="36" name="Graphic 35" hidden="1">
            <a:extLst>
              <a:ext uri="{FF2B5EF4-FFF2-40B4-BE49-F238E27FC236}">
                <a16:creationId xmlns:a16="http://schemas.microsoft.com/office/drawing/2014/main" id="{881E7273-2BCB-4BBD-8A02-D0D3E0B1EC3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68867"/>
          <a:stretch/>
        </p:blipFill>
        <p:spPr>
          <a:xfrm rot="5400000" flipH="1" flipV="1">
            <a:off x="2376626" y="1049168"/>
            <a:ext cx="4390749" cy="9144001"/>
          </a:xfrm>
          <a:prstGeom prst="rect">
            <a:avLst/>
          </a:prstGeom>
        </p:spPr>
      </p:pic>
      <p:sp>
        <p:nvSpPr>
          <p:cNvPr id="33" name="Text Placeholder 32">
            <a:extLst>
              <a:ext uri="{FF2B5EF4-FFF2-40B4-BE49-F238E27FC236}">
                <a16:creationId xmlns:a16="http://schemas.microsoft.com/office/drawing/2014/main" id="{3BAE03B2-CAEC-4ACE-8E77-FD36C24F7131}"/>
              </a:ext>
            </a:extLst>
          </p:cNvPr>
          <p:cNvSpPr>
            <a:spLocks noGrp="1"/>
          </p:cNvSpPr>
          <p:nvPr>
            <p:ph type="body" sz="quarter" idx="10"/>
          </p:nvPr>
        </p:nvSpPr>
        <p:spPr>
          <a:xfrm>
            <a:off x="290669" y="5333982"/>
            <a:ext cx="3250794" cy="398333"/>
          </a:xfrm>
        </p:spPr>
        <p:txBody>
          <a:bodyPr/>
          <a:lstStyle/>
          <a:p>
            <a:r>
              <a:rPr lang="en-US" dirty="0"/>
              <a:t>*This information does not apply to members enrolled in qualified high-deductible health plans: members enrolled in qualified high-deductible health plans must meet their deductible before receiving covered non-preventive MinuteClinic services at no cost-share. However, such services are covered at negotiated contract rates. Once the deductible has been met, such members will be able to access MinuteClinic services at no cost-share. Applies only to covered services at MinuteClinic. Aetna and MinuteClinic, LLC (which either operates or provides certain management support services to MinuteClinic-branded walk-in clinics) are both within the CVS Health® family.</a:t>
            </a:r>
          </a:p>
        </p:txBody>
      </p:sp>
      <p:sp>
        <p:nvSpPr>
          <p:cNvPr id="28" name="Title 3">
            <a:extLst>
              <a:ext uri="{FF2B5EF4-FFF2-40B4-BE49-F238E27FC236}">
                <a16:creationId xmlns:a16="http://schemas.microsoft.com/office/drawing/2014/main" id="{D1296E79-AAC8-42A3-BA43-627608D9C723}"/>
              </a:ext>
            </a:extLst>
          </p:cNvPr>
          <p:cNvSpPr txBox="1">
            <a:spLocks/>
          </p:cNvSpPr>
          <p:nvPr/>
        </p:nvSpPr>
        <p:spPr>
          <a:xfrm>
            <a:off x="290669" y="1145917"/>
            <a:ext cx="3955866" cy="1347885"/>
          </a:xfrm>
          <a:prstGeom prst="rect">
            <a:avLst/>
          </a:prstGeom>
        </p:spPr>
        <p:txBody>
          <a:bodyPr vert="horz" wrap="square" lIns="68598" tIns="0" rIns="68598" bIns="34299" rtlCol="0" anchor="t">
            <a:noAutofit/>
          </a:bodyPr>
          <a:lstStyle>
            <a:lvl1pPr algn="l" defTabSz="914400" rtl="0" eaLnBrk="1" latinLnBrk="0" hangingPunct="1">
              <a:lnSpc>
                <a:spcPct val="90000"/>
              </a:lnSpc>
              <a:spcBef>
                <a:spcPct val="0"/>
              </a:spcBef>
              <a:buNone/>
              <a:defRPr sz="2800" b="0" i="0" kern="1200">
                <a:solidFill>
                  <a:schemeClr val="tx1"/>
                </a:solidFill>
                <a:latin typeface="+mj-lt"/>
                <a:ea typeface="Open Sans" panose="020B0606030504020204" pitchFamily="34" charset="0"/>
                <a:cs typeface="Open Sans" panose="020B0606030504020204" pitchFamily="34" charset="0"/>
              </a:defRPr>
            </a:lvl1pPr>
          </a:lstStyle>
          <a:p>
            <a:pPr defTabSz="685983">
              <a:lnSpc>
                <a:spcPct val="100000"/>
              </a:lnSpc>
              <a:spcAft>
                <a:spcPts val="225"/>
              </a:spcAft>
              <a:defRPr/>
            </a:pPr>
            <a:r>
              <a:rPr lang="en-US" sz="2101" dirty="0">
                <a:solidFill>
                  <a:srgbClr val="3F3F3F"/>
                </a:solidFill>
                <a:latin typeface="CVS Health Sans Medium"/>
              </a:rPr>
              <a:t>Aetna Virtual Primary Care® powered by Teladoc® </a:t>
            </a:r>
          </a:p>
          <a:p>
            <a:pPr defTabSz="685983">
              <a:lnSpc>
                <a:spcPct val="100000"/>
              </a:lnSpc>
              <a:defRPr/>
            </a:pPr>
            <a:r>
              <a:rPr lang="en-US" sz="1500" dirty="0">
                <a:solidFill>
                  <a:srgbClr val="3F3F3F"/>
                </a:solidFill>
                <a:latin typeface="CVS Health Sans"/>
              </a:rPr>
              <a:t>A more connected virtual </a:t>
            </a:r>
            <a:br>
              <a:rPr lang="en-US" sz="1500" dirty="0">
                <a:solidFill>
                  <a:srgbClr val="3F3F3F"/>
                </a:solidFill>
                <a:latin typeface="CVS Health Sans"/>
              </a:rPr>
            </a:br>
            <a:r>
              <a:rPr lang="en-US" sz="1500" dirty="0">
                <a:solidFill>
                  <a:srgbClr val="3F3F3F"/>
                </a:solidFill>
                <a:latin typeface="CVS Health Sans"/>
              </a:rPr>
              <a:t>primary care experience</a:t>
            </a:r>
          </a:p>
        </p:txBody>
      </p:sp>
      <p:sp>
        <p:nvSpPr>
          <p:cNvPr id="32" name="TextBox 31">
            <a:extLst>
              <a:ext uri="{FF2B5EF4-FFF2-40B4-BE49-F238E27FC236}">
                <a16:creationId xmlns:a16="http://schemas.microsoft.com/office/drawing/2014/main" id="{755129D5-D147-4696-B1D5-C9258271CDCF}"/>
              </a:ext>
            </a:extLst>
          </p:cNvPr>
          <p:cNvSpPr txBox="1"/>
          <p:nvPr/>
        </p:nvSpPr>
        <p:spPr>
          <a:xfrm>
            <a:off x="8689063" y="5537921"/>
            <a:ext cx="348707" cy="207803"/>
          </a:xfrm>
          <a:prstGeom prst="rect">
            <a:avLst/>
          </a:prstGeom>
          <a:noFill/>
        </p:spPr>
        <p:txBody>
          <a:bodyPr wrap="square" lIns="0" tIns="0" rIns="0" bIns="0" rtlCol="0" anchor="b">
            <a:noAutofit/>
          </a:bodyPr>
          <a:lstStyle/>
          <a:p>
            <a:pPr algn="ctr" defTabSz="685983">
              <a:defRPr/>
            </a:pPr>
            <a:fld id="{7963E4F6-4878-E04D-8CE6-F1BCD399F560}" type="slidenum">
              <a:rPr lang="en-US" sz="825">
                <a:solidFill>
                  <a:srgbClr val="3F3F3F"/>
                </a:solidFill>
                <a:latin typeface="CVS Health Sans"/>
                <a:ea typeface="Open Sans" panose="020B0606030504020204" pitchFamily="34" charset="0"/>
                <a:cs typeface="Open Sans" panose="020B0606030504020204" pitchFamily="34" charset="0"/>
              </a:rPr>
              <a:pPr algn="ctr" defTabSz="685983">
                <a:defRPr/>
              </a:pPr>
              <a:t>9</a:t>
            </a:fld>
            <a:endParaRPr lang="en-US" sz="825" dirty="0">
              <a:solidFill>
                <a:srgbClr val="3F3F3F"/>
              </a:solidFill>
              <a:latin typeface="CVS Health Sans"/>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655D5741-CBB2-4176-9E93-F9E2D842AD75}"/>
              </a:ext>
            </a:extLst>
          </p:cNvPr>
          <p:cNvSpPr/>
          <p:nvPr/>
        </p:nvSpPr>
        <p:spPr>
          <a:xfrm>
            <a:off x="5118313" y="1584569"/>
            <a:ext cx="341924" cy="34192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21" name="Oval 20">
            <a:extLst>
              <a:ext uri="{FF2B5EF4-FFF2-40B4-BE49-F238E27FC236}">
                <a16:creationId xmlns:a16="http://schemas.microsoft.com/office/drawing/2014/main" id="{4FB35F0A-727F-4151-A36A-B618B99F97DE}"/>
              </a:ext>
            </a:extLst>
          </p:cNvPr>
          <p:cNvSpPr/>
          <p:nvPr/>
        </p:nvSpPr>
        <p:spPr>
          <a:xfrm>
            <a:off x="5558496" y="2439690"/>
            <a:ext cx="341924" cy="34192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22" name="Oval 21">
            <a:extLst>
              <a:ext uri="{FF2B5EF4-FFF2-40B4-BE49-F238E27FC236}">
                <a16:creationId xmlns:a16="http://schemas.microsoft.com/office/drawing/2014/main" id="{35601E00-C648-4DF2-B278-5FA14E29F670}"/>
              </a:ext>
            </a:extLst>
          </p:cNvPr>
          <p:cNvSpPr/>
          <p:nvPr/>
        </p:nvSpPr>
        <p:spPr>
          <a:xfrm>
            <a:off x="5699506" y="3289086"/>
            <a:ext cx="341924" cy="34192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23" name="Oval 22">
            <a:extLst>
              <a:ext uri="{FF2B5EF4-FFF2-40B4-BE49-F238E27FC236}">
                <a16:creationId xmlns:a16="http://schemas.microsoft.com/office/drawing/2014/main" id="{D1B6B973-4B46-4A6C-A150-98EBCB34E053}"/>
              </a:ext>
            </a:extLst>
          </p:cNvPr>
          <p:cNvSpPr/>
          <p:nvPr/>
        </p:nvSpPr>
        <p:spPr>
          <a:xfrm>
            <a:off x="5909574" y="4141825"/>
            <a:ext cx="341924" cy="34192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15" name="Rectangle 14">
            <a:extLst>
              <a:ext uri="{FF2B5EF4-FFF2-40B4-BE49-F238E27FC236}">
                <a16:creationId xmlns:a16="http://schemas.microsoft.com/office/drawing/2014/main" id="{A733BF27-E54F-4A0F-B7D4-9213A7B24659}"/>
              </a:ext>
            </a:extLst>
          </p:cNvPr>
          <p:cNvSpPr/>
          <p:nvPr/>
        </p:nvSpPr>
        <p:spPr>
          <a:xfrm>
            <a:off x="5762972" y="3338153"/>
            <a:ext cx="2395711" cy="623284"/>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97" tIns="68598" rIns="102897" bIns="68598" numCol="1" spcCol="1270" anchor="ctr" anchorCtr="0">
            <a:spAutoFit/>
          </a:bodyPr>
          <a:lstStyle/>
          <a:p>
            <a:pPr defTabSz="200078">
              <a:spcBef>
                <a:spcPct val="0"/>
              </a:spcBef>
              <a:spcAft>
                <a:spcPts val="150"/>
              </a:spcAft>
              <a:defRPr/>
            </a:pPr>
            <a:r>
              <a:rPr lang="en-US" sz="1050" b="1" dirty="0">
                <a:solidFill>
                  <a:srgbClr val="3F3F3F"/>
                </a:solidFill>
                <a:latin typeface="CVS Health Sans"/>
              </a:rPr>
              <a:t>Dedicated care team access 24/7 </a:t>
            </a:r>
            <a:r>
              <a:rPr lang="en-US" sz="1050" dirty="0">
                <a:solidFill>
                  <a:srgbClr val="3F3F3F"/>
                </a:solidFill>
                <a:latin typeface="CVS Health Sans"/>
              </a:rPr>
              <a:t>via in-app SMS or phone for pre-, during and post-visit support</a:t>
            </a:r>
          </a:p>
        </p:txBody>
      </p:sp>
      <p:sp>
        <p:nvSpPr>
          <p:cNvPr id="17" name="Rectangle 16">
            <a:extLst>
              <a:ext uri="{FF2B5EF4-FFF2-40B4-BE49-F238E27FC236}">
                <a16:creationId xmlns:a16="http://schemas.microsoft.com/office/drawing/2014/main" id="{5AA01620-0A5B-4619-88A2-A3F0541B4454}"/>
              </a:ext>
            </a:extLst>
          </p:cNvPr>
          <p:cNvSpPr/>
          <p:nvPr/>
        </p:nvSpPr>
        <p:spPr>
          <a:xfrm>
            <a:off x="5619033" y="2482654"/>
            <a:ext cx="2502380" cy="623284"/>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97" tIns="68598" rIns="102897" bIns="68598" numCol="1" spcCol="1270" anchor="ctr" anchorCtr="0">
            <a:spAutoFit/>
          </a:bodyPr>
          <a:lstStyle/>
          <a:p>
            <a:pPr defTabSz="200078">
              <a:spcBef>
                <a:spcPct val="0"/>
              </a:spcBef>
              <a:spcAft>
                <a:spcPts val="150"/>
              </a:spcAft>
              <a:defRPr/>
            </a:pPr>
            <a:r>
              <a:rPr lang="en-US" sz="1050" b="1" dirty="0">
                <a:solidFill>
                  <a:srgbClr val="3F3F3F"/>
                </a:solidFill>
                <a:latin typeface="CVS Health Sans"/>
              </a:rPr>
              <a:t>Coordination of in-person care, </a:t>
            </a:r>
            <a:r>
              <a:rPr lang="en-US" sz="1050" dirty="0">
                <a:solidFill>
                  <a:srgbClr val="3F3F3F"/>
                </a:solidFill>
                <a:latin typeface="CVS Health Sans"/>
              </a:rPr>
              <a:t>local health care services including labs, tests and more</a:t>
            </a:r>
          </a:p>
        </p:txBody>
      </p:sp>
      <p:sp>
        <p:nvSpPr>
          <p:cNvPr id="19" name="Rectangle 18">
            <a:extLst>
              <a:ext uri="{FF2B5EF4-FFF2-40B4-BE49-F238E27FC236}">
                <a16:creationId xmlns:a16="http://schemas.microsoft.com/office/drawing/2014/main" id="{FDE27E8D-F44E-4A0B-A3B7-1826EACBDB2D}"/>
              </a:ext>
            </a:extLst>
          </p:cNvPr>
          <p:cNvSpPr/>
          <p:nvPr/>
        </p:nvSpPr>
        <p:spPr>
          <a:xfrm>
            <a:off x="5940759" y="4193672"/>
            <a:ext cx="2238320" cy="784867"/>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97" tIns="68598" rIns="102897" bIns="68598" numCol="1" spcCol="1270" anchor="ctr" anchorCtr="0">
            <a:spAutoFit/>
          </a:bodyPr>
          <a:lstStyle/>
          <a:p>
            <a:pPr defTabSz="200078">
              <a:spcBef>
                <a:spcPct val="0"/>
              </a:spcBef>
              <a:spcAft>
                <a:spcPts val="150"/>
              </a:spcAft>
              <a:defRPr/>
            </a:pPr>
            <a:r>
              <a:rPr lang="en-US" sz="1050" b="1" dirty="0">
                <a:solidFill>
                  <a:srgbClr val="3F3F3F"/>
                </a:solidFill>
                <a:latin typeface="CVS Health Sans"/>
              </a:rPr>
              <a:t>$0 copay </a:t>
            </a:r>
            <a:r>
              <a:rPr lang="en-US" sz="1050" dirty="0">
                <a:solidFill>
                  <a:srgbClr val="3F3F3F"/>
                </a:solidFill>
                <a:latin typeface="CVS Health Sans"/>
              </a:rPr>
              <a:t>for virtual primary care provider visits and covered in-person services at MinuteClinic® and CVS® </a:t>
            </a:r>
            <a:r>
              <a:rPr lang="en-US" sz="1050" dirty="0" err="1">
                <a:solidFill>
                  <a:srgbClr val="3F3F3F"/>
                </a:solidFill>
                <a:latin typeface="CVS Health Sans"/>
              </a:rPr>
              <a:t>HealthHUB</a:t>
            </a:r>
            <a:r>
              <a:rPr lang="en-US" sz="1050" baseline="30000" dirty="0" err="1">
                <a:solidFill>
                  <a:srgbClr val="3F3F3F"/>
                </a:solidFill>
                <a:latin typeface="CVS Health Sans"/>
              </a:rPr>
              <a:t>TM</a:t>
            </a:r>
            <a:r>
              <a:rPr lang="en-US" sz="1050" dirty="0">
                <a:solidFill>
                  <a:srgbClr val="3F3F3F"/>
                </a:solidFill>
                <a:latin typeface="CVS Health Sans"/>
              </a:rPr>
              <a:t> locations*</a:t>
            </a:r>
          </a:p>
        </p:txBody>
      </p:sp>
      <p:sp>
        <p:nvSpPr>
          <p:cNvPr id="29" name="Rectangle 28">
            <a:extLst>
              <a:ext uri="{FF2B5EF4-FFF2-40B4-BE49-F238E27FC236}">
                <a16:creationId xmlns:a16="http://schemas.microsoft.com/office/drawing/2014/main" id="{0168D21D-93AD-4442-9AE6-E05EFC11540B}"/>
              </a:ext>
            </a:extLst>
          </p:cNvPr>
          <p:cNvSpPr/>
          <p:nvPr/>
        </p:nvSpPr>
        <p:spPr>
          <a:xfrm>
            <a:off x="5309256" y="1627155"/>
            <a:ext cx="2502847" cy="623284"/>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68598" rIns="102897" bIns="68598" numCol="1" spcCol="1270" anchor="ctr" anchorCtr="0">
            <a:spAutoFit/>
          </a:bodyPr>
          <a:lstStyle/>
          <a:p>
            <a:pPr defTabSz="200078">
              <a:spcBef>
                <a:spcPct val="0"/>
              </a:spcBef>
              <a:spcAft>
                <a:spcPts val="150"/>
              </a:spcAft>
              <a:defRPr/>
            </a:pPr>
            <a:r>
              <a:rPr lang="en-US" sz="1050" b="1" dirty="0">
                <a:solidFill>
                  <a:srgbClr val="3F3F3F"/>
                </a:solidFill>
                <a:latin typeface="CVS Health Sans"/>
              </a:rPr>
              <a:t>In-depth preventive care </a:t>
            </a:r>
            <a:r>
              <a:rPr lang="en-US" sz="1050" dirty="0">
                <a:solidFill>
                  <a:srgbClr val="3F3F3F"/>
                </a:solidFill>
                <a:latin typeface="CVS Health Sans"/>
              </a:rPr>
              <a:t>with biometric-based screening and chronic condition management</a:t>
            </a:r>
          </a:p>
        </p:txBody>
      </p:sp>
      <p:sp>
        <p:nvSpPr>
          <p:cNvPr id="24" name="Oval 23">
            <a:extLst>
              <a:ext uri="{FF2B5EF4-FFF2-40B4-BE49-F238E27FC236}">
                <a16:creationId xmlns:a16="http://schemas.microsoft.com/office/drawing/2014/main" id="{68F10797-F302-4627-8016-5B6817B039C8}"/>
              </a:ext>
            </a:extLst>
          </p:cNvPr>
          <p:cNvSpPr/>
          <p:nvPr/>
        </p:nvSpPr>
        <p:spPr>
          <a:xfrm>
            <a:off x="680664" y="2658768"/>
            <a:ext cx="341924" cy="341924"/>
          </a:xfrm>
          <a:prstGeom prst="ellipse">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26" name="Oval 25">
            <a:extLst>
              <a:ext uri="{FF2B5EF4-FFF2-40B4-BE49-F238E27FC236}">
                <a16:creationId xmlns:a16="http://schemas.microsoft.com/office/drawing/2014/main" id="{DB841E27-59D3-4205-9170-19C9B5BEC4BE}"/>
              </a:ext>
            </a:extLst>
          </p:cNvPr>
          <p:cNvSpPr/>
          <p:nvPr/>
        </p:nvSpPr>
        <p:spPr>
          <a:xfrm>
            <a:off x="680664" y="3592984"/>
            <a:ext cx="341924" cy="341924"/>
          </a:xfrm>
          <a:prstGeom prst="ellipse">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defRPr/>
            </a:pPr>
            <a:endParaRPr lang="en-US" sz="1350">
              <a:solidFill>
                <a:srgbClr val="FFFFFF"/>
              </a:solidFill>
              <a:latin typeface="CVS Health Sans"/>
            </a:endParaRPr>
          </a:p>
        </p:txBody>
      </p:sp>
      <p:sp>
        <p:nvSpPr>
          <p:cNvPr id="16" name="Rectangle 15">
            <a:extLst>
              <a:ext uri="{FF2B5EF4-FFF2-40B4-BE49-F238E27FC236}">
                <a16:creationId xmlns:a16="http://schemas.microsoft.com/office/drawing/2014/main" id="{AFBF2FFD-E7F7-4611-A458-8927269362E2}"/>
              </a:ext>
            </a:extLst>
          </p:cNvPr>
          <p:cNvSpPr/>
          <p:nvPr/>
        </p:nvSpPr>
        <p:spPr>
          <a:xfrm>
            <a:off x="839032" y="2809142"/>
            <a:ext cx="2702432" cy="579664"/>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299" rIns="68598" bIns="34299" numCol="1" spcCol="1270" anchor="ctr" anchorCtr="0">
            <a:spAutoFit/>
          </a:bodyPr>
          <a:lstStyle/>
          <a:p>
            <a:pPr defTabSz="200078">
              <a:spcBef>
                <a:spcPct val="0"/>
              </a:spcBef>
              <a:spcAft>
                <a:spcPts val="150"/>
              </a:spcAft>
              <a:defRPr/>
            </a:pPr>
            <a:r>
              <a:rPr lang="en-US" sz="1050" b="1" dirty="0">
                <a:solidFill>
                  <a:srgbClr val="3F3F3F"/>
                </a:solidFill>
                <a:latin typeface="CVS Health Sans"/>
              </a:rPr>
              <a:t>Built into all plans</a:t>
            </a:r>
          </a:p>
          <a:p>
            <a:pPr defTabSz="200078">
              <a:spcBef>
                <a:spcPct val="0"/>
              </a:spcBef>
              <a:spcAft>
                <a:spcPts val="150"/>
              </a:spcAft>
              <a:defRPr/>
            </a:pPr>
            <a:r>
              <a:rPr lang="en-US" sz="1050" dirty="0">
                <a:solidFill>
                  <a:srgbClr val="3F3F3F"/>
                </a:solidFill>
                <a:latin typeface="CVS Health Sans"/>
              </a:rPr>
              <a:t>Provides access to wide network of specialists and doctors when in-person care is preferred</a:t>
            </a:r>
            <a:r>
              <a:rPr lang="en-US" sz="1050" b="1" dirty="0">
                <a:solidFill>
                  <a:srgbClr val="3F3F3F"/>
                </a:solidFill>
                <a:latin typeface="CVS Health Sans"/>
              </a:rPr>
              <a:t> </a:t>
            </a:r>
          </a:p>
        </p:txBody>
      </p:sp>
      <p:sp>
        <p:nvSpPr>
          <p:cNvPr id="20" name="Rectangle 19">
            <a:extLst>
              <a:ext uri="{FF2B5EF4-FFF2-40B4-BE49-F238E27FC236}">
                <a16:creationId xmlns:a16="http://schemas.microsoft.com/office/drawing/2014/main" id="{4E0CF70A-0C3C-4F67-B6A7-B344FE9F485E}"/>
              </a:ext>
            </a:extLst>
          </p:cNvPr>
          <p:cNvSpPr/>
          <p:nvPr/>
        </p:nvSpPr>
        <p:spPr>
          <a:xfrm>
            <a:off x="839032" y="3649857"/>
            <a:ext cx="2702431" cy="623284"/>
          </a:xfrm>
          <a:prstGeom prst="rect">
            <a:avLst/>
          </a:prstGeom>
          <a:noFill/>
          <a:ln w="28575">
            <a:no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68598" rIns="102897" bIns="68598" numCol="1" spcCol="1270" anchor="ctr" anchorCtr="0">
            <a:spAutoFit/>
          </a:bodyPr>
          <a:lstStyle/>
          <a:p>
            <a:pPr defTabSz="200078">
              <a:spcBef>
                <a:spcPct val="0"/>
              </a:spcBef>
              <a:spcAft>
                <a:spcPts val="150"/>
              </a:spcAft>
              <a:defRPr/>
            </a:pPr>
            <a:r>
              <a:rPr lang="en-US" sz="1050" b="1" dirty="0">
                <a:solidFill>
                  <a:srgbClr val="3F3F3F"/>
                </a:solidFill>
                <a:latin typeface="CVS Health Sans"/>
              </a:rPr>
              <a:t>Member-selected, dedicated, virtual care provider </a:t>
            </a:r>
            <a:r>
              <a:rPr lang="en-US" sz="1050" dirty="0">
                <a:solidFill>
                  <a:srgbClr val="3F3F3F"/>
                </a:solidFill>
                <a:latin typeface="CVS Health Sans"/>
              </a:rPr>
              <a:t>from first 30-45-minute visit to every visit thereafter</a:t>
            </a:r>
          </a:p>
        </p:txBody>
      </p:sp>
      <p:sp>
        <p:nvSpPr>
          <p:cNvPr id="2" name="TextBox 1">
            <a:extLst>
              <a:ext uri="{FF2B5EF4-FFF2-40B4-BE49-F238E27FC236}">
                <a16:creationId xmlns:a16="http://schemas.microsoft.com/office/drawing/2014/main" id="{22A984C0-DB03-F35F-F44D-84A521E8D84C}"/>
              </a:ext>
            </a:extLst>
          </p:cNvPr>
          <p:cNvSpPr txBox="1"/>
          <p:nvPr/>
        </p:nvSpPr>
        <p:spPr>
          <a:xfrm>
            <a:off x="290669" y="217459"/>
            <a:ext cx="7334794" cy="369332"/>
          </a:xfrm>
          <a:prstGeom prst="rect">
            <a:avLst/>
          </a:prstGeom>
          <a:noFill/>
        </p:spPr>
        <p:txBody>
          <a:bodyPr wrap="square" rtlCol="0">
            <a:spAutoFit/>
          </a:bodyPr>
          <a:lstStyle/>
          <a:p>
            <a:r>
              <a:rPr lang="en-US" b="1" dirty="0"/>
              <a:t>Virtual Primary Care</a:t>
            </a:r>
          </a:p>
        </p:txBody>
      </p:sp>
    </p:spTree>
    <p:extLst>
      <p:ext uri="{BB962C8B-B14F-4D97-AF65-F5344CB8AC3E}">
        <p14:creationId xmlns:p14="http://schemas.microsoft.com/office/powerpoint/2010/main" val="35222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M - Internal">
  <a:themeElements>
    <a:clrScheme name="Custom 12">
      <a:dk1>
        <a:srgbClr val="111111"/>
      </a:dk1>
      <a:lt1>
        <a:srgbClr val="FFFFFF"/>
      </a:lt1>
      <a:dk2>
        <a:srgbClr val="0F3557"/>
      </a:dk2>
      <a:lt2>
        <a:srgbClr val="407EB6"/>
      </a:lt2>
      <a:accent1>
        <a:srgbClr val="407EC9"/>
      </a:accent1>
      <a:accent2>
        <a:srgbClr val="509E2F"/>
      </a:accent2>
      <a:accent3>
        <a:srgbClr val="C8C9C7"/>
      </a:accent3>
      <a:accent4>
        <a:srgbClr val="FF8200"/>
      </a:accent4>
      <a:accent5>
        <a:srgbClr val="D9C756"/>
      </a:accent5>
      <a:accent6>
        <a:srgbClr val="5F2067"/>
      </a:accent6>
      <a:hlink>
        <a:srgbClr val="4797B5"/>
      </a:hlink>
      <a:folHlink>
        <a:srgbClr val="4797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accent4"/>
          </a:solidFill>
          <a:miter lim="800000"/>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Internal_Template_All_Funds_MR_vF" id="{BBE21EB2-A18D-4CC4-BB9E-A09EFF514C59}" vid="{BE5D3D18-D1AF-496B-9380-EA44E4D5BD89}"/>
    </a:ext>
  </a:extLst>
</a:theme>
</file>

<file path=ppt/theme/theme2.xml><?xml version="1.0" encoding="utf-8"?>
<a:theme xmlns:a="http://schemas.openxmlformats.org/drawingml/2006/main" name="Private Equity - Internal">
  <a:themeElements>
    <a:clrScheme name="Custom 12">
      <a:dk1>
        <a:srgbClr val="111111"/>
      </a:dk1>
      <a:lt1>
        <a:srgbClr val="FFFFFF"/>
      </a:lt1>
      <a:dk2>
        <a:srgbClr val="0F3557"/>
      </a:dk2>
      <a:lt2>
        <a:srgbClr val="407EB6"/>
      </a:lt2>
      <a:accent1>
        <a:srgbClr val="407EC9"/>
      </a:accent1>
      <a:accent2>
        <a:srgbClr val="509E2F"/>
      </a:accent2>
      <a:accent3>
        <a:srgbClr val="C8C9C7"/>
      </a:accent3>
      <a:accent4>
        <a:srgbClr val="FF8200"/>
      </a:accent4>
      <a:accent5>
        <a:srgbClr val="D9C756"/>
      </a:accent5>
      <a:accent6>
        <a:srgbClr val="5F2067"/>
      </a:accent6>
      <a:hlink>
        <a:srgbClr val="4797B5"/>
      </a:hlink>
      <a:folHlink>
        <a:srgbClr val="4797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chemeClr val="accent4"/>
          </a:solidFill>
          <a:miter lim="800000"/>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Internal_Template_All_Funds_MR_vF" id="{BBE21EB2-A18D-4CC4-BB9E-A09EFF514C59}" vid="{57DB062C-8B27-49BA-B072-09C1E092B023}"/>
    </a:ext>
  </a:extLst>
</a:theme>
</file>

<file path=ppt/theme/theme3.xml><?xml version="1.0" encoding="utf-8"?>
<a:theme xmlns:a="http://schemas.openxmlformats.org/drawingml/2006/main" name="Real Estate - Internal">
  <a:themeElements>
    <a:clrScheme name="Custom 12">
      <a:dk1>
        <a:srgbClr val="111111"/>
      </a:dk1>
      <a:lt1>
        <a:srgbClr val="FFFFFF"/>
      </a:lt1>
      <a:dk2>
        <a:srgbClr val="0F3557"/>
      </a:dk2>
      <a:lt2>
        <a:srgbClr val="407EB6"/>
      </a:lt2>
      <a:accent1>
        <a:srgbClr val="407EC9"/>
      </a:accent1>
      <a:accent2>
        <a:srgbClr val="509E2F"/>
      </a:accent2>
      <a:accent3>
        <a:srgbClr val="C8C9C7"/>
      </a:accent3>
      <a:accent4>
        <a:srgbClr val="FF8200"/>
      </a:accent4>
      <a:accent5>
        <a:srgbClr val="D9C756"/>
      </a:accent5>
      <a:accent6>
        <a:srgbClr val="5F2067"/>
      </a:accent6>
      <a:hlink>
        <a:srgbClr val="4797B5"/>
      </a:hlink>
      <a:folHlink>
        <a:srgbClr val="4797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chemeClr val="accent4"/>
          </a:solidFill>
          <a:miter lim="800000"/>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Internal_Template_All_Funds_MR_vF" id="{BBE21EB2-A18D-4CC4-BB9E-A09EFF514C59}" vid="{983F89AB-DBB4-4556-BB28-B5F9DEF8418F}"/>
    </a:ext>
  </a:extLst>
</a:theme>
</file>

<file path=ppt/theme/theme4.xml><?xml version="1.0" encoding="utf-8"?>
<a:theme xmlns:a="http://schemas.openxmlformats.org/drawingml/2006/main" name="Renewable Power - Internal">
  <a:themeElements>
    <a:clrScheme name="Custom 12">
      <a:dk1>
        <a:srgbClr val="111111"/>
      </a:dk1>
      <a:lt1>
        <a:srgbClr val="FFFFFF"/>
      </a:lt1>
      <a:dk2>
        <a:srgbClr val="0F3557"/>
      </a:dk2>
      <a:lt2>
        <a:srgbClr val="407EB6"/>
      </a:lt2>
      <a:accent1>
        <a:srgbClr val="407EC9"/>
      </a:accent1>
      <a:accent2>
        <a:srgbClr val="509E2F"/>
      </a:accent2>
      <a:accent3>
        <a:srgbClr val="C8C9C7"/>
      </a:accent3>
      <a:accent4>
        <a:srgbClr val="FF8200"/>
      </a:accent4>
      <a:accent5>
        <a:srgbClr val="D9C756"/>
      </a:accent5>
      <a:accent6>
        <a:srgbClr val="5F2067"/>
      </a:accent6>
      <a:hlink>
        <a:srgbClr val="4797B5"/>
      </a:hlink>
      <a:folHlink>
        <a:srgbClr val="4797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chemeClr val="accent4"/>
          </a:solidFill>
          <a:miter lim="800000"/>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Internal_Template_All_Funds_MR_vF" id="{BBE21EB2-A18D-4CC4-BB9E-A09EFF514C59}" vid="{FF96B58F-337D-49D5-89EF-228AC85878AE}"/>
    </a:ext>
  </a:extLst>
</a:theme>
</file>

<file path=ppt/theme/theme5.xml><?xml version="1.0" encoding="utf-8"?>
<a:theme xmlns:a="http://schemas.openxmlformats.org/drawingml/2006/main" name="Infrastructure - Internal">
  <a:themeElements>
    <a:clrScheme name="Custom 12">
      <a:dk1>
        <a:srgbClr val="111111"/>
      </a:dk1>
      <a:lt1>
        <a:srgbClr val="FFFFFF"/>
      </a:lt1>
      <a:dk2>
        <a:srgbClr val="0F3557"/>
      </a:dk2>
      <a:lt2>
        <a:srgbClr val="407EB6"/>
      </a:lt2>
      <a:accent1>
        <a:srgbClr val="407EC9"/>
      </a:accent1>
      <a:accent2>
        <a:srgbClr val="509E2F"/>
      </a:accent2>
      <a:accent3>
        <a:srgbClr val="C8C9C7"/>
      </a:accent3>
      <a:accent4>
        <a:srgbClr val="FF8200"/>
      </a:accent4>
      <a:accent5>
        <a:srgbClr val="D9C756"/>
      </a:accent5>
      <a:accent6>
        <a:srgbClr val="5F2067"/>
      </a:accent6>
      <a:hlink>
        <a:srgbClr val="4797B5"/>
      </a:hlink>
      <a:folHlink>
        <a:srgbClr val="4797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chemeClr val="accent4"/>
          </a:solidFill>
          <a:miter lim="800000"/>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Internal_Template_All_Funds_MR_vF" id="{BBE21EB2-A18D-4CC4-BB9E-A09EFF514C59}" vid="{8B42CCA6-2AE0-488D-BC31-85558C58E10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4721b57-e823-4f93-ae66-68904292577c">
      <UserInfo>
        <DisplayName>Dougherty, Alicia</DisplayName>
        <AccountId>56</AccountId>
        <AccountType/>
      </UserInfo>
      <UserInfo>
        <DisplayName>Aladesanmi, Deyinka</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64B54E6FCD2B47BBEA9055DB273BFE" ma:contentTypeVersion="" ma:contentTypeDescription="Create a new document." ma:contentTypeScope="" ma:versionID="ac757999eb71480a701a07afc0997a24">
  <xsd:schema xmlns:xsd="http://www.w3.org/2001/XMLSchema" xmlns:xs="http://www.w3.org/2001/XMLSchema" xmlns:p="http://schemas.microsoft.com/office/2006/metadata/properties" xmlns:ns2="54721b57-e823-4f93-ae66-68904292577c" xmlns:ns3="70443560-9f86-47f3-be4d-3eb9ea86117e" targetNamespace="http://schemas.microsoft.com/office/2006/metadata/properties" ma:root="true" ma:fieldsID="3f363565a5e414c5d0c05e1188739b9b" ns2:_="" ns3:_="">
    <xsd:import namespace="54721b57-e823-4f93-ae66-68904292577c"/>
    <xsd:import namespace="70443560-9f86-47f3-be4d-3eb9ea8611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721b57-e823-4f93-ae66-6890429257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443560-9f86-47f3-be4d-3eb9ea8611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93A823-FE59-47CE-8D47-654884C743EF}">
  <ds:schemaRefs>
    <ds:schemaRef ds:uri="54721b57-e823-4f93-ae66-68904292577c"/>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70443560-9f86-47f3-be4d-3eb9ea86117e"/>
    <ds:schemaRef ds:uri="http://purl.org/dc/dcmitype/"/>
  </ds:schemaRefs>
</ds:datastoreItem>
</file>

<file path=customXml/itemProps2.xml><?xml version="1.0" encoding="utf-8"?>
<ds:datastoreItem xmlns:ds="http://schemas.openxmlformats.org/officeDocument/2006/customXml" ds:itemID="{95797688-288F-4654-89DE-3FD280AC0ED5}">
  <ds:schemaRefs>
    <ds:schemaRef ds:uri="http://schemas.microsoft.com/sharepoint/v3/contenttype/forms"/>
  </ds:schemaRefs>
</ds:datastoreItem>
</file>

<file path=customXml/itemProps3.xml><?xml version="1.0" encoding="utf-8"?>
<ds:datastoreItem xmlns:ds="http://schemas.openxmlformats.org/officeDocument/2006/customXml" ds:itemID="{F7108403-2FC0-47B2-9865-2D1BEFFBE6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721b57-e823-4f93-ae66-68904292577c"/>
    <ds:schemaRef ds:uri="70443560-9f86-47f3-be4d-3eb9ea8611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Internal Presentation Templates</Template>
  <TotalTime>4048</TotalTime>
  <Words>3875</Words>
  <Application>Microsoft Office PowerPoint</Application>
  <PresentationFormat>On-screen Show (4:3)</PresentationFormat>
  <Paragraphs>356</Paragraphs>
  <Slides>21</Slides>
  <Notes>14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Arial</vt:lpstr>
      <vt:lpstr>Bodoni MT</vt:lpstr>
      <vt:lpstr>Calibri</vt:lpstr>
      <vt:lpstr>Century Gothic</vt:lpstr>
      <vt:lpstr>Courier New</vt:lpstr>
      <vt:lpstr>CVS Health Sans</vt:lpstr>
      <vt:lpstr>CVS Health Sans Light</vt:lpstr>
      <vt:lpstr>CVS Health Sans Medium</vt:lpstr>
      <vt:lpstr>Lucida Grande</vt:lpstr>
      <vt:lpstr>Open Sans</vt:lpstr>
      <vt:lpstr>Open Sans Bold</vt:lpstr>
      <vt:lpstr>Open Sans Light</vt:lpstr>
      <vt:lpstr>Proxima Nova</vt:lpstr>
      <vt:lpstr>BAM - Internal</vt:lpstr>
      <vt:lpstr>Private Equity - Internal</vt:lpstr>
      <vt:lpstr>Real Estate - Internal</vt:lpstr>
      <vt:lpstr>Renewable Power - Internal</vt:lpstr>
      <vt:lpstr>Infrastructure - Internal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Medical can be used for</vt:lpstr>
      <vt:lpstr>Mental Health Care: Confidential, ongoing support</vt:lpstr>
      <vt:lpstr>Dermatology: Quick, reliable access to skin specialists </vt:lpstr>
      <vt:lpstr>PowerPoint Presentation</vt:lpstr>
      <vt:lpstr>PowerPoint Presentation</vt:lpstr>
      <vt:lpstr>PowerPoint Presentation</vt:lpstr>
      <vt:lpstr>PowerPoint Presentation</vt:lpstr>
      <vt:lpstr>PowerPoint Presentation</vt:lpstr>
      <vt:lpstr>Overview of Benefits</vt:lpstr>
      <vt:lpstr>24-Hour Nurse Line  Health information is a phone call away</vt:lpstr>
      <vt:lpstr>PowerPoint Presentation</vt:lpstr>
      <vt:lpstr>PowerPoint Presentation</vt:lpstr>
    </vt:vector>
  </TitlesOfParts>
  <Company>Brookfield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Ruddy, Maritza</dc:creator>
  <cp:lastModifiedBy>Harrison, Fiona</cp:lastModifiedBy>
  <cp:revision>6</cp:revision>
  <cp:lastPrinted>2020-02-14T14:58:24Z</cp:lastPrinted>
  <dcterms:created xsi:type="dcterms:W3CDTF">2020-04-16T16:40:31Z</dcterms:created>
  <dcterms:modified xsi:type="dcterms:W3CDTF">2022-07-05T19:22:35Z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0x0101009464B54E6FCD2B47BBEA9055DB273BFE</vt:lpwstr>
  </property>
  <property fmtid="{D5CDD505-2E9C-101B-9397-08002B2CF9AE}" pid="3" name="Order">
    <vt:r8>100</vt:r8>
  </property>
  <property fmtid="{D5CDD505-2E9C-101B-9397-08002B2CF9AE}" pid="4" name="AVAIntranetBusinessGroup">
    <vt:lpwstr>19533;#All|db264ead-5d66-43d9-ad22-4a20712ecf38</vt:lpwstr>
  </property>
  <property fmtid="{D5CDD505-2E9C-101B-9397-08002B2CF9AE}" pid="5" name="AVAIntranetContentType">
    <vt:lpwstr>19537;#Template|dcbb889e-a7a7-4804-812e-f40c5360f829</vt:lpwstr>
  </property>
  <property fmtid="{D5CDD505-2E9C-101B-9397-08002B2CF9AE}" pid="6" name="AVAIntranetDepartment">
    <vt:lpwstr>19534;#All|78a0afb5-32d1-46e6-bc6a-feb1aebc94d2</vt:lpwstr>
  </property>
  <property fmtid="{D5CDD505-2E9C-101B-9397-08002B2CF9AE}" pid="7" name="AVAIntranetArea">
    <vt:lpwstr>19536;#Document templates ＆ logos|34d15806-fd4b-4bb2-91b7-a61a59c859eb</vt:lpwstr>
  </property>
  <property fmtid="{D5CDD505-2E9C-101B-9397-08002B2CF9AE}" pid="8" name="AVAIntranetLocation">
    <vt:lpwstr>19535;#Global|2f51fc39-4d3e-4d6b-9792-a322a136d1a1</vt:lpwstr>
  </property>
</Properties>
</file>